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629" y="-77"/>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1F1F1"/>
          </a:solidFill>
        </p:spPr>
        <p:txBody>
          <a:bodyPr wrap="square" lIns="0" tIns="0" rIns="0" bIns="0" rtlCol="0"/>
          <a:lstStyle/>
          <a:p>
            <a:endParaRPr/>
          </a:p>
        </p:txBody>
      </p:sp>
      <p:sp>
        <p:nvSpPr>
          <p:cNvPr id="17" name="bg object 17"/>
          <p:cNvSpPr/>
          <p:nvPr/>
        </p:nvSpPr>
        <p:spPr>
          <a:xfrm>
            <a:off x="7448612" y="4824"/>
            <a:ext cx="4743450" cy="6853555"/>
          </a:xfrm>
          <a:custGeom>
            <a:avLst/>
            <a:gdLst/>
            <a:ahLst/>
            <a:cxnLst/>
            <a:rect l="l" t="t" r="r" b="b"/>
            <a:pathLst>
              <a:path w="4743450" h="6853555">
                <a:moveTo>
                  <a:pt x="1928813" y="0"/>
                </a:moveTo>
                <a:lnTo>
                  <a:pt x="3147166" y="6853170"/>
                </a:lnTo>
              </a:path>
              <a:path w="4743450" h="6853555">
                <a:moveTo>
                  <a:pt x="4743387" y="3690070"/>
                </a:moveTo>
                <a:lnTo>
                  <a:pt x="0" y="6853171"/>
                </a:lnTo>
              </a:path>
            </a:pathLst>
          </a:custGeom>
          <a:ln w="9524">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6857995"/>
                </a:moveTo>
                <a:lnTo>
                  <a:pt x="0" y="6857995"/>
                </a:lnTo>
                <a:lnTo>
                  <a:pt x="2044399" y="0"/>
                </a:lnTo>
                <a:lnTo>
                  <a:pt x="3009899" y="0"/>
                </a:lnTo>
                <a:lnTo>
                  <a:pt x="3009899" y="6857995"/>
                </a:lnTo>
                <a:close/>
              </a:path>
            </a:pathLst>
          </a:custGeom>
          <a:solidFill>
            <a:srgbClr val="5FCAEE">
              <a:alpha val="35685"/>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1" y="6857995"/>
                </a:moveTo>
                <a:lnTo>
                  <a:pt x="1208884" y="6857995"/>
                </a:lnTo>
                <a:lnTo>
                  <a:pt x="0" y="0"/>
                </a:lnTo>
                <a:lnTo>
                  <a:pt x="2589121" y="0"/>
                </a:lnTo>
                <a:lnTo>
                  <a:pt x="2589121" y="6857995"/>
                </a:lnTo>
                <a:close/>
              </a:path>
            </a:pathLst>
          </a:custGeom>
          <a:solidFill>
            <a:srgbClr val="5FCAEE">
              <a:alpha val="19607"/>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49" y="3809999"/>
                </a:moveTo>
                <a:lnTo>
                  <a:pt x="0" y="3809999"/>
                </a:lnTo>
                <a:lnTo>
                  <a:pt x="3257549" y="0"/>
                </a:lnTo>
                <a:lnTo>
                  <a:pt x="3257549" y="3809999"/>
                </a:lnTo>
                <a:close/>
              </a:path>
            </a:pathLst>
          </a:custGeom>
          <a:solidFill>
            <a:srgbClr val="17AEE3">
              <a:alpha val="65489"/>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6857995"/>
                </a:moveTo>
                <a:lnTo>
                  <a:pt x="2470019" y="6857995"/>
                </a:lnTo>
                <a:lnTo>
                  <a:pt x="0" y="0"/>
                </a:lnTo>
                <a:lnTo>
                  <a:pt x="2854069" y="0"/>
                </a:lnTo>
                <a:lnTo>
                  <a:pt x="2854069" y="6857995"/>
                </a:lnTo>
                <a:close/>
              </a:path>
            </a:pathLst>
          </a:custGeom>
          <a:solidFill>
            <a:srgbClr val="17AEE3">
              <a:alpha val="49803"/>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6857995"/>
                </a:moveTo>
                <a:lnTo>
                  <a:pt x="0" y="6857995"/>
                </a:lnTo>
                <a:lnTo>
                  <a:pt x="1022452" y="0"/>
                </a:lnTo>
                <a:lnTo>
                  <a:pt x="1295399" y="0"/>
                </a:lnTo>
                <a:lnTo>
                  <a:pt x="1295399" y="6857995"/>
                </a:lnTo>
                <a:close/>
              </a:path>
            </a:pathLst>
          </a:custGeom>
          <a:solidFill>
            <a:srgbClr val="2D83C3">
              <a:alpha val="69802"/>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6857995"/>
                </a:moveTo>
                <a:lnTo>
                  <a:pt x="1114527" y="6857995"/>
                </a:lnTo>
                <a:lnTo>
                  <a:pt x="0" y="0"/>
                </a:lnTo>
                <a:lnTo>
                  <a:pt x="1255752" y="0"/>
                </a:lnTo>
                <a:lnTo>
                  <a:pt x="1255752" y="6857995"/>
                </a:lnTo>
                <a:close/>
              </a:path>
            </a:pathLst>
          </a:custGeom>
          <a:solidFill>
            <a:srgbClr val="226192">
              <a:alpha val="79606"/>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4" y="3267074"/>
                </a:moveTo>
                <a:lnTo>
                  <a:pt x="0" y="3267074"/>
                </a:lnTo>
                <a:lnTo>
                  <a:pt x="1819274" y="0"/>
                </a:lnTo>
                <a:lnTo>
                  <a:pt x="1819274" y="3267074"/>
                </a:lnTo>
                <a:close/>
              </a:path>
            </a:pathLst>
          </a:custGeom>
          <a:solidFill>
            <a:srgbClr val="17AEE3">
              <a:alpha val="65489"/>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447674" y="2847974"/>
                </a:moveTo>
                <a:lnTo>
                  <a:pt x="0" y="2847974"/>
                </a:lnTo>
                <a:lnTo>
                  <a:pt x="0" y="0"/>
                </a:lnTo>
                <a:lnTo>
                  <a:pt x="447674" y="2847974"/>
                </a:lnTo>
                <a:close/>
              </a:path>
            </a:pathLst>
          </a:custGeom>
          <a:solidFill>
            <a:srgbClr val="5FCAEE">
              <a:alpha val="69802"/>
            </a:srgbClr>
          </a:solidFill>
        </p:spPr>
        <p:txBody>
          <a:bodyPr wrap="square" lIns="0" tIns="0" rIns="0" bIns="0" rtlCol="0"/>
          <a:lstStyle/>
          <a:p>
            <a:endParaRPr/>
          </a:p>
        </p:txBody>
      </p:sp>
      <p:sp>
        <p:nvSpPr>
          <p:cNvPr id="26" name="bg object 26"/>
          <p:cNvSpPr/>
          <p:nvPr/>
        </p:nvSpPr>
        <p:spPr>
          <a:xfrm>
            <a:off x="9353550" y="5362575"/>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sp>
        <p:nvSpPr>
          <p:cNvPr id="27" name="bg object 27"/>
          <p:cNvSpPr/>
          <p:nvPr/>
        </p:nvSpPr>
        <p:spPr>
          <a:xfrm>
            <a:off x="6696075" y="1695450"/>
            <a:ext cx="314325" cy="323850"/>
          </a:xfrm>
          <a:custGeom>
            <a:avLst/>
            <a:gdLst/>
            <a:ahLst/>
            <a:cxnLst/>
            <a:rect l="l" t="t" r="r" b="b"/>
            <a:pathLst>
              <a:path w="314325" h="323850">
                <a:moveTo>
                  <a:pt x="314324" y="323849"/>
                </a:moveTo>
                <a:lnTo>
                  <a:pt x="0" y="323849"/>
                </a:lnTo>
                <a:lnTo>
                  <a:pt x="0" y="0"/>
                </a:lnTo>
                <a:lnTo>
                  <a:pt x="314324" y="0"/>
                </a:lnTo>
                <a:lnTo>
                  <a:pt x="314324" y="323849"/>
                </a:lnTo>
                <a:close/>
              </a:path>
            </a:pathLst>
          </a:custGeom>
          <a:solidFill>
            <a:srgbClr val="2D83C3"/>
          </a:solidFill>
        </p:spPr>
        <p:txBody>
          <a:bodyPr wrap="square" lIns="0" tIns="0" rIns="0" bIns="0" rtlCol="0"/>
          <a:lstStyle/>
          <a:p>
            <a:endParaRPr/>
          </a:p>
        </p:txBody>
      </p:sp>
      <p:sp>
        <p:nvSpPr>
          <p:cNvPr id="28" name="bg object 28"/>
          <p:cNvSpPr/>
          <p:nvPr/>
        </p:nvSpPr>
        <p:spPr>
          <a:xfrm>
            <a:off x="9353550" y="5895975"/>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sp>
        <p:nvSpPr>
          <p:cNvPr id="2" name="Holder 2"/>
          <p:cNvSpPr>
            <a:spLocks noGrp="1"/>
          </p:cNvSpPr>
          <p:nvPr>
            <p:ph type="ctrTitle"/>
          </p:nvPr>
        </p:nvSpPr>
        <p:spPr>
          <a:xfrm>
            <a:off x="739775" y="804862"/>
            <a:ext cx="10712450" cy="6731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dirty="0"/>
              <a:pPr marL="38100">
                <a:lnSpc>
                  <a:spcPct val="100000"/>
                </a:lnSpc>
                <a:spcBef>
                  <a:spcPts val="30"/>
                </a:spcBef>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dirty="0"/>
              <a:pPr marL="38100">
                <a:lnSpc>
                  <a:spcPct val="100000"/>
                </a:lnSpc>
                <a:spcBef>
                  <a:spcPts val="30"/>
                </a:spcBef>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dirty="0"/>
              <a:pPr marL="38100">
                <a:lnSpc>
                  <a:spcPct val="100000"/>
                </a:lnSpc>
                <a:spcBef>
                  <a:spcPts val="30"/>
                </a:spcBef>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dirty="0"/>
              <a:pPr marL="38100">
                <a:lnSpc>
                  <a:spcPct val="100000"/>
                </a:lnSpc>
                <a:spcBef>
                  <a:spcPts val="30"/>
                </a:spcBef>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dirty="0"/>
              <a:pPr marL="38100">
                <a:lnSpc>
                  <a:spcPct val="100000"/>
                </a:lnSpc>
                <a:spcBef>
                  <a:spcPts val="30"/>
                </a:spcBef>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8612" y="4824"/>
            <a:ext cx="4743450" cy="6853555"/>
          </a:xfrm>
          <a:custGeom>
            <a:avLst/>
            <a:gdLst/>
            <a:ahLst/>
            <a:cxnLst/>
            <a:rect l="l" t="t" r="r" b="b"/>
            <a:pathLst>
              <a:path w="4743450" h="6853555">
                <a:moveTo>
                  <a:pt x="1928813" y="0"/>
                </a:moveTo>
                <a:lnTo>
                  <a:pt x="3147166" y="6853170"/>
                </a:lnTo>
              </a:path>
              <a:path w="4743450" h="6853555">
                <a:moveTo>
                  <a:pt x="4743387" y="3690070"/>
                </a:moveTo>
                <a:lnTo>
                  <a:pt x="0" y="6853171"/>
                </a:lnTo>
              </a:path>
            </a:pathLst>
          </a:custGeom>
          <a:ln w="9524">
            <a:solidFill>
              <a:srgbClr val="5FCAEE"/>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899" y="6857995"/>
                </a:moveTo>
                <a:lnTo>
                  <a:pt x="0" y="6857995"/>
                </a:lnTo>
                <a:lnTo>
                  <a:pt x="2044399" y="0"/>
                </a:lnTo>
                <a:lnTo>
                  <a:pt x="3009899" y="0"/>
                </a:lnTo>
                <a:lnTo>
                  <a:pt x="3009899" y="6857995"/>
                </a:lnTo>
                <a:close/>
              </a:path>
            </a:pathLst>
          </a:custGeom>
          <a:solidFill>
            <a:srgbClr val="5FCAEE">
              <a:alpha val="35685"/>
            </a:srgbClr>
          </a:solidFill>
        </p:spPr>
        <p:txBody>
          <a:bodyPr wrap="square" lIns="0" tIns="0" rIns="0" bIns="0" rtlCol="0"/>
          <a:lstStyle/>
          <a:p>
            <a:endParaRPr/>
          </a:p>
        </p:txBody>
      </p:sp>
      <p:sp>
        <p:nvSpPr>
          <p:cNvPr id="18" name="bg object 18"/>
          <p:cNvSpPr/>
          <p:nvPr/>
        </p:nvSpPr>
        <p:spPr>
          <a:xfrm>
            <a:off x="9602878" y="0"/>
            <a:ext cx="2589530" cy="6858000"/>
          </a:xfrm>
          <a:custGeom>
            <a:avLst/>
            <a:gdLst/>
            <a:ahLst/>
            <a:cxnLst/>
            <a:rect l="l" t="t" r="r" b="b"/>
            <a:pathLst>
              <a:path w="2589529" h="6858000">
                <a:moveTo>
                  <a:pt x="2589121" y="6857995"/>
                </a:moveTo>
                <a:lnTo>
                  <a:pt x="1208884" y="6857995"/>
                </a:lnTo>
                <a:lnTo>
                  <a:pt x="0" y="0"/>
                </a:lnTo>
                <a:lnTo>
                  <a:pt x="2589121" y="0"/>
                </a:lnTo>
                <a:lnTo>
                  <a:pt x="2589121" y="6857995"/>
                </a:lnTo>
                <a:close/>
              </a:path>
            </a:pathLst>
          </a:custGeom>
          <a:solidFill>
            <a:srgbClr val="5FCAEE">
              <a:alpha val="19607"/>
            </a:srgbClr>
          </a:solidFill>
        </p:spPr>
        <p:txBody>
          <a:bodyPr wrap="square" lIns="0" tIns="0" rIns="0" bIns="0" rtlCol="0"/>
          <a:lstStyle/>
          <a:p>
            <a:endParaRPr/>
          </a:p>
        </p:txBody>
      </p:sp>
      <p:sp>
        <p:nvSpPr>
          <p:cNvPr id="19" name="bg object 19"/>
          <p:cNvSpPr/>
          <p:nvPr/>
        </p:nvSpPr>
        <p:spPr>
          <a:xfrm>
            <a:off x="8934450" y="3048000"/>
            <a:ext cx="3257550" cy="3810000"/>
          </a:xfrm>
          <a:custGeom>
            <a:avLst/>
            <a:gdLst/>
            <a:ahLst/>
            <a:cxnLst/>
            <a:rect l="l" t="t" r="r" b="b"/>
            <a:pathLst>
              <a:path w="3257550" h="3810000">
                <a:moveTo>
                  <a:pt x="3257549" y="3809999"/>
                </a:moveTo>
                <a:lnTo>
                  <a:pt x="0" y="3809999"/>
                </a:lnTo>
                <a:lnTo>
                  <a:pt x="3257549" y="0"/>
                </a:lnTo>
                <a:lnTo>
                  <a:pt x="3257549" y="3809999"/>
                </a:lnTo>
                <a:close/>
              </a:path>
            </a:pathLst>
          </a:custGeom>
          <a:solidFill>
            <a:srgbClr val="17AEE3">
              <a:alpha val="65489"/>
            </a:srgbClr>
          </a:solidFill>
        </p:spPr>
        <p:txBody>
          <a:bodyPr wrap="square" lIns="0" tIns="0" rIns="0" bIns="0" rtlCol="0"/>
          <a:lstStyle/>
          <a:p>
            <a:endParaRPr/>
          </a:p>
        </p:txBody>
      </p:sp>
      <p:sp>
        <p:nvSpPr>
          <p:cNvPr id="20" name="bg object 20"/>
          <p:cNvSpPr/>
          <p:nvPr/>
        </p:nvSpPr>
        <p:spPr>
          <a:xfrm>
            <a:off x="9337930" y="0"/>
            <a:ext cx="2854325" cy="6858000"/>
          </a:xfrm>
          <a:custGeom>
            <a:avLst/>
            <a:gdLst/>
            <a:ahLst/>
            <a:cxnLst/>
            <a:rect l="l" t="t" r="r" b="b"/>
            <a:pathLst>
              <a:path w="2854325" h="6858000">
                <a:moveTo>
                  <a:pt x="2854069" y="6857995"/>
                </a:moveTo>
                <a:lnTo>
                  <a:pt x="2470019" y="6857995"/>
                </a:lnTo>
                <a:lnTo>
                  <a:pt x="0" y="0"/>
                </a:lnTo>
                <a:lnTo>
                  <a:pt x="2854069" y="0"/>
                </a:lnTo>
                <a:lnTo>
                  <a:pt x="2854069" y="6857995"/>
                </a:lnTo>
                <a:close/>
              </a:path>
            </a:pathLst>
          </a:custGeom>
          <a:solidFill>
            <a:srgbClr val="17AEE3">
              <a:alpha val="49803"/>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399" y="6857995"/>
                </a:moveTo>
                <a:lnTo>
                  <a:pt x="0" y="6857995"/>
                </a:lnTo>
                <a:lnTo>
                  <a:pt x="1022452" y="0"/>
                </a:lnTo>
                <a:lnTo>
                  <a:pt x="1295399" y="0"/>
                </a:lnTo>
                <a:lnTo>
                  <a:pt x="1295399" y="6857995"/>
                </a:lnTo>
                <a:close/>
              </a:path>
            </a:pathLst>
          </a:custGeom>
          <a:solidFill>
            <a:srgbClr val="2D83C3">
              <a:alpha val="69802"/>
            </a:srgbClr>
          </a:solidFill>
        </p:spPr>
        <p:txBody>
          <a:bodyPr wrap="square" lIns="0" tIns="0" rIns="0" bIns="0" rtlCol="0"/>
          <a:lstStyle/>
          <a:p>
            <a:endParaRPr/>
          </a:p>
        </p:txBody>
      </p:sp>
      <p:sp>
        <p:nvSpPr>
          <p:cNvPr id="22" name="bg object 22"/>
          <p:cNvSpPr/>
          <p:nvPr/>
        </p:nvSpPr>
        <p:spPr>
          <a:xfrm>
            <a:off x="10936247" y="0"/>
            <a:ext cx="1256030" cy="6858000"/>
          </a:xfrm>
          <a:custGeom>
            <a:avLst/>
            <a:gdLst/>
            <a:ahLst/>
            <a:cxnLst/>
            <a:rect l="l" t="t" r="r" b="b"/>
            <a:pathLst>
              <a:path w="1256029" h="6858000">
                <a:moveTo>
                  <a:pt x="1255752" y="6857995"/>
                </a:moveTo>
                <a:lnTo>
                  <a:pt x="1114527" y="6857995"/>
                </a:lnTo>
                <a:lnTo>
                  <a:pt x="0" y="0"/>
                </a:lnTo>
                <a:lnTo>
                  <a:pt x="1255752" y="0"/>
                </a:lnTo>
                <a:lnTo>
                  <a:pt x="1255752" y="6857995"/>
                </a:lnTo>
                <a:close/>
              </a:path>
            </a:pathLst>
          </a:custGeom>
          <a:solidFill>
            <a:srgbClr val="226192">
              <a:alpha val="79606"/>
            </a:srgbClr>
          </a:solidFill>
        </p:spPr>
        <p:txBody>
          <a:bodyPr wrap="square" lIns="0" tIns="0" rIns="0" bIns="0" rtlCol="0"/>
          <a:lstStyle/>
          <a:p>
            <a:endParaRPr/>
          </a:p>
        </p:txBody>
      </p:sp>
      <p:sp>
        <p:nvSpPr>
          <p:cNvPr id="23" name="bg object 23"/>
          <p:cNvSpPr/>
          <p:nvPr/>
        </p:nvSpPr>
        <p:spPr>
          <a:xfrm>
            <a:off x="10372725" y="3590925"/>
            <a:ext cx="1819275" cy="3267075"/>
          </a:xfrm>
          <a:custGeom>
            <a:avLst/>
            <a:gdLst/>
            <a:ahLst/>
            <a:cxnLst/>
            <a:rect l="l" t="t" r="r" b="b"/>
            <a:pathLst>
              <a:path w="1819275" h="3267075">
                <a:moveTo>
                  <a:pt x="1819274" y="3267074"/>
                </a:moveTo>
                <a:lnTo>
                  <a:pt x="0" y="3267074"/>
                </a:lnTo>
                <a:lnTo>
                  <a:pt x="1819274" y="0"/>
                </a:lnTo>
                <a:lnTo>
                  <a:pt x="1819274" y="3267074"/>
                </a:lnTo>
                <a:close/>
              </a:path>
            </a:pathLst>
          </a:custGeom>
          <a:solidFill>
            <a:srgbClr val="17AEE3">
              <a:alpha val="65489"/>
            </a:srgbClr>
          </a:solidFill>
        </p:spPr>
        <p:txBody>
          <a:bodyPr wrap="square" lIns="0" tIns="0" rIns="0" bIns="0" rtlCol="0"/>
          <a:lstStyle/>
          <a:p>
            <a:endParaRPr/>
          </a:p>
        </p:txBody>
      </p:sp>
      <p:sp>
        <p:nvSpPr>
          <p:cNvPr id="24" name="bg object 24"/>
          <p:cNvSpPr/>
          <p:nvPr/>
        </p:nvSpPr>
        <p:spPr>
          <a:xfrm>
            <a:off x="0" y="4010025"/>
            <a:ext cx="447675" cy="2847975"/>
          </a:xfrm>
          <a:custGeom>
            <a:avLst/>
            <a:gdLst/>
            <a:ahLst/>
            <a:cxnLst/>
            <a:rect l="l" t="t" r="r" b="b"/>
            <a:pathLst>
              <a:path w="447675" h="2847975">
                <a:moveTo>
                  <a:pt x="447674" y="2847974"/>
                </a:moveTo>
                <a:lnTo>
                  <a:pt x="0" y="2847974"/>
                </a:lnTo>
                <a:lnTo>
                  <a:pt x="0" y="0"/>
                </a:lnTo>
                <a:lnTo>
                  <a:pt x="447674" y="2847974"/>
                </a:lnTo>
                <a:close/>
              </a:path>
            </a:pathLst>
          </a:custGeom>
          <a:solidFill>
            <a:srgbClr val="5FCAEE">
              <a:alpha val="69802"/>
            </a:srgbClr>
          </a:solidFill>
        </p:spPr>
        <p:txBody>
          <a:bodyPr wrap="square" lIns="0" tIns="0" rIns="0" bIns="0" rtlCol="0"/>
          <a:lstStyle/>
          <a:p>
            <a:endParaRPr/>
          </a:p>
        </p:txBody>
      </p:sp>
      <p:sp>
        <p:nvSpPr>
          <p:cNvPr id="2" name="Holder 2"/>
          <p:cNvSpPr>
            <a:spLocks noGrp="1"/>
          </p:cNvSpPr>
          <p:nvPr>
            <p:ph type="title"/>
          </p:nvPr>
        </p:nvSpPr>
        <p:spPr>
          <a:xfrm>
            <a:off x="755332" y="357885"/>
            <a:ext cx="2446020" cy="756919"/>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951224" y="3127755"/>
            <a:ext cx="7522209" cy="27647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8/25/2024</a:t>
            </a:fld>
            <a:endParaRPr lang="en-US"/>
          </a:p>
        </p:txBody>
      </p:sp>
      <p:sp>
        <p:nvSpPr>
          <p:cNvPr id="6" name="Holder 6"/>
          <p:cNvSpPr>
            <a:spLocks noGrp="1"/>
          </p:cNvSpPr>
          <p:nvPr>
            <p:ph type="sldNum" sz="quarter" idx="7"/>
          </p:nvPr>
        </p:nvSpPr>
        <p:spPr>
          <a:xfrm>
            <a:off x="11353417" y="6463575"/>
            <a:ext cx="149859" cy="187959"/>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30"/>
              </a:spcBef>
            </a:pPr>
            <a:fld id="{81D60167-4931-47E6-BA6A-407CBD079E47}" type="slidenum">
              <a:rPr dirty="0"/>
              <a:pPr marL="38100">
                <a:lnSpc>
                  <a:spcPct val="100000"/>
                </a:lnSpc>
                <a:spcBef>
                  <a:spcPts val="30"/>
                </a:spcBef>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876299" y="990600"/>
            <a:chExt cx="1743075" cy="1333500"/>
          </a:xfrm>
        </p:grpSpPr>
        <p:sp>
          <p:nvSpPr>
            <p:cNvPr id="3" name="object 3"/>
            <p:cNvSpPr/>
            <p:nvPr/>
          </p:nvSpPr>
          <p:spPr>
            <a:xfrm>
              <a:off x="876299" y="1266825"/>
              <a:ext cx="1228725" cy="1057275"/>
            </a:xfrm>
            <a:custGeom>
              <a:avLst/>
              <a:gdLst/>
              <a:ahLst/>
              <a:cxnLst/>
              <a:rect l="l" t="t" r="r" b="b"/>
              <a:pathLst>
                <a:path w="1228725" h="1057275">
                  <a:moveTo>
                    <a:pt x="964437" y="1057274"/>
                  </a:moveTo>
                  <a:lnTo>
                    <a:pt x="264311" y="1057274"/>
                  </a:lnTo>
                  <a:lnTo>
                    <a:pt x="0" y="528700"/>
                  </a:lnTo>
                  <a:lnTo>
                    <a:pt x="264311" y="0"/>
                  </a:lnTo>
                  <a:lnTo>
                    <a:pt x="964437" y="0"/>
                  </a:lnTo>
                  <a:lnTo>
                    <a:pt x="1228724" y="528700"/>
                  </a:lnTo>
                  <a:lnTo>
                    <a:pt x="964437" y="1057274"/>
                  </a:lnTo>
                  <a:close/>
                </a:path>
              </a:pathLst>
            </a:custGeom>
            <a:solidFill>
              <a:srgbClr val="5FCAEE"/>
            </a:solidFill>
          </p:spPr>
          <p:txBody>
            <a:bodyPr wrap="square" lIns="0" tIns="0" rIns="0" bIns="0" rtlCol="0"/>
            <a:lstStyle/>
            <a:p>
              <a:endParaRPr/>
            </a:p>
          </p:txBody>
        </p:sp>
        <p:sp>
          <p:nvSpPr>
            <p:cNvPr id="4" name="object 4"/>
            <p:cNvSpPr/>
            <p:nvPr/>
          </p:nvSpPr>
          <p:spPr>
            <a:xfrm>
              <a:off x="1971674" y="990600"/>
              <a:ext cx="647700" cy="561975"/>
            </a:xfrm>
            <a:custGeom>
              <a:avLst/>
              <a:gdLst/>
              <a:ahLst/>
              <a:cxnLst/>
              <a:rect l="l" t="t" r="r" b="b"/>
              <a:pathLst>
                <a:path w="647700" h="561975">
                  <a:moveTo>
                    <a:pt x="507237" y="561974"/>
                  </a:moveTo>
                  <a:lnTo>
                    <a:pt x="140461" y="561974"/>
                  </a:lnTo>
                  <a:lnTo>
                    <a:pt x="0" y="280923"/>
                  </a:lnTo>
                  <a:lnTo>
                    <a:pt x="140461" y="0"/>
                  </a:lnTo>
                  <a:lnTo>
                    <a:pt x="507237" y="0"/>
                  </a:lnTo>
                  <a:lnTo>
                    <a:pt x="647699" y="280923"/>
                  </a:lnTo>
                  <a:lnTo>
                    <a:pt x="507237" y="561974"/>
                  </a:lnTo>
                  <a:close/>
                </a:path>
              </a:pathLst>
            </a:custGeom>
            <a:solidFill>
              <a:srgbClr val="2D936B"/>
            </a:solidFill>
          </p:spPr>
          <p:txBody>
            <a:bodyPr wrap="square" lIns="0" tIns="0" rIns="0" bIns="0" rtlCol="0"/>
            <a:lstStyle/>
            <a:p>
              <a:endParaRPr/>
            </a:p>
          </p:txBody>
        </p:sp>
      </p:grpSp>
      <p:sp>
        <p:nvSpPr>
          <p:cNvPr id="5" name="object 5"/>
          <p:cNvSpPr/>
          <p:nvPr/>
        </p:nvSpPr>
        <p:spPr>
          <a:xfrm>
            <a:off x="3819525" y="1190625"/>
            <a:ext cx="1666875" cy="1438275"/>
          </a:xfrm>
          <a:custGeom>
            <a:avLst/>
            <a:gdLst/>
            <a:ahLst/>
            <a:cxnLst/>
            <a:rect l="l" t="t" r="r" b="b"/>
            <a:pathLst>
              <a:path w="1666875" h="1438275">
                <a:moveTo>
                  <a:pt x="1307337" y="1438274"/>
                </a:moveTo>
                <a:lnTo>
                  <a:pt x="359536" y="1438274"/>
                </a:lnTo>
                <a:lnTo>
                  <a:pt x="0" y="719073"/>
                </a:lnTo>
                <a:lnTo>
                  <a:pt x="359536" y="0"/>
                </a:lnTo>
                <a:lnTo>
                  <a:pt x="1307337" y="0"/>
                </a:lnTo>
                <a:lnTo>
                  <a:pt x="1666874" y="719073"/>
                </a:lnTo>
                <a:lnTo>
                  <a:pt x="1307337" y="1438274"/>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6" y="619124"/>
                </a:moveTo>
                <a:lnTo>
                  <a:pt x="154811" y="619124"/>
                </a:lnTo>
                <a:lnTo>
                  <a:pt x="0" y="309624"/>
                </a:lnTo>
                <a:lnTo>
                  <a:pt x="154811" y="0"/>
                </a:lnTo>
                <a:lnTo>
                  <a:pt x="569086" y="0"/>
                </a:lnTo>
                <a:lnTo>
                  <a:pt x="723899" y="309624"/>
                </a:lnTo>
                <a:lnTo>
                  <a:pt x="569086" y="619124"/>
                </a:lnTo>
                <a:close/>
              </a:path>
            </a:pathLst>
          </a:custGeom>
          <a:solidFill>
            <a:srgbClr val="42AE51"/>
          </a:solidFill>
        </p:spPr>
        <p:txBody>
          <a:bodyPr wrap="square" lIns="0" tIns="0" rIns="0" bIns="0" rtlCol="0"/>
          <a:lstStyle/>
          <a:p>
            <a:endParaRPr/>
          </a:p>
        </p:txBody>
      </p:sp>
      <p:sp>
        <p:nvSpPr>
          <p:cNvPr id="7" name="object 7"/>
          <p:cNvSpPr txBox="1">
            <a:spLocks noGrp="1"/>
          </p:cNvSpPr>
          <p:nvPr>
            <p:ph type="title"/>
          </p:nvPr>
        </p:nvSpPr>
        <p:spPr>
          <a:xfrm>
            <a:off x="2372360" y="234"/>
            <a:ext cx="6290310" cy="513080"/>
          </a:xfrm>
          <a:prstGeom prst="rect">
            <a:avLst/>
          </a:prstGeom>
        </p:spPr>
        <p:txBody>
          <a:bodyPr vert="horz" wrap="square" lIns="0" tIns="12700" rIns="0" bIns="0" rtlCol="0">
            <a:spAutoFit/>
          </a:bodyPr>
          <a:lstStyle/>
          <a:p>
            <a:pPr marL="12700">
              <a:lnSpc>
                <a:spcPct val="100000"/>
              </a:lnSpc>
              <a:spcBef>
                <a:spcPts val="100"/>
              </a:spcBef>
            </a:pPr>
            <a:r>
              <a:rPr sz="3200" spc="-10" dirty="0">
                <a:solidFill>
                  <a:srgbClr val="0F0F0F"/>
                </a:solidFill>
                <a:latin typeface="Times New Roman"/>
                <a:cs typeface="Times New Roman"/>
              </a:rPr>
              <a:t>Employee</a:t>
            </a:r>
            <a:r>
              <a:rPr sz="3200" spc="-30" dirty="0">
                <a:solidFill>
                  <a:srgbClr val="0F0F0F"/>
                </a:solidFill>
                <a:latin typeface="Times New Roman"/>
                <a:cs typeface="Times New Roman"/>
              </a:rPr>
              <a:t> </a:t>
            </a:r>
            <a:r>
              <a:rPr sz="3200" spc="-5" dirty="0">
                <a:solidFill>
                  <a:srgbClr val="0F0F0F"/>
                </a:solidFill>
                <a:latin typeface="Times New Roman"/>
                <a:cs typeface="Times New Roman"/>
              </a:rPr>
              <a:t>Data</a:t>
            </a:r>
            <a:r>
              <a:rPr sz="3200" spc="-195" dirty="0">
                <a:solidFill>
                  <a:srgbClr val="0F0F0F"/>
                </a:solidFill>
                <a:latin typeface="Times New Roman"/>
                <a:cs typeface="Times New Roman"/>
              </a:rPr>
              <a:t> </a:t>
            </a:r>
            <a:r>
              <a:rPr sz="3200" spc="-5" dirty="0">
                <a:solidFill>
                  <a:srgbClr val="0F0F0F"/>
                </a:solidFill>
                <a:latin typeface="Times New Roman"/>
                <a:cs typeface="Times New Roman"/>
              </a:rPr>
              <a:t>Analysis</a:t>
            </a:r>
            <a:r>
              <a:rPr sz="3200" spc="-25" dirty="0">
                <a:solidFill>
                  <a:srgbClr val="0F0F0F"/>
                </a:solidFill>
                <a:latin typeface="Times New Roman"/>
                <a:cs typeface="Times New Roman"/>
              </a:rPr>
              <a:t> </a:t>
            </a:r>
            <a:r>
              <a:rPr sz="3200" spc="-5" dirty="0">
                <a:solidFill>
                  <a:srgbClr val="0F0F0F"/>
                </a:solidFill>
                <a:latin typeface="Times New Roman"/>
                <a:cs typeface="Times New Roman"/>
              </a:rPr>
              <a:t>using</a:t>
            </a:r>
            <a:r>
              <a:rPr sz="3200" spc="-20" dirty="0">
                <a:solidFill>
                  <a:srgbClr val="0F0F0F"/>
                </a:solidFill>
                <a:latin typeface="Times New Roman"/>
                <a:cs typeface="Times New Roman"/>
              </a:rPr>
              <a:t> </a:t>
            </a:r>
            <a:r>
              <a:rPr sz="3200" spc="-10" dirty="0">
                <a:solidFill>
                  <a:srgbClr val="0F0F0F"/>
                </a:solidFill>
                <a:latin typeface="Times New Roman"/>
                <a:cs typeface="Times New Roman"/>
              </a:rPr>
              <a:t>Excel</a:t>
            </a:r>
            <a:endParaRPr sz="3200">
              <a:latin typeface="Times New Roman"/>
              <a:cs typeface="Times New Roman"/>
            </a:endParaRPr>
          </a:p>
        </p:txBody>
      </p:sp>
      <p:pic>
        <p:nvPicPr>
          <p:cNvPr id="8" name="object 8"/>
          <p:cNvPicPr/>
          <p:nvPr/>
        </p:nvPicPr>
        <p:blipFill>
          <a:blip r:embed="rId2" cstate="print"/>
          <a:stretch>
            <a:fillRect/>
          </a:stretch>
        </p:blipFill>
        <p:spPr>
          <a:xfrm>
            <a:off x="1666875" y="6467475"/>
            <a:ext cx="76199" cy="177799"/>
          </a:xfrm>
          <a:prstGeom prst="rect">
            <a:avLst/>
          </a:prstGeom>
        </p:spPr>
      </p:pic>
      <p:sp>
        <p:nvSpPr>
          <p:cNvPr id="9" name="object 9"/>
          <p:cNvSpPr txBox="1"/>
          <p:nvPr/>
        </p:nvSpPr>
        <p:spPr>
          <a:xfrm>
            <a:off x="949326" y="3439257"/>
            <a:ext cx="8510270" cy="1490152"/>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alibri"/>
                <a:cs typeface="Calibri"/>
              </a:rPr>
              <a:t>STUDENT</a:t>
            </a:r>
            <a:r>
              <a:rPr sz="2400" b="1" spc="-15" dirty="0">
                <a:latin typeface="Calibri"/>
                <a:cs typeface="Calibri"/>
              </a:rPr>
              <a:t> </a:t>
            </a:r>
            <a:r>
              <a:rPr sz="2400" b="1" spc="-5" dirty="0">
                <a:latin typeface="Calibri"/>
                <a:cs typeface="Calibri"/>
              </a:rPr>
              <a:t>NAME</a:t>
            </a:r>
            <a:r>
              <a:rPr sz="2400" b="1" spc="-5">
                <a:latin typeface="Calibri"/>
                <a:cs typeface="Calibri"/>
              </a:rPr>
              <a:t>:</a:t>
            </a:r>
            <a:r>
              <a:rPr sz="2400" b="1" spc="-10">
                <a:latin typeface="Calibri"/>
                <a:cs typeface="Calibri"/>
              </a:rPr>
              <a:t> </a:t>
            </a:r>
            <a:r>
              <a:rPr lang="en-US" sz="2400" b="1" spc="-20" dirty="0" smtClean="0">
                <a:latin typeface="Calibri"/>
                <a:cs typeface="Calibri"/>
              </a:rPr>
              <a:t>KEERTHANA.A</a:t>
            </a:r>
            <a:endParaRPr sz="2400">
              <a:latin typeface="Calibri"/>
              <a:cs typeface="Calibri"/>
            </a:endParaRPr>
          </a:p>
          <a:p>
            <a:pPr marL="12700" marR="5080">
              <a:lnSpc>
                <a:spcPct val="100000"/>
              </a:lnSpc>
            </a:pPr>
            <a:r>
              <a:rPr sz="2400" b="1" spc="-15" dirty="0">
                <a:latin typeface="Calibri"/>
                <a:cs typeface="Calibri"/>
              </a:rPr>
              <a:t>REGISTER </a:t>
            </a:r>
            <a:r>
              <a:rPr sz="2400" b="1" spc="-5" dirty="0">
                <a:latin typeface="Calibri"/>
                <a:cs typeface="Calibri"/>
              </a:rPr>
              <a:t>NO</a:t>
            </a:r>
            <a:r>
              <a:rPr sz="2400" b="1" spc="-5">
                <a:latin typeface="Calibri"/>
                <a:cs typeface="Calibri"/>
              </a:rPr>
              <a:t>: </a:t>
            </a:r>
            <a:r>
              <a:rPr lang="en-US" sz="2400" b="1" spc="-5" dirty="0" smtClean="0">
                <a:latin typeface="Calibri"/>
                <a:cs typeface="Calibri"/>
              </a:rPr>
              <a:t>6F1F8C4BD9BF52D8466403D24970F51C</a:t>
            </a:r>
            <a:r>
              <a:rPr sz="2400" b="1" spc="-5" smtClean="0">
                <a:latin typeface="Calibri"/>
                <a:cs typeface="Calibri"/>
              </a:rPr>
              <a:t>,3122087</a:t>
            </a:r>
            <a:r>
              <a:rPr lang="en-US" sz="2400" b="1" spc="-5" dirty="0" smtClean="0">
                <a:latin typeface="Calibri"/>
                <a:cs typeface="Calibri"/>
              </a:rPr>
              <a:t>04</a:t>
            </a:r>
            <a:r>
              <a:rPr sz="2400" b="1" spc="-5" smtClean="0">
                <a:latin typeface="Calibri"/>
                <a:cs typeface="Calibri"/>
              </a:rPr>
              <a:t> </a:t>
            </a:r>
            <a:r>
              <a:rPr sz="2400" b="1" spc="-530" smtClean="0">
                <a:latin typeface="Calibri"/>
                <a:cs typeface="Calibri"/>
              </a:rPr>
              <a:t> </a:t>
            </a:r>
            <a:r>
              <a:rPr sz="2400" b="1" spc="-30" dirty="0">
                <a:latin typeface="Calibri"/>
                <a:cs typeface="Calibri"/>
              </a:rPr>
              <a:t>DEPARTMENT:</a:t>
            </a:r>
            <a:r>
              <a:rPr sz="2400" b="1" spc="-10" dirty="0">
                <a:latin typeface="Calibri"/>
                <a:cs typeface="Calibri"/>
              </a:rPr>
              <a:t> B.COM(GENERAL)</a:t>
            </a:r>
            <a:endParaRPr sz="2400">
              <a:latin typeface="Calibri"/>
              <a:cs typeface="Calibri"/>
            </a:endParaRPr>
          </a:p>
          <a:p>
            <a:pPr marL="12700">
              <a:lnSpc>
                <a:spcPct val="100000"/>
              </a:lnSpc>
            </a:pPr>
            <a:r>
              <a:rPr sz="2400" b="1" spc="-10" dirty="0">
                <a:latin typeface="Calibri"/>
                <a:cs typeface="Calibri"/>
              </a:rPr>
              <a:t>COLLEGE:</a:t>
            </a:r>
            <a:r>
              <a:rPr sz="2400" b="1" spc="-15" dirty="0">
                <a:latin typeface="Calibri"/>
                <a:cs typeface="Calibri"/>
              </a:rPr>
              <a:t> </a:t>
            </a:r>
            <a:r>
              <a:rPr sz="2400" b="1" spc="-10" dirty="0">
                <a:latin typeface="Calibri"/>
                <a:cs typeface="Calibri"/>
              </a:rPr>
              <a:t>MEENAKSHI </a:t>
            </a:r>
            <a:r>
              <a:rPr sz="2400" b="1" spc="-15" dirty="0">
                <a:latin typeface="Calibri"/>
                <a:cs typeface="Calibri"/>
              </a:rPr>
              <a:t>COLLEGE</a:t>
            </a:r>
            <a:r>
              <a:rPr sz="2400" b="1" spc="-10" dirty="0">
                <a:latin typeface="Calibri"/>
                <a:cs typeface="Calibri"/>
              </a:rPr>
              <a:t> FOR WOMEN</a:t>
            </a:r>
            <a:endParaRPr sz="2400">
              <a:latin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pPr marL="38100">
                <a:lnSpc>
                  <a:spcPct val="100000"/>
                </a:lnSpc>
                <a:spcBef>
                  <a:spcPts val="30"/>
                </a:spcBef>
              </a:pPr>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pic>
        <p:nvPicPr>
          <p:cNvPr id="3" name="object 3"/>
          <p:cNvPicPr/>
          <p:nvPr/>
        </p:nvPicPr>
        <p:blipFill>
          <a:blip r:embed="rId2" cstate="print"/>
          <a:stretch>
            <a:fillRect/>
          </a:stretch>
        </p:blipFill>
        <p:spPr>
          <a:xfrm>
            <a:off x="1666875" y="6467475"/>
            <a:ext cx="76199" cy="177799"/>
          </a:xfrm>
          <a:prstGeom prst="rect">
            <a:avLst/>
          </a:prstGeom>
        </p:spPr>
      </p:pic>
      <p:sp>
        <p:nvSpPr>
          <p:cNvPr id="4" name="object 4"/>
          <p:cNvSpPr txBox="1"/>
          <p:nvPr/>
        </p:nvSpPr>
        <p:spPr>
          <a:xfrm>
            <a:off x="11302617" y="6455049"/>
            <a:ext cx="172085" cy="193040"/>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2D936B"/>
                </a:solidFill>
                <a:latin typeface="Trebuchet MS"/>
                <a:cs typeface="Trebuchet MS"/>
              </a:rPr>
              <a:t>10</a:t>
            </a:r>
            <a:endParaRPr sz="1100">
              <a:latin typeface="Trebuchet MS"/>
              <a:cs typeface="Trebuchet MS"/>
            </a:endParaRPr>
          </a:p>
        </p:txBody>
      </p:sp>
      <p:sp>
        <p:nvSpPr>
          <p:cNvPr id="5" name="object 5"/>
          <p:cNvSpPr txBox="1">
            <a:spLocks noGrp="1"/>
          </p:cNvSpPr>
          <p:nvPr>
            <p:ph type="title"/>
          </p:nvPr>
        </p:nvSpPr>
        <p:spPr>
          <a:xfrm>
            <a:off x="739775" y="263588"/>
            <a:ext cx="3306445" cy="756920"/>
          </a:xfrm>
          <a:prstGeom prst="rect">
            <a:avLst/>
          </a:prstGeom>
        </p:spPr>
        <p:txBody>
          <a:bodyPr vert="horz" wrap="square" lIns="0" tIns="12700" rIns="0" bIns="0" rtlCol="0">
            <a:spAutoFit/>
          </a:bodyPr>
          <a:lstStyle/>
          <a:p>
            <a:pPr marL="12700">
              <a:lnSpc>
                <a:spcPct val="100000"/>
              </a:lnSpc>
              <a:spcBef>
                <a:spcPts val="100"/>
              </a:spcBef>
            </a:pPr>
            <a:r>
              <a:rPr spc="-5" dirty="0"/>
              <a:t>MODELLING</a:t>
            </a:r>
          </a:p>
        </p:txBody>
      </p:sp>
      <p:sp>
        <p:nvSpPr>
          <p:cNvPr id="6" name="object 6"/>
          <p:cNvSpPr/>
          <p:nvPr/>
        </p:nvSpPr>
        <p:spPr>
          <a:xfrm>
            <a:off x="10058400" y="525141"/>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sp>
        <p:nvSpPr>
          <p:cNvPr id="7" name="object 7"/>
          <p:cNvSpPr txBox="1"/>
          <p:nvPr/>
        </p:nvSpPr>
        <p:spPr>
          <a:xfrm>
            <a:off x="810050" y="1516857"/>
            <a:ext cx="7302500" cy="5183470"/>
          </a:xfrm>
          <a:prstGeom prst="rect">
            <a:avLst/>
          </a:prstGeom>
        </p:spPr>
        <p:txBody>
          <a:bodyPr vert="horz" wrap="square" lIns="0" tIns="12700" rIns="0" bIns="0" rtlCol="0">
            <a:spAutoFit/>
          </a:bodyPr>
          <a:lstStyle/>
          <a:p>
            <a:pPr marL="469900" indent="-412750">
              <a:lnSpc>
                <a:spcPct val="100000"/>
              </a:lnSpc>
              <a:spcBef>
                <a:spcPts val="100"/>
              </a:spcBef>
              <a:buFont typeface="Arial"/>
              <a:buChar char="●"/>
              <a:tabLst>
                <a:tab pos="469265" algn="l"/>
                <a:tab pos="469900" algn="l"/>
              </a:tabLst>
            </a:pPr>
            <a:r>
              <a:rPr sz="2800" b="1" spc="-5" dirty="0">
                <a:latin typeface="+mj-lt"/>
                <a:cs typeface="Times New Roman"/>
              </a:rPr>
              <a:t>STE</a:t>
            </a:r>
            <a:r>
              <a:rPr sz="2800" b="1" dirty="0">
                <a:latin typeface="+mj-lt"/>
                <a:cs typeface="Times New Roman"/>
              </a:rPr>
              <a:t>P</a:t>
            </a:r>
            <a:r>
              <a:rPr sz="2800" b="1" spc="-135" dirty="0">
                <a:latin typeface="+mj-lt"/>
                <a:cs typeface="Times New Roman"/>
              </a:rPr>
              <a:t> </a:t>
            </a:r>
            <a:r>
              <a:rPr sz="2800" b="1" dirty="0">
                <a:latin typeface="+mj-lt"/>
                <a:cs typeface="Times New Roman"/>
              </a:rPr>
              <a:t>-1</a:t>
            </a:r>
            <a:endParaRPr sz="2800">
              <a:latin typeface="+mj-lt"/>
              <a:cs typeface="Times New Roman"/>
            </a:endParaRPr>
          </a:p>
          <a:p>
            <a:pPr marL="12700" marR="92075" indent="1219200">
              <a:lnSpc>
                <a:spcPct val="100000"/>
              </a:lnSpc>
            </a:pPr>
            <a:r>
              <a:rPr sz="2800" b="1" spc="-5" dirty="0">
                <a:latin typeface="+mj-lt"/>
                <a:cs typeface="Times New Roman"/>
              </a:rPr>
              <a:t>DOWNLOAD THE EMPLOYEE </a:t>
            </a:r>
            <a:r>
              <a:rPr sz="2800" b="1" spc="-55" dirty="0">
                <a:latin typeface="+mj-lt"/>
                <a:cs typeface="Times New Roman"/>
              </a:rPr>
              <a:t>DATASET </a:t>
            </a:r>
            <a:r>
              <a:rPr sz="2800" b="1" spc="-50" dirty="0">
                <a:latin typeface="+mj-lt"/>
                <a:cs typeface="Times New Roman"/>
              </a:rPr>
              <a:t> </a:t>
            </a:r>
            <a:r>
              <a:rPr sz="2800" b="1" spc="-5" dirty="0">
                <a:latin typeface="+mj-lt"/>
                <a:cs typeface="Times New Roman"/>
              </a:rPr>
              <a:t>AND</a:t>
            </a:r>
            <a:r>
              <a:rPr sz="2800" b="1" spc="-20" dirty="0">
                <a:latin typeface="+mj-lt"/>
                <a:cs typeface="Times New Roman"/>
              </a:rPr>
              <a:t> </a:t>
            </a:r>
            <a:r>
              <a:rPr sz="2800" b="1" spc="-5" dirty="0">
                <a:latin typeface="+mj-lt"/>
                <a:cs typeface="Times New Roman"/>
              </a:rPr>
              <a:t>OPEN</a:t>
            </a:r>
            <a:r>
              <a:rPr sz="2800" b="1" spc="-60" dirty="0">
                <a:latin typeface="+mj-lt"/>
                <a:cs typeface="Times New Roman"/>
              </a:rPr>
              <a:t> </a:t>
            </a:r>
            <a:r>
              <a:rPr sz="2800" b="1" spc="-5" dirty="0">
                <a:latin typeface="+mj-lt"/>
                <a:cs typeface="Times New Roman"/>
              </a:rPr>
              <a:t>THE</a:t>
            </a:r>
            <a:r>
              <a:rPr sz="2800" b="1" spc="-15" dirty="0">
                <a:latin typeface="+mj-lt"/>
                <a:cs typeface="Times New Roman"/>
              </a:rPr>
              <a:t> </a:t>
            </a:r>
            <a:r>
              <a:rPr sz="2800" b="1" spc="-5" dirty="0">
                <a:latin typeface="+mj-lt"/>
                <a:cs typeface="Times New Roman"/>
              </a:rPr>
              <a:t>EMPLOYEE</a:t>
            </a:r>
            <a:r>
              <a:rPr sz="2800" b="1" spc="-20" dirty="0">
                <a:latin typeface="+mj-lt"/>
                <a:cs typeface="Times New Roman"/>
              </a:rPr>
              <a:t> </a:t>
            </a:r>
            <a:r>
              <a:rPr sz="2800" b="1" spc="-55" dirty="0">
                <a:latin typeface="+mj-lt"/>
                <a:cs typeface="Times New Roman"/>
              </a:rPr>
              <a:t>DATASET </a:t>
            </a:r>
            <a:r>
              <a:rPr sz="2800" b="1" spc="-5" dirty="0">
                <a:latin typeface="+mj-lt"/>
                <a:cs typeface="Times New Roman"/>
              </a:rPr>
              <a:t>IN</a:t>
            </a:r>
            <a:r>
              <a:rPr sz="2800" b="1" spc="-15" dirty="0">
                <a:latin typeface="+mj-lt"/>
                <a:cs typeface="Times New Roman"/>
              </a:rPr>
              <a:t> </a:t>
            </a:r>
            <a:r>
              <a:rPr sz="2800" b="1" spc="-5" dirty="0">
                <a:latin typeface="+mj-lt"/>
                <a:cs typeface="Times New Roman"/>
              </a:rPr>
              <a:t>EXCEL.</a:t>
            </a:r>
            <a:endParaRPr sz="2800">
              <a:latin typeface="+mj-lt"/>
              <a:cs typeface="Times New Roman"/>
            </a:endParaRPr>
          </a:p>
          <a:p>
            <a:pPr marL="469900" indent="-412750">
              <a:lnSpc>
                <a:spcPct val="100000"/>
              </a:lnSpc>
              <a:buFont typeface="Arial"/>
              <a:buChar char="●"/>
              <a:tabLst>
                <a:tab pos="469265" algn="l"/>
                <a:tab pos="469900" algn="l"/>
              </a:tabLst>
            </a:pPr>
            <a:r>
              <a:rPr sz="2800" b="1" spc="-5" dirty="0">
                <a:latin typeface="+mj-lt"/>
                <a:cs typeface="Times New Roman"/>
              </a:rPr>
              <a:t>STE</a:t>
            </a:r>
            <a:r>
              <a:rPr sz="2800" b="1" dirty="0">
                <a:latin typeface="+mj-lt"/>
                <a:cs typeface="Times New Roman"/>
              </a:rPr>
              <a:t>P</a:t>
            </a:r>
            <a:r>
              <a:rPr sz="2800" b="1" spc="-135" dirty="0">
                <a:latin typeface="+mj-lt"/>
                <a:cs typeface="Times New Roman"/>
              </a:rPr>
              <a:t> </a:t>
            </a:r>
            <a:r>
              <a:rPr sz="2800" b="1" dirty="0">
                <a:latin typeface="+mj-lt"/>
                <a:cs typeface="Times New Roman"/>
              </a:rPr>
              <a:t>-2</a:t>
            </a:r>
            <a:endParaRPr sz="2800">
              <a:latin typeface="+mj-lt"/>
              <a:cs typeface="Times New Roman"/>
            </a:endParaRPr>
          </a:p>
          <a:p>
            <a:pPr marL="469900" marR="467995" indent="533400">
              <a:lnSpc>
                <a:spcPct val="100000"/>
              </a:lnSpc>
            </a:pPr>
            <a:r>
              <a:rPr sz="2800" b="1" spc="-5" smtClean="0">
                <a:latin typeface="+mj-lt"/>
                <a:cs typeface="Times New Roman"/>
              </a:rPr>
              <a:t>SELEC</a:t>
            </a:r>
            <a:r>
              <a:rPr sz="2800" b="1" smtClean="0">
                <a:latin typeface="+mj-lt"/>
                <a:cs typeface="Times New Roman"/>
              </a:rPr>
              <a:t>T</a:t>
            </a:r>
            <a:r>
              <a:rPr sz="2800" b="1" spc="-90" smtClean="0">
                <a:latin typeface="+mj-lt"/>
                <a:cs typeface="Times New Roman"/>
              </a:rPr>
              <a:t> </a:t>
            </a:r>
            <a:r>
              <a:rPr sz="2800" b="1" spc="-5" smtClean="0">
                <a:latin typeface="+mj-lt"/>
                <a:cs typeface="Times New Roman"/>
              </a:rPr>
              <a:t>TH</a:t>
            </a:r>
            <a:r>
              <a:rPr sz="2800" b="1" smtClean="0">
                <a:latin typeface="+mj-lt"/>
                <a:cs typeface="Times New Roman"/>
              </a:rPr>
              <a:t>E</a:t>
            </a:r>
            <a:r>
              <a:rPr sz="2800" b="1" spc="-5" smtClean="0">
                <a:latin typeface="+mj-lt"/>
                <a:cs typeface="Times New Roman"/>
              </a:rPr>
              <a:t> ENTIR</a:t>
            </a:r>
            <a:r>
              <a:rPr sz="2800" b="1" smtClean="0">
                <a:latin typeface="+mj-lt"/>
                <a:cs typeface="Times New Roman"/>
              </a:rPr>
              <a:t>E</a:t>
            </a:r>
            <a:r>
              <a:rPr sz="2800" b="1" spc="-5" smtClean="0">
                <a:latin typeface="+mj-lt"/>
                <a:cs typeface="Times New Roman"/>
              </a:rPr>
              <a:t> D</a:t>
            </a:r>
            <a:r>
              <a:rPr sz="2800" b="1" spc="-180" smtClean="0">
                <a:latin typeface="+mj-lt"/>
                <a:cs typeface="Times New Roman"/>
              </a:rPr>
              <a:t>AT</a:t>
            </a:r>
            <a:r>
              <a:rPr sz="2800" b="1" smtClean="0">
                <a:latin typeface="+mj-lt"/>
                <a:cs typeface="Times New Roman"/>
              </a:rPr>
              <a:t>A</a:t>
            </a:r>
            <a:r>
              <a:rPr sz="2800" b="1" spc="-265" smtClean="0">
                <a:latin typeface="+mj-lt"/>
                <a:cs typeface="Times New Roman"/>
              </a:rPr>
              <a:t> </a:t>
            </a:r>
            <a:r>
              <a:rPr sz="2800" b="1" spc="-5" smtClean="0">
                <a:latin typeface="+mj-lt"/>
                <a:cs typeface="Times New Roman"/>
              </a:rPr>
              <a:t>AN</a:t>
            </a:r>
            <a:r>
              <a:rPr sz="2800" b="1" smtClean="0">
                <a:latin typeface="+mj-lt"/>
                <a:cs typeface="Times New Roman"/>
              </a:rPr>
              <a:t>D</a:t>
            </a:r>
            <a:r>
              <a:rPr sz="2800" b="1" spc="-5" smtClean="0">
                <a:latin typeface="+mj-lt"/>
                <a:cs typeface="Times New Roman"/>
              </a:rPr>
              <a:t> CLICK  O</a:t>
            </a:r>
            <a:r>
              <a:rPr sz="2800" b="1" smtClean="0">
                <a:latin typeface="+mj-lt"/>
                <a:cs typeface="Times New Roman"/>
              </a:rPr>
              <a:t>N</a:t>
            </a:r>
            <a:r>
              <a:rPr sz="2800" b="1" spc="-5" smtClean="0">
                <a:latin typeface="+mj-lt"/>
                <a:cs typeface="Times New Roman"/>
              </a:rPr>
              <a:t> D</a:t>
            </a:r>
            <a:r>
              <a:rPr sz="2800" b="1" spc="-180" smtClean="0">
                <a:latin typeface="+mj-lt"/>
                <a:cs typeface="Times New Roman"/>
              </a:rPr>
              <a:t>AT</a:t>
            </a:r>
            <a:r>
              <a:rPr sz="2800" b="1" smtClean="0">
                <a:latin typeface="+mj-lt"/>
                <a:cs typeface="Times New Roman"/>
              </a:rPr>
              <a:t>A</a:t>
            </a:r>
            <a:r>
              <a:rPr sz="2800" b="1" spc="-265" smtClean="0">
                <a:latin typeface="+mj-lt"/>
                <a:cs typeface="Times New Roman"/>
              </a:rPr>
              <a:t> </a:t>
            </a:r>
            <a:r>
              <a:rPr sz="2800" b="1" spc="-5" smtClean="0">
                <a:latin typeface="+mj-lt"/>
                <a:cs typeface="Times New Roman"/>
              </a:rPr>
              <a:t>AN</a:t>
            </a:r>
            <a:r>
              <a:rPr sz="2800" b="1" smtClean="0">
                <a:latin typeface="+mj-lt"/>
                <a:cs typeface="Times New Roman"/>
              </a:rPr>
              <a:t>D</a:t>
            </a:r>
            <a:r>
              <a:rPr sz="2800" b="1" spc="-5" smtClean="0">
                <a:latin typeface="+mj-lt"/>
                <a:cs typeface="Times New Roman"/>
              </a:rPr>
              <a:t> CLIC</a:t>
            </a:r>
            <a:r>
              <a:rPr sz="2800" b="1" smtClean="0">
                <a:latin typeface="+mj-lt"/>
                <a:cs typeface="Times New Roman"/>
              </a:rPr>
              <a:t>K</a:t>
            </a:r>
            <a:r>
              <a:rPr sz="2800" b="1" spc="-5" smtClean="0">
                <a:latin typeface="+mj-lt"/>
                <a:cs typeface="Times New Roman"/>
              </a:rPr>
              <a:t> O</a:t>
            </a:r>
            <a:r>
              <a:rPr sz="2800" b="1" smtClean="0">
                <a:latin typeface="+mj-lt"/>
                <a:cs typeface="Times New Roman"/>
              </a:rPr>
              <a:t>N</a:t>
            </a:r>
            <a:r>
              <a:rPr sz="2800" b="1" spc="-5" smtClean="0">
                <a:latin typeface="+mj-lt"/>
                <a:cs typeface="Times New Roman"/>
              </a:rPr>
              <a:t> FI</a:t>
            </a:r>
            <a:r>
              <a:rPr sz="2800" b="1" spc="-225" smtClean="0">
                <a:latin typeface="+mj-lt"/>
                <a:cs typeface="Times New Roman"/>
              </a:rPr>
              <a:t>L</a:t>
            </a:r>
            <a:r>
              <a:rPr sz="2800" b="1" spc="-5" smtClean="0">
                <a:latin typeface="+mj-lt"/>
                <a:cs typeface="Times New Roman"/>
              </a:rPr>
              <a:t>TE</a:t>
            </a:r>
            <a:r>
              <a:rPr sz="2800" b="1" smtClean="0">
                <a:latin typeface="+mj-lt"/>
                <a:cs typeface="Times New Roman"/>
              </a:rPr>
              <a:t>R</a:t>
            </a:r>
            <a:r>
              <a:rPr sz="2800" b="1" spc="-5" smtClean="0">
                <a:latin typeface="+mj-lt"/>
                <a:cs typeface="Times New Roman"/>
              </a:rPr>
              <a:t> OPTION.</a:t>
            </a:r>
            <a:endParaRPr sz="2800" smtClean="0">
              <a:latin typeface="+mj-lt"/>
              <a:cs typeface="Times New Roman"/>
            </a:endParaRPr>
          </a:p>
          <a:p>
            <a:pPr marL="469900" indent="-412750">
              <a:lnSpc>
                <a:spcPct val="100000"/>
              </a:lnSpc>
              <a:buFont typeface="Arial"/>
              <a:buChar char="●"/>
              <a:tabLst>
                <a:tab pos="469265" algn="l"/>
                <a:tab pos="469900" algn="l"/>
              </a:tabLst>
            </a:pPr>
            <a:r>
              <a:rPr sz="2800" b="1" spc="-5" smtClean="0">
                <a:latin typeface="+mj-lt"/>
                <a:cs typeface="Times New Roman"/>
              </a:rPr>
              <a:t>STE</a:t>
            </a:r>
            <a:r>
              <a:rPr sz="2800" b="1" smtClean="0">
                <a:latin typeface="+mj-lt"/>
                <a:cs typeface="Times New Roman"/>
              </a:rPr>
              <a:t>P</a:t>
            </a:r>
            <a:r>
              <a:rPr sz="2800" b="1" spc="-135" smtClean="0">
                <a:latin typeface="+mj-lt"/>
                <a:cs typeface="Times New Roman"/>
              </a:rPr>
              <a:t> </a:t>
            </a:r>
            <a:r>
              <a:rPr sz="2800" b="1" smtClean="0">
                <a:latin typeface="+mj-lt"/>
                <a:cs typeface="Times New Roman"/>
              </a:rPr>
              <a:t>-3</a:t>
            </a:r>
            <a:endParaRPr sz="2800" smtClean="0">
              <a:latin typeface="+mj-lt"/>
              <a:cs typeface="Times New Roman"/>
            </a:endParaRPr>
          </a:p>
          <a:p>
            <a:pPr marL="927100">
              <a:lnSpc>
                <a:spcPct val="100000"/>
              </a:lnSpc>
            </a:pPr>
            <a:r>
              <a:rPr sz="2800" b="1" spc="-5" smtClean="0">
                <a:latin typeface="+mj-lt"/>
                <a:cs typeface="Times New Roman"/>
              </a:rPr>
              <a:t>FI</a:t>
            </a:r>
            <a:r>
              <a:rPr sz="2800" b="1" spc="-225" smtClean="0">
                <a:latin typeface="+mj-lt"/>
                <a:cs typeface="Times New Roman"/>
              </a:rPr>
              <a:t>L</a:t>
            </a:r>
            <a:r>
              <a:rPr sz="2800" b="1" spc="-5" smtClean="0">
                <a:latin typeface="+mj-lt"/>
                <a:cs typeface="Times New Roman"/>
              </a:rPr>
              <a:t>TE</a:t>
            </a:r>
            <a:r>
              <a:rPr sz="2800" b="1" smtClean="0">
                <a:latin typeface="+mj-lt"/>
                <a:cs typeface="Times New Roman"/>
              </a:rPr>
              <a:t>R</a:t>
            </a:r>
            <a:r>
              <a:rPr sz="2800" b="1" spc="-5" smtClean="0">
                <a:latin typeface="+mj-lt"/>
                <a:cs typeface="Times New Roman"/>
              </a:rPr>
              <a:t> </a:t>
            </a:r>
            <a:r>
              <a:rPr sz="2800" b="1" spc="-5" dirty="0">
                <a:latin typeface="+mj-lt"/>
                <a:cs typeface="Times New Roman"/>
              </a:rPr>
              <a:t>FT</a:t>
            </a:r>
            <a:r>
              <a:rPr sz="2800" b="1" dirty="0">
                <a:latin typeface="+mj-lt"/>
                <a:cs typeface="Times New Roman"/>
              </a:rPr>
              <a:t>P</a:t>
            </a:r>
            <a:r>
              <a:rPr sz="2800" b="1" spc="-135" dirty="0">
                <a:latin typeface="+mj-lt"/>
                <a:cs typeface="Times New Roman"/>
              </a:rPr>
              <a:t> </a:t>
            </a:r>
            <a:r>
              <a:rPr sz="2800" b="1" spc="-5" dirty="0">
                <a:latin typeface="+mj-lt"/>
                <a:cs typeface="Times New Roman"/>
              </a:rPr>
              <a:t>FRO</a:t>
            </a:r>
            <a:r>
              <a:rPr sz="2800" b="1" dirty="0">
                <a:latin typeface="+mj-lt"/>
                <a:cs typeface="Times New Roman"/>
              </a:rPr>
              <a:t>M</a:t>
            </a:r>
            <a:r>
              <a:rPr sz="2800" b="1" spc="-140" dirty="0">
                <a:latin typeface="+mj-lt"/>
                <a:cs typeface="Times New Roman"/>
              </a:rPr>
              <a:t> </a:t>
            </a:r>
            <a:r>
              <a:rPr sz="2800" b="1" dirty="0">
                <a:latin typeface="+mj-lt"/>
                <a:cs typeface="Times New Roman"/>
              </a:rPr>
              <a:t>A</a:t>
            </a:r>
            <a:r>
              <a:rPr sz="2800" b="1" spc="-180" dirty="0">
                <a:latin typeface="+mj-lt"/>
                <a:cs typeface="Times New Roman"/>
              </a:rPr>
              <a:t> </a:t>
            </a:r>
            <a:r>
              <a:rPr sz="2800" b="1" spc="-50" dirty="0">
                <a:latin typeface="+mj-lt"/>
                <a:cs typeface="Times New Roman"/>
              </a:rPr>
              <a:t>T</a:t>
            </a:r>
            <a:r>
              <a:rPr sz="2800" b="1" dirty="0">
                <a:latin typeface="+mj-lt"/>
                <a:cs typeface="Times New Roman"/>
              </a:rPr>
              <a:t>O</a:t>
            </a:r>
            <a:r>
              <a:rPr sz="2800" b="1" spc="-5" dirty="0">
                <a:latin typeface="+mj-lt"/>
                <a:cs typeface="Times New Roman"/>
              </a:rPr>
              <a:t> </a:t>
            </a:r>
            <a:r>
              <a:rPr sz="2800" b="1" dirty="0">
                <a:latin typeface="+mj-lt"/>
                <a:cs typeface="Times New Roman"/>
              </a:rPr>
              <a:t>Z</a:t>
            </a:r>
            <a:r>
              <a:rPr sz="2800" b="1" spc="-5" dirty="0">
                <a:latin typeface="+mj-lt"/>
                <a:cs typeface="Times New Roman"/>
              </a:rPr>
              <a:t> ORDER.</a:t>
            </a:r>
            <a:endParaRPr sz="2800">
              <a:latin typeface="+mj-lt"/>
              <a:cs typeface="Times New Roman"/>
            </a:endParaRPr>
          </a:p>
          <a:p>
            <a:pPr marL="469900" indent="-412750">
              <a:lnSpc>
                <a:spcPct val="100000"/>
              </a:lnSpc>
              <a:buFont typeface="Arial"/>
              <a:buChar char="●"/>
              <a:tabLst>
                <a:tab pos="469265" algn="l"/>
                <a:tab pos="469900" algn="l"/>
              </a:tabLst>
            </a:pPr>
            <a:r>
              <a:rPr sz="2800" b="1" spc="-5" dirty="0">
                <a:latin typeface="+mj-lt"/>
                <a:cs typeface="Times New Roman"/>
              </a:rPr>
              <a:t>STE</a:t>
            </a:r>
            <a:r>
              <a:rPr sz="2800" b="1" dirty="0">
                <a:latin typeface="+mj-lt"/>
                <a:cs typeface="Times New Roman"/>
              </a:rPr>
              <a:t>P</a:t>
            </a:r>
            <a:r>
              <a:rPr sz="2800" b="1" spc="-135" dirty="0">
                <a:latin typeface="+mj-lt"/>
                <a:cs typeface="Times New Roman"/>
              </a:rPr>
              <a:t> </a:t>
            </a:r>
            <a:r>
              <a:rPr sz="2800" b="1" dirty="0">
                <a:latin typeface="+mj-lt"/>
                <a:cs typeface="Times New Roman"/>
              </a:rPr>
              <a:t>-4</a:t>
            </a:r>
            <a:endParaRPr sz="2800">
              <a:latin typeface="+mj-lt"/>
              <a:cs typeface="Times New Roman"/>
            </a:endParaRPr>
          </a:p>
          <a:p>
            <a:pPr marL="12700" marR="5080" indent="1447800">
              <a:lnSpc>
                <a:spcPct val="100000"/>
              </a:lnSpc>
            </a:pPr>
            <a:r>
              <a:rPr sz="2800" b="1" spc="-5" dirty="0">
                <a:latin typeface="+mj-lt"/>
                <a:cs typeface="Times New Roman"/>
              </a:rPr>
              <a:t>SELEC</a:t>
            </a:r>
            <a:r>
              <a:rPr sz="2800" b="1" dirty="0">
                <a:latin typeface="+mj-lt"/>
                <a:cs typeface="Times New Roman"/>
              </a:rPr>
              <a:t>T</a:t>
            </a:r>
            <a:r>
              <a:rPr sz="2800" b="1" spc="-90" dirty="0">
                <a:latin typeface="+mj-lt"/>
                <a:cs typeface="Times New Roman"/>
              </a:rPr>
              <a:t> </a:t>
            </a:r>
            <a:r>
              <a:rPr sz="2800" b="1" spc="-5" dirty="0">
                <a:latin typeface="+mj-lt"/>
                <a:cs typeface="Times New Roman"/>
              </a:rPr>
              <a:t>TH</a:t>
            </a:r>
            <a:r>
              <a:rPr sz="2800" b="1" dirty="0">
                <a:latin typeface="+mj-lt"/>
                <a:cs typeface="Times New Roman"/>
              </a:rPr>
              <a:t>E</a:t>
            </a:r>
            <a:r>
              <a:rPr sz="2800" b="1" spc="-5" dirty="0">
                <a:latin typeface="+mj-lt"/>
                <a:cs typeface="Times New Roman"/>
              </a:rPr>
              <a:t> ENTIR</a:t>
            </a:r>
            <a:r>
              <a:rPr sz="2800" b="1" dirty="0">
                <a:latin typeface="+mj-lt"/>
                <a:cs typeface="Times New Roman"/>
              </a:rPr>
              <a:t>E</a:t>
            </a:r>
            <a:r>
              <a:rPr sz="2800" b="1" spc="-5" dirty="0">
                <a:latin typeface="+mj-lt"/>
                <a:cs typeface="Times New Roman"/>
              </a:rPr>
              <a:t> D</a:t>
            </a:r>
            <a:r>
              <a:rPr sz="2800" b="1" spc="-180" dirty="0">
                <a:latin typeface="+mj-lt"/>
                <a:cs typeface="Times New Roman"/>
              </a:rPr>
              <a:t>AT</a:t>
            </a:r>
            <a:r>
              <a:rPr sz="2800" b="1" dirty="0">
                <a:latin typeface="+mj-lt"/>
                <a:cs typeface="Times New Roman"/>
              </a:rPr>
              <a:t>A</a:t>
            </a:r>
            <a:r>
              <a:rPr sz="2800" b="1" spc="-265" dirty="0">
                <a:latin typeface="+mj-lt"/>
                <a:cs typeface="Times New Roman"/>
              </a:rPr>
              <a:t> </a:t>
            </a:r>
            <a:r>
              <a:rPr sz="2800" b="1" spc="-5" dirty="0">
                <a:latin typeface="+mj-lt"/>
                <a:cs typeface="Times New Roman"/>
              </a:rPr>
              <a:t>AN</a:t>
            </a:r>
            <a:r>
              <a:rPr sz="2800" b="1" dirty="0">
                <a:latin typeface="+mj-lt"/>
                <a:cs typeface="Times New Roman"/>
              </a:rPr>
              <a:t>D</a:t>
            </a:r>
            <a:r>
              <a:rPr sz="2800" b="1" spc="45" dirty="0">
                <a:latin typeface="+mj-lt"/>
                <a:cs typeface="Times New Roman"/>
              </a:rPr>
              <a:t> </a:t>
            </a:r>
            <a:r>
              <a:rPr sz="2800" b="1" spc="-5" dirty="0">
                <a:latin typeface="+mj-lt"/>
                <a:cs typeface="Times New Roman"/>
              </a:rPr>
              <a:t>CLICK  O</a:t>
            </a:r>
            <a:r>
              <a:rPr sz="2800" b="1" dirty="0">
                <a:latin typeface="+mj-lt"/>
                <a:cs typeface="Times New Roman"/>
              </a:rPr>
              <a:t>N</a:t>
            </a:r>
            <a:r>
              <a:rPr sz="2800" b="1" spc="-5" dirty="0">
                <a:latin typeface="+mj-lt"/>
                <a:cs typeface="Times New Roman"/>
              </a:rPr>
              <a:t> INSE</a:t>
            </a:r>
            <a:r>
              <a:rPr sz="2800" b="1" spc="-85" dirty="0">
                <a:latin typeface="+mj-lt"/>
                <a:cs typeface="Times New Roman"/>
              </a:rPr>
              <a:t>R</a:t>
            </a:r>
            <a:r>
              <a:rPr sz="2800" b="1" dirty="0">
                <a:latin typeface="+mj-lt"/>
                <a:cs typeface="Times New Roman"/>
              </a:rPr>
              <a:t>T</a:t>
            </a:r>
            <a:r>
              <a:rPr sz="2800" b="1" spc="-180" dirty="0">
                <a:latin typeface="+mj-lt"/>
                <a:cs typeface="Times New Roman"/>
              </a:rPr>
              <a:t> </a:t>
            </a:r>
            <a:r>
              <a:rPr sz="2800" b="1" spc="-5" dirty="0">
                <a:latin typeface="+mj-lt"/>
                <a:cs typeface="Times New Roman"/>
              </a:rPr>
              <a:t>AN</a:t>
            </a:r>
            <a:r>
              <a:rPr sz="2800" b="1" dirty="0">
                <a:latin typeface="+mj-lt"/>
                <a:cs typeface="Times New Roman"/>
              </a:rPr>
              <a:t>D</a:t>
            </a:r>
            <a:r>
              <a:rPr sz="2800" b="1" spc="-5" dirty="0">
                <a:latin typeface="+mj-lt"/>
                <a:cs typeface="Times New Roman"/>
              </a:rPr>
              <a:t> CLIC</a:t>
            </a:r>
            <a:r>
              <a:rPr sz="2800" b="1" dirty="0">
                <a:latin typeface="+mj-lt"/>
                <a:cs typeface="Times New Roman"/>
              </a:rPr>
              <a:t>K</a:t>
            </a:r>
            <a:r>
              <a:rPr sz="2800" b="1" spc="-5" dirty="0">
                <a:latin typeface="+mj-lt"/>
                <a:cs typeface="Times New Roman"/>
              </a:rPr>
              <a:t> O</a:t>
            </a:r>
            <a:r>
              <a:rPr sz="2800" b="1" dirty="0">
                <a:latin typeface="+mj-lt"/>
                <a:cs typeface="Times New Roman"/>
              </a:rPr>
              <a:t>N</a:t>
            </a:r>
            <a:r>
              <a:rPr sz="2800" b="1" spc="-5" dirty="0">
                <a:latin typeface="+mj-lt"/>
                <a:cs typeface="Times New Roman"/>
              </a:rPr>
              <a:t> PI</a:t>
            </a:r>
            <a:r>
              <a:rPr sz="2800" b="1" spc="-50" dirty="0">
                <a:latin typeface="+mj-lt"/>
                <a:cs typeface="Times New Roman"/>
              </a:rPr>
              <a:t>V</a:t>
            </a:r>
            <a:r>
              <a:rPr sz="2800" b="1" spc="-5" dirty="0">
                <a:latin typeface="+mj-lt"/>
                <a:cs typeface="Times New Roman"/>
              </a:rPr>
              <a:t>O</a:t>
            </a:r>
            <a:r>
              <a:rPr sz="2800" b="1" dirty="0">
                <a:latin typeface="+mj-lt"/>
                <a:cs typeface="Times New Roman"/>
              </a:rPr>
              <a:t>T</a:t>
            </a:r>
            <a:r>
              <a:rPr sz="2800" b="1" spc="-90" dirty="0">
                <a:latin typeface="+mj-lt"/>
                <a:cs typeface="Times New Roman"/>
              </a:rPr>
              <a:t> </a:t>
            </a:r>
            <a:r>
              <a:rPr sz="2800" b="1" spc="-180" dirty="0">
                <a:latin typeface="+mj-lt"/>
                <a:cs typeface="Times New Roman"/>
              </a:rPr>
              <a:t>T</a:t>
            </a:r>
            <a:r>
              <a:rPr sz="2800" b="1" spc="-5" dirty="0">
                <a:latin typeface="+mj-lt"/>
                <a:cs typeface="Times New Roman"/>
              </a:rPr>
              <a:t>ABL</a:t>
            </a:r>
            <a:r>
              <a:rPr sz="2800" b="1" dirty="0">
                <a:latin typeface="+mj-lt"/>
                <a:cs typeface="Times New Roman"/>
              </a:rPr>
              <a:t>E</a:t>
            </a:r>
            <a:r>
              <a:rPr sz="2800" b="1" spc="-45" dirty="0">
                <a:latin typeface="+mj-lt"/>
                <a:cs typeface="Times New Roman"/>
              </a:rPr>
              <a:t> </a:t>
            </a:r>
            <a:r>
              <a:rPr sz="2800" b="1" spc="-50" dirty="0">
                <a:latin typeface="+mj-lt"/>
                <a:cs typeface="Times New Roman"/>
              </a:rPr>
              <a:t>T</a:t>
            </a:r>
            <a:r>
              <a:rPr sz="2800" b="1" dirty="0">
                <a:latin typeface="+mj-lt"/>
                <a:cs typeface="Times New Roman"/>
              </a:rPr>
              <a:t>O  </a:t>
            </a:r>
            <a:r>
              <a:rPr sz="2800" b="1" spc="-35" dirty="0">
                <a:latin typeface="+mj-lt"/>
                <a:cs typeface="Times New Roman"/>
              </a:rPr>
              <a:t>CREATE</a:t>
            </a:r>
            <a:r>
              <a:rPr sz="2800" b="1" spc="-10" dirty="0">
                <a:latin typeface="+mj-lt"/>
                <a:cs typeface="Times New Roman"/>
              </a:rPr>
              <a:t> </a:t>
            </a:r>
            <a:r>
              <a:rPr sz="2800" b="1" spc="-15" dirty="0">
                <a:latin typeface="+mj-lt"/>
                <a:cs typeface="Times New Roman"/>
              </a:rPr>
              <a:t>PIVOT</a:t>
            </a:r>
            <a:r>
              <a:rPr sz="2800" b="1" spc="-90" dirty="0">
                <a:latin typeface="+mj-lt"/>
                <a:cs typeface="Times New Roman"/>
              </a:rPr>
              <a:t> </a:t>
            </a:r>
            <a:r>
              <a:rPr sz="2800" b="1" spc="-35" dirty="0">
                <a:latin typeface="+mj-lt"/>
                <a:cs typeface="Times New Roman"/>
              </a:rPr>
              <a:t>TABLE.</a:t>
            </a:r>
            <a:endParaRPr sz="2800">
              <a:latin typeface="+mj-lt"/>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87883" y="1002432"/>
            <a:ext cx="7477125" cy="4834913"/>
          </a:xfrm>
          <a:prstGeom prst="rect">
            <a:avLst/>
          </a:prstGeom>
        </p:spPr>
        <p:txBody>
          <a:bodyPr vert="horz" wrap="square" lIns="0" tIns="17780" rIns="0" bIns="0" rtlCol="0">
            <a:spAutoFit/>
          </a:bodyPr>
          <a:lstStyle/>
          <a:p>
            <a:pPr marL="424180" indent="-412115">
              <a:lnSpc>
                <a:spcPct val="100000"/>
              </a:lnSpc>
              <a:spcBef>
                <a:spcPts val="140"/>
              </a:spcBef>
              <a:buFont typeface="Arial"/>
              <a:buChar char="●"/>
              <a:tabLst>
                <a:tab pos="424180" algn="l"/>
                <a:tab pos="424815" algn="l"/>
              </a:tabLst>
            </a:pPr>
            <a:r>
              <a:rPr sz="2800" b="1" spc="20" dirty="0">
                <a:latin typeface="+mj-lt"/>
                <a:cs typeface="Times New Roman"/>
              </a:rPr>
              <a:t>STEP</a:t>
            </a:r>
            <a:r>
              <a:rPr sz="2800" b="1" spc="-125" dirty="0">
                <a:latin typeface="+mj-lt"/>
                <a:cs typeface="Times New Roman"/>
              </a:rPr>
              <a:t> </a:t>
            </a:r>
            <a:r>
              <a:rPr sz="2800" b="1" spc="15" dirty="0">
                <a:latin typeface="+mj-lt"/>
                <a:cs typeface="Times New Roman"/>
              </a:rPr>
              <a:t>-5</a:t>
            </a:r>
            <a:endParaRPr sz="2800">
              <a:latin typeface="+mj-lt"/>
              <a:cs typeface="Times New Roman"/>
            </a:endParaRPr>
          </a:p>
          <a:p>
            <a:pPr marL="424180" marR="5080" indent="910590">
              <a:lnSpc>
                <a:spcPct val="101699"/>
              </a:lnSpc>
            </a:pPr>
            <a:r>
              <a:rPr sz="2800" b="1" spc="20" dirty="0">
                <a:latin typeface="+mj-lt"/>
                <a:cs typeface="Times New Roman"/>
              </a:rPr>
              <a:t>DRA</a:t>
            </a:r>
            <a:r>
              <a:rPr sz="2800" b="1" spc="30" dirty="0">
                <a:latin typeface="+mj-lt"/>
                <a:cs typeface="Times New Roman"/>
              </a:rPr>
              <a:t>G</a:t>
            </a:r>
            <a:r>
              <a:rPr sz="2800" b="1" spc="-35" dirty="0">
                <a:latin typeface="+mj-lt"/>
                <a:cs typeface="Times New Roman"/>
              </a:rPr>
              <a:t> </a:t>
            </a:r>
            <a:r>
              <a:rPr sz="2800" b="1" spc="20" dirty="0">
                <a:latin typeface="+mj-lt"/>
                <a:cs typeface="Times New Roman"/>
              </a:rPr>
              <a:t>TH</a:t>
            </a:r>
            <a:r>
              <a:rPr sz="2800" b="1" spc="25" dirty="0">
                <a:latin typeface="+mj-lt"/>
                <a:cs typeface="Times New Roman"/>
              </a:rPr>
              <a:t>E</a:t>
            </a:r>
            <a:r>
              <a:rPr sz="2800" b="1" spc="5" dirty="0">
                <a:latin typeface="+mj-lt"/>
                <a:cs typeface="Times New Roman"/>
              </a:rPr>
              <a:t> </a:t>
            </a:r>
            <a:r>
              <a:rPr sz="2800" b="1" spc="20" dirty="0">
                <a:latin typeface="+mj-lt"/>
                <a:cs typeface="Times New Roman"/>
              </a:rPr>
              <a:t>NEEDE</a:t>
            </a:r>
            <a:r>
              <a:rPr sz="2800" b="1" spc="25" dirty="0">
                <a:latin typeface="+mj-lt"/>
                <a:cs typeface="Times New Roman"/>
              </a:rPr>
              <a:t>D</a:t>
            </a:r>
            <a:r>
              <a:rPr sz="2800" b="1" spc="5" dirty="0">
                <a:latin typeface="+mj-lt"/>
                <a:cs typeface="Times New Roman"/>
              </a:rPr>
              <a:t> </a:t>
            </a:r>
            <a:r>
              <a:rPr sz="2800" b="1" spc="20" dirty="0">
                <a:latin typeface="+mj-lt"/>
                <a:cs typeface="Times New Roman"/>
              </a:rPr>
              <a:t>D</a:t>
            </a:r>
            <a:r>
              <a:rPr sz="2800" b="1" spc="-155" dirty="0">
                <a:latin typeface="+mj-lt"/>
                <a:cs typeface="Times New Roman"/>
              </a:rPr>
              <a:t>AT</a:t>
            </a:r>
            <a:r>
              <a:rPr sz="2800" b="1" spc="25" dirty="0">
                <a:latin typeface="+mj-lt"/>
                <a:cs typeface="Times New Roman"/>
              </a:rPr>
              <a:t>A</a:t>
            </a:r>
            <a:r>
              <a:rPr sz="2800" b="1" spc="-254" dirty="0">
                <a:latin typeface="+mj-lt"/>
                <a:cs typeface="Times New Roman"/>
              </a:rPr>
              <a:t> </a:t>
            </a:r>
            <a:r>
              <a:rPr sz="2800" b="1" spc="20" dirty="0">
                <a:latin typeface="+mj-lt"/>
                <a:cs typeface="Times New Roman"/>
              </a:rPr>
              <a:t>AN</a:t>
            </a:r>
            <a:r>
              <a:rPr sz="2800" b="1" spc="25" dirty="0">
                <a:latin typeface="+mj-lt"/>
                <a:cs typeface="Times New Roman"/>
              </a:rPr>
              <a:t>D</a:t>
            </a:r>
            <a:r>
              <a:rPr sz="2800" b="1" spc="5" dirty="0">
                <a:latin typeface="+mj-lt"/>
                <a:cs typeface="Times New Roman"/>
              </a:rPr>
              <a:t> </a:t>
            </a:r>
            <a:r>
              <a:rPr sz="2800" b="1" spc="20" dirty="0">
                <a:latin typeface="+mj-lt"/>
                <a:cs typeface="Times New Roman"/>
              </a:rPr>
              <a:t>CRE</a:t>
            </a:r>
            <a:r>
              <a:rPr sz="2800" b="1" spc="-155" dirty="0">
                <a:latin typeface="+mj-lt"/>
                <a:cs typeface="Times New Roman"/>
              </a:rPr>
              <a:t>A</a:t>
            </a:r>
            <a:r>
              <a:rPr sz="2800" b="1" spc="20" dirty="0">
                <a:latin typeface="+mj-lt"/>
                <a:cs typeface="Times New Roman"/>
              </a:rPr>
              <a:t>T</a:t>
            </a:r>
            <a:r>
              <a:rPr sz="2800" b="1" spc="25" dirty="0">
                <a:latin typeface="+mj-lt"/>
                <a:cs typeface="Times New Roman"/>
              </a:rPr>
              <a:t>E</a:t>
            </a:r>
            <a:r>
              <a:rPr sz="2800" b="1" spc="-130" dirty="0">
                <a:latin typeface="+mj-lt"/>
                <a:cs typeface="Times New Roman"/>
              </a:rPr>
              <a:t> </a:t>
            </a:r>
            <a:r>
              <a:rPr sz="2800" b="1" spc="15" dirty="0">
                <a:latin typeface="+mj-lt"/>
                <a:cs typeface="Times New Roman"/>
              </a:rPr>
              <a:t>A  </a:t>
            </a:r>
            <a:r>
              <a:rPr sz="2800" b="1" spc="10" dirty="0">
                <a:latin typeface="+mj-lt"/>
                <a:cs typeface="Times New Roman"/>
              </a:rPr>
              <a:t>PIVOT</a:t>
            </a:r>
            <a:r>
              <a:rPr sz="2800" b="1" spc="-85" dirty="0">
                <a:latin typeface="+mj-lt"/>
                <a:cs typeface="Times New Roman"/>
              </a:rPr>
              <a:t> </a:t>
            </a:r>
            <a:r>
              <a:rPr sz="2800" b="1" spc="-10" dirty="0">
                <a:latin typeface="+mj-lt"/>
                <a:cs typeface="Times New Roman"/>
              </a:rPr>
              <a:t>TABLE.</a:t>
            </a:r>
            <a:endParaRPr sz="2800">
              <a:latin typeface="+mj-lt"/>
              <a:cs typeface="Times New Roman"/>
            </a:endParaRPr>
          </a:p>
          <a:p>
            <a:pPr marL="424180" indent="-412115">
              <a:lnSpc>
                <a:spcPct val="100000"/>
              </a:lnSpc>
              <a:spcBef>
                <a:spcPts val="45"/>
              </a:spcBef>
              <a:buFont typeface="Arial"/>
              <a:buChar char="●"/>
              <a:tabLst>
                <a:tab pos="424180" algn="l"/>
                <a:tab pos="424815" algn="l"/>
              </a:tabLst>
            </a:pPr>
            <a:r>
              <a:rPr sz="2800" b="1" spc="20" dirty="0">
                <a:latin typeface="+mj-lt"/>
                <a:cs typeface="Times New Roman"/>
              </a:rPr>
              <a:t>STEP</a:t>
            </a:r>
            <a:r>
              <a:rPr sz="2800" b="1" spc="-125" dirty="0">
                <a:latin typeface="+mj-lt"/>
                <a:cs typeface="Times New Roman"/>
              </a:rPr>
              <a:t> </a:t>
            </a:r>
            <a:r>
              <a:rPr sz="2800" b="1" spc="15" dirty="0">
                <a:latin typeface="+mj-lt"/>
                <a:cs typeface="Times New Roman"/>
              </a:rPr>
              <a:t>-6</a:t>
            </a:r>
            <a:endParaRPr sz="2800">
              <a:latin typeface="+mj-lt"/>
              <a:cs typeface="Times New Roman"/>
            </a:endParaRPr>
          </a:p>
          <a:p>
            <a:pPr marL="881380" marR="115570" indent="151765">
              <a:lnSpc>
                <a:spcPct val="101699"/>
              </a:lnSpc>
            </a:pPr>
            <a:r>
              <a:rPr sz="2800" b="1" spc="20" dirty="0">
                <a:latin typeface="+mj-lt"/>
                <a:cs typeface="Times New Roman"/>
              </a:rPr>
              <a:t>SELECT</a:t>
            </a:r>
            <a:r>
              <a:rPr sz="2800" b="1" spc="-85" dirty="0">
                <a:latin typeface="+mj-lt"/>
                <a:cs typeface="Times New Roman"/>
              </a:rPr>
              <a:t> </a:t>
            </a:r>
            <a:r>
              <a:rPr sz="2800" b="1" spc="20" dirty="0">
                <a:latin typeface="+mj-lt"/>
                <a:cs typeface="Times New Roman"/>
              </a:rPr>
              <a:t>THE</a:t>
            </a:r>
            <a:r>
              <a:rPr sz="2800" b="1" spc="-5" dirty="0">
                <a:latin typeface="+mj-lt"/>
                <a:cs typeface="Times New Roman"/>
              </a:rPr>
              <a:t> </a:t>
            </a:r>
            <a:r>
              <a:rPr sz="2800" b="1" spc="10" dirty="0">
                <a:latin typeface="+mj-lt"/>
                <a:cs typeface="Times New Roman"/>
              </a:rPr>
              <a:t>PIVOT</a:t>
            </a:r>
            <a:r>
              <a:rPr sz="2800" b="1" spc="-85" dirty="0">
                <a:latin typeface="+mj-lt"/>
                <a:cs typeface="Times New Roman"/>
              </a:rPr>
              <a:t> </a:t>
            </a:r>
            <a:r>
              <a:rPr sz="2800" b="1" spc="-15" dirty="0">
                <a:latin typeface="+mj-lt"/>
                <a:cs typeface="Times New Roman"/>
              </a:rPr>
              <a:t>TABLE</a:t>
            </a:r>
            <a:r>
              <a:rPr sz="2800" b="1" spc="-130" dirty="0">
                <a:latin typeface="+mj-lt"/>
                <a:cs typeface="Times New Roman"/>
              </a:rPr>
              <a:t> </a:t>
            </a:r>
            <a:r>
              <a:rPr sz="2800" b="1" spc="25" dirty="0">
                <a:latin typeface="+mj-lt"/>
                <a:cs typeface="Times New Roman"/>
              </a:rPr>
              <a:t>AND</a:t>
            </a:r>
            <a:r>
              <a:rPr sz="2800" b="1" dirty="0">
                <a:latin typeface="+mj-lt"/>
                <a:cs typeface="Times New Roman"/>
              </a:rPr>
              <a:t> </a:t>
            </a:r>
            <a:r>
              <a:rPr sz="2800" b="1" spc="20" dirty="0">
                <a:latin typeface="+mj-lt"/>
                <a:cs typeface="Times New Roman"/>
              </a:rPr>
              <a:t>CLICK</a:t>
            </a:r>
            <a:r>
              <a:rPr sz="2800" b="1" dirty="0">
                <a:latin typeface="+mj-lt"/>
                <a:cs typeface="Times New Roman"/>
              </a:rPr>
              <a:t> </a:t>
            </a:r>
            <a:r>
              <a:rPr sz="2800" b="1" spc="25" dirty="0">
                <a:latin typeface="+mj-lt"/>
                <a:cs typeface="Times New Roman"/>
              </a:rPr>
              <a:t>ON </a:t>
            </a:r>
            <a:r>
              <a:rPr sz="2800" b="1" spc="-570" dirty="0">
                <a:latin typeface="+mj-lt"/>
                <a:cs typeface="Times New Roman"/>
              </a:rPr>
              <a:t> </a:t>
            </a:r>
            <a:r>
              <a:rPr sz="2800" b="1" spc="-20" dirty="0">
                <a:latin typeface="+mj-lt"/>
                <a:cs typeface="Times New Roman"/>
              </a:rPr>
              <a:t>INSERT.</a:t>
            </a:r>
            <a:endParaRPr sz="2800">
              <a:latin typeface="+mj-lt"/>
              <a:cs typeface="Times New Roman"/>
            </a:endParaRPr>
          </a:p>
          <a:p>
            <a:pPr marL="424180" indent="-384810">
              <a:lnSpc>
                <a:spcPct val="100000"/>
              </a:lnSpc>
              <a:spcBef>
                <a:spcPts val="50"/>
              </a:spcBef>
              <a:buSzPct val="85106"/>
              <a:buFont typeface="Arial"/>
              <a:buChar char="●"/>
              <a:tabLst>
                <a:tab pos="424180" algn="l"/>
                <a:tab pos="424815" algn="l"/>
              </a:tabLst>
            </a:pPr>
            <a:r>
              <a:rPr sz="2800" b="1" spc="15" dirty="0">
                <a:latin typeface="+mj-lt"/>
                <a:cs typeface="Times New Roman"/>
              </a:rPr>
              <a:t>STEP-7</a:t>
            </a:r>
            <a:endParaRPr sz="2800">
              <a:latin typeface="+mj-lt"/>
              <a:cs typeface="Times New Roman"/>
            </a:endParaRPr>
          </a:p>
          <a:p>
            <a:pPr marL="424180" marR="654050" indent="530860">
              <a:lnSpc>
                <a:spcPct val="101699"/>
              </a:lnSpc>
            </a:pPr>
            <a:r>
              <a:rPr sz="2800" b="1" spc="25" dirty="0">
                <a:latin typeface="+mj-lt"/>
                <a:cs typeface="Times New Roman"/>
              </a:rPr>
              <a:t>NO</a:t>
            </a:r>
            <a:r>
              <a:rPr sz="2800" b="1" spc="40" dirty="0">
                <a:latin typeface="+mj-lt"/>
                <a:cs typeface="Times New Roman"/>
              </a:rPr>
              <a:t>W</a:t>
            </a:r>
            <a:r>
              <a:rPr sz="2800" b="1" spc="-35" dirty="0">
                <a:latin typeface="+mj-lt"/>
                <a:cs typeface="Times New Roman"/>
              </a:rPr>
              <a:t> </a:t>
            </a:r>
            <a:r>
              <a:rPr sz="2800" b="1" spc="20" dirty="0">
                <a:latin typeface="+mj-lt"/>
                <a:cs typeface="Times New Roman"/>
              </a:rPr>
              <a:t>CLIC</a:t>
            </a:r>
            <a:r>
              <a:rPr sz="2800" b="1" spc="30" dirty="0">
                <a:latin typeface="+mj-lt"/>
                <a:cs typeface="Times New Roman"/>
              </a:rPr>
              <a:t>K</a:t>
            </a:r>
            <a:r>
              <a:rPr sz="2800" b="1" spc="5" dirty="0">
                <a:latin typeface="+mj-lt"/>
                <a:cs typeface="Times New Roman"/>
              </a:rPr>
              <a:t> </a:t>
            </a:r>
            <a:r>
              <a:rPr sz="2800" b="1" spc="25" dirty="0">
                <a:latin typeface="+mj-lt"/>
                <a:cs typeface="Times New Roman"/>
              </a:rPr>
              <a:t>ON</a:t>
            </a:r>
            <a:r>
              <a:rPr sz="2800" b="1" spc="-40" dirty="0">
                <a:latin typeface="+mj-lt"/>
                <a:cs typeface="Times New Roman"/>
              </a:rPr>
              <a:t> </a:t>
            </a:r>
            <a:r>
              <a:rPr sz="2800" b="1" spc="20" dirty="0">
                <a:latin typeface="+mj-lt"/>
                <a:cs typeface="Times New Roman"/>
              </a:rPr>
              <a:t>TH</a:t>
            </a:r>
            <a:r>
              <a:rPr sz="2800" b="1" spc="25" dirty="0">
                <a:latin typeface="+mj-lt"/>
                <a:cs typeface="Times New Roman"/>
              </a:rPr>
              <a:t>E</a:t>
            </a:r>
            <a:r>
              <a:rPr sz="2800" b="1" spc="5" dirty="0">
                <a:latin typeface="+mj-lt"/>
                <a:cs typeface="Times New Roman"/>
              </a:rPr>
              <a:t> </a:t>
            </a:r>
            <a:r>
              <a:rPr sz="2800" b="1" spc="20" dirty="0">
                <a:latin typeface="+mj-lt"/>
                <a:cs typeface="Times New Roman"/>
              </a:rPr>
              <a:t>CHA</a:t>
            </a:r>
            <a:r>
              <a:rPr sz="2800" b="1" spc="-60" dirty="0">
                <a:latin typeface="+mj-lt"/>
                <a:cs typeface="Times New Roman"/>
              </a:rPr>
              <a:t>R</a:t>
            </a:r>
            <a:r>
              <a:rPr sz="2800" b="1" spc="25" dirty="0">
                <a:latin typeface="+mj-lt"/>
                <a:cs typeface="Times New Roman"/>
              </a:rPr>
              <a:t>T</a:t>
            </a:r>
            <a:r>
              <a:rPr sz="2800" b="1" spc="-80" dirty="0">
                <a:latin typeface="+mj-lt"/>
                <a:cs typeface="Times New Roman"/>
              </a:rPr>
              <a:t> </a:t>
            </a:r>
            <a:r>
              <a:rPr sz="2800" b="1" spc="20" dirty="0">
                <a:latin typeface="+mj-lt"/>
                <a:cs typeface="Times New Roman"/>
              </a:rPr>
              <a:t>TH</a:t>
            </a:r>
            <a:r>
              <a:rPr sz="2800" b="1" spc="-155" dirty="0">
                <a:latin typeface="+mj-lt"/>
                <a:cs typeface="Times New Roman"/>
              </a:rPr>
              <a:t>A</a:t>
            </a:r>
            <a:r>
              <a:rPr sz="2800" b="1" spc="25" dirty="0">
                <a:latin typeface="+mj-lt"/>
                <a:cs typeface="Times New Roman"/>
              </a:rPr>
              <a:t>T</a:t>
            </a:r>
            <a:r>
              <a:rPr sz="2800" b="1" spc="-125" dirty="0">
                <a:latin typeface="+mj-lt"/>
                <a:cs typeface="Times New Roman"/>
              </a:rPr>
              <a:t> </a:t>
            </a:r>
            <a:r>
              <a:rPr sz="2800" b="1" spc="15" dirty="0">
                <a:latin typeface="+mj-lt"/>
                <a:cs typeface="Times New Roman"/>
              </a:rPr>
              <a:t>YOU  </a:t>
            </a:r>
            <a:r>
              <a:rPr sz="2800" b="1" spc="-65" dirty="0">
                <a:latin typeface="+mj-lt"/>
                <a:cs typeface="Times New Roman"/>
              </a:rPr>
              <a:t>WANT.</a:t>
            </a:r>
            <a:endParaRPr sz="2800">
              <a:latin typeface="+mj-lt"/>
              <a:cs typeface="Times New Roman"/>
            </a:endParaRPr>
          </a:p>
          <a:p>
            <a:pPr marL="424180" indent="-412115">
              <a:lnSpc>
                <a:spcPct val="100000"/>
              </a:lnSpc>
              <a:spcBef>
                <a:spcPts val="50"/>
              </a:spcBef>
              <a:buFont typeface="Arial"/>
              <a:buChar char="●"/>
              <a:tabLst>
                <a:tab pos="424180" algn="l"/>
                <a:tab pos="424815" algn="l"/>
              </a:tabLst>
            </a:pPr>
            <a:r>
              <a:rPr sz="2800" b="1" spc="20" dirty="0">
                <a:latin typeface="+mj-lt"/>
                <a:cs typeface="Times New Roman"/>
              </a:rPr>
              <a:t>STEP</a:t>
            </a:r>
            <a:r>
              <a:rPr sz="2800" b="1" spc="-125" dirty="0">
                <a:latin typeface="+mj-lt"/>
                <a:cs typeface="Times New Roman"/>
              </a:rPr>
              <a:t> </a:t>
            </a:r>
            <a:r>
              <a:rPr sz="2800" b="1" spc="15" dirty="0">
                <a:latin typeface="+mj-lt"/>
                <a:cs typeface="Times New Roman"/>
              </a:rPr>
              <a:t>-8</a:t>
            </a:r>
            <a:endParaRPr sz="2800">
              <a:latin typeface="+mj-lt"/>
              <a:cs typeface="Times New Roman"/>
            </a:endParaRPr>
          </a:p>
          <a:p>
            <a:pPr marL="1024255">
              <a:lnSpc>
                <a:spcPct val="100000"/>
              </a:lnSpc>
              <a:spcBef>
                <a:spcPts val="45"/>
              </a:spcBef>
            </a:pPr>
            <a:r>
              <a:rPr sz="2800" b="1" spc="20" dirty="0">
                <a:latin typeface="+mj-lt"/>
                <a:cs typeface="Times New Roman"/>
              </a:rPr>
              <a:t>THE</a:t>
            </a:r>
            <a:r>
              <a:rPr sz="2800" b="1" spc="-5" dirty="0">
                <a:latin typeface="+mj-lt"/>
                <a:cs typeface="Times New Roman"/>
              </a:rPr>
              <a:t> </a:t>
            </a:r>
            <a:r>
              <a:rPr sz="2800" b="1" spc="5" dirty="0">
                <a:latin typeface="+mj-lt"/>
                <a:cs typeface="Times New Roman"/>
              </a:rPr>
              <a:t>CHART</a:t>
            </a:r>
            <a:r>
              <a:rPr sz="2800" b="1" spc="-45" dirty="0">
                <a:latin typeface="+mj-lt"/>
                <a:cs typeface="Times New Roman"/>
              </a:rPr>
              <a:t> </a:t>
            </a:r>
            <a:r>
              <a:rPr sz="2800" b="1" spc="15" dirty="0">
                <a:latin typeface="+mj-lt"/>
                <a:cs typeface="Times New Roman"/>
              </a:rPr>
              <a:t>IS</a:t>
            </a:r>
            <a:r>
              <a:rPr sz="2800" b="1" spc="-5" dirty="0">
                <a:latin typeface="+mj-lt"/>
                <a:cs typeface="Times New Roman"/>
              </a:rPr>
              <a:t> CREATED.</a:t>
            </a:r>
            <a:endParaRPr sz="2800">
              <a:latin typeface="+mj-lt"/>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sp>
        <p:nvSpPr>
          <p:cNvPr id="3" name="object 3"/>
          <p:cNvSpPr/>
          <p:nvPr/>
        </p:nvSpPr>
        <p:spPr>
          <a:xfrm>
            <a:off x="9353550" y="5895975"/>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pic>
        <p:nvPicPr>
          <p:cNvPr id="4" name="object 4"/>
          <p:cNvPicPr/>
          <p:nvPr/>
        </p:nvPicPr>
        <p:blipFill>
          <a:blip r:embed="rId2" cstate="print"/>
          <a:stretch>
            <a:fillRect/>
          </a:stretch>
        </p:blipFill>
        <p:spPr>
          <a:xfrm>
            <a:off x="1666875" y="6467475"/>
            <a:ext cx="76199" cy="177799"/>
          </a:xfrm>
          <a:prstGeom prst="rect">
            <a:avLst/>
          </a:prstGeom>
        </p:spPr>
      </p:pic>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RESU</a:t>
            </a:r>
            <a:r>
              <a:rPr spc="-360" dirty="0"/>
              <a:t>L</a:t>
            </a:r>
            <a:r>
              <a:rPr spc="15" dirty="0"/>
              <a:t>T</a:t>
            </a:r>
            <a:r>
              <a:rPr dirty="0"/>
              <a:t>S</a:t>
            </a:r>
          </a:p>
        </p:txBody>
      </p:sp>
      <p:sp>
        <p:nvSpPr>
          <p:cNvPr id="6" name="object 6"/>
          <p:cNvSpPr txBox="1"/>
          <p:nvPr/>
        </p:nvSpPr>
        <p:spPr>
          <a:xfrm>
            <a:off x="755332" y="1089404"/>
            <a:ext cx="2352675" cy="756920"/>
          </a:xfrm>
          <a:prstGeom prst="rect">
            <a:avLst/>
          </a:prstGeom>
        </p:spPr>
        <p:txBody>
          <a:bodyPr vert="horz" wrap="square" lIns="0" tIns="12700" rIns="0" bIns="0" rtlCol="0">
            <a:spAutoFit/>
          </a:bodyPr>
          <a:lstStyle/>
          <a:p>
            <a:pPr marL="12700">
              <a:lnSpc>
                <a:spcPct val="100000"/>
              </a:lnSpc>
              <a:spcBef>
                <a:spcPts val="100"/>
              </a:spcBef>
            </a:pPr>
            <a:r>
              <a:rPr sz="4800" b="1" spc="-5" dirty="0">
                <a:latin typeface="Trebuchet MS"/>
                <a:cs typeface="Trebuchet MS"/>
              </a:rPr>
              <a:t>1.</a:t>
            </a:r>
            <a:r>
              <a:rPr sz="4800" b="1" spc="-459" dirty="0">
                <a:latin typeface="Trebuchet MS"/>
                <a:cs typeface="Trebuchet MS"/>
              </a:rPr>
              <a:t>T</a:t>
            </a:r>
            <a:r>
              <a:rPr sz="4800" b="1" spc="-5" dirty="0">
                <a:latin typeface="Trebuchet MS"/>
                <a:cs typeface="Trebuchet MS"/>
              </a:rPr>
              <a:t>ABLE</a:t>
            </a:r>
            <a:endParaRPr sz="4800">
              <a:latin typeface="Trebuchet MS"/>
              <a:cs typeface="Trebuchet MS"/>
            </a:endParaRPr>
          </a:p>
        </p:txBody>
      </p:sp>
      <p:sp>
        <p:nvSpPr>
          <p:cNvPr id="7" name="object 7"/>
          <p:cNvSpPr txBox="1"/>
          <p:nvPr/>
        </p:nvSpPr>
        <p:spPr>
          <a:xfrm>
            <a:off x="11302617" y="6455049"/>
            <a:ext cx="172085" cy="193040"/>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2D936B"/>
                </a:solidFill>
                <a:latin typeface="Trebuchet MS"/>
                <a:cs typeface="Trebuchet MS"/>
              </a:rPr>
              <a:t>12</a:t>
            </a:r>
            <a:endParaRPr sz="1100">
              <a:latin typeface="Trebuchet MS"/>
              <a:cs typeface="Trebuchet MS"/>
            </a:endParaRPr>
          </a:p>
        </p:txBody>
      </p:sp>
      <p:pic>
        <p:nvPicPr>
          <p:cNvPr id="10" name="Picture 9" descr="1.JPG"/>
          <p:cNvPicPr>
            <a:picLocks noChangeAspect="1"/>
          </p:cNvPicPr>
          <p:nvPr/>
        </p:nvPicPr>
        <p:blipFill>
          <a:blip r:embed="rId3"/>
          <a:stretch>
            <a:fillRect/>
          </a:stretch>
        </p:blipFill>
        <p:spPr>
          <a:xfrm>
            <a:off x="228600" y="2057401"/>
            <a:ext cx="9372600" cy="304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2632" y="348360"/>
            <a:ext cx="4658995" cy="756920"/>
          </a:xfrm>
          <a:prstGeom prst="rect">
            <a:avLst/>
          </a:prstGeom>
        </p:spPr>
        <p:txBody>
          <a:bodyPr vert="horz" wrap="square" lIns="0" tIns="12700" rIns="0" bIns="0" rtlCol="0">
            <a:spAutoFit/>
          </a:bodyPr>
          <a:lstStyle/>
          <a:p>
            <a:pPr marL="12700">
              <a:lnSpc>
                <a:spcPct val="100000"/>
              </a:lnSpc>
              <a:spcBef>
                <a:spcPts val="100"/>
              </a:spcBef>
            </a:pPr>
            <a:r>
              <a:rPr spc="-5" dirty="0"/>
              <a:t>2.</a:t>
            </a:r>
            <a:r>
              <a:rPr spc="-65" dirty="0"/>
              <a:t> </a:t>
            </a:r>
            <a:r>
              <a:rPr spc="-5" dirty="0"/>
              <a:t>BAR</a:t>
            </a:r>
            <a:r>
              <a:rPr spc="-50" dirty="0"/>
              <a:t> </a:t>
            </a:r>
            <a:r>
              <a:rPr spc="-5" dirty="0"/>
              <a:t>DIAGRAM</a:t>
            </a:r>
          </a:p>
        </p:txBody>
      </p:sp>
      <p:pic>
        <p:nvPicPr>
          <p:cNvPr id="4" name="Picture 3" descr="2.JPG"/>
          <p:cNvPicPr>
            <a:picLocks noChangeAspect="1"/>
          </p:cNvPicPr>
          <p:nvPr/>
        </p:nvPicPr>
        <p:blipFill>
          <a:blip r:embed="rId2"/>
          <a:stretch>
            <a:fillRect/>
          </a:stretch>
        </p:blipFill>
        <p:spPr>
          <a:xfrm>
            <a:off x="914400" y="1905000"/>
            <a:ext cx="8153400" cy="36337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2632" y="348360"/>
            <a:ext cx="2764155" cy="756920"/>
          </a:xfrm>
          <a:prstGeom prst="rect">
            <a:avLst/>
          </a:prstGeom>
        </p:spPr>
        <p:txBody>
          <a:bodyPr vert="horz" wrap="square" lIns="0" tIns="12700" rIns="0" bIns="0" rtlCol="0">
            <a:spAutoFit/>
          </a:bodyPr>
          <a:lstStyle/>
          <a:p>
            <a:pPr marL="12700">
              <a:lnSpc>
                <a:spcPct val="100000"/>
              </a:lnSpc>
              <a:spcBef>
                <a:spcPts val="100"/>
              </a:spcBef>
            </a:pPr>
            <a:r>
              <a:rPr spc="-5" dirty="0">
                <a:latin typeface="+mn-lt"/>
                <a:cs typeface="Times New Roman"/>
              </a:rPr>
              <a:t>conclusion</a:t>
            </a:r>
          </a:p>
        </p:txBody>
      </p:sp>
      <p:sp>
        <p:nvSpPr>
          <p:cNvPr id="3" name="object 3"/>
          <p:cNvSpPr txBox="1"/>
          <p:nvPr/>
        </p:nvSpPr>
        <p:spPr>
          <a:xfrm>
            <a:off x="228600" y="1501783"/>
            <a:ext cx="10668000" cy="2967479"/>
          </a:xfrm>
          <a:prstGeom prst="rect">
            <a:avLst/>
          </a:prstGeom>
        </p:spPr>
        <p:txBody>
          <a:bodyPr vert="horz" wrap="square" lIns="0" tIns="12700" rIns="0" bIns="0" rtlCol="0">
            <a:spAutoFit/>
          </a:bodyPr>
          <a:lstStyle/>
          <a:p>
            <a:pPr marL="12700" marR="5080" indent="76200">
              <a:lnSpc>
                <a:spcPct val="100000"/>
              </a:lnSpc>
              <a:spcBef>
                <a:spcPts val="100"/>
              </a:spcBef>
            </a:pPr>
            <a:r>
              <a:rPr lang="en-US" sz="2400" b="1" dirty="0" smtClean="0"/>
              <a:t>Effective management of employee attrition requires a multifaceted approach. Addressing the root causes of turnover—such as job dissatisfaction, lack of career advancement, or inadequate compensation—can help reduce attrition rates. Investing in employee engagement, career development, and creating a supportive work environment are crucial steps in retaining talent. Additionally, maintaining a strong recruitment strategy ensures a steady pipeline of qualified candidates to fill vacancies. By proactively managing these aspects, organizations can mitigate the negative impacts of attrition and foster a more stable, productive workforce.</a:t>
            </a:r>
            <a:endParaRPr sz="2400" b="1">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9775" y="804862"/>
            <a:ext cx="3860165" cy="673100"/>
          </a:xfrm>
          <a:prstGeom prst="rect">
            <a:avLst/>
          </a:prstGeom>
        </p:spPr>
        <p:txBody>
          <a:bodyPr vert="horz" wrap="square" lIns="0" tIns="12700" rIns="0" bIns="0" rtlCol="0">
            <a:spAutoFit/>
          </a:bodyPr>
          <a:lstStyle/>
          <a:p>
            <a:pPr marL="12700">
              <a:lnSpc>
                <a:spcPct val="100000"/>
              </a:lnSpc>
              <a:spcBef>
                <a:spcPts val="100"/>
              </a:spcBef>
            </a:pPr>
            <a:r>
              <a:rPr sz="4250" b="1" spc="-5" dirty="0">
                <a:latin typeface="Trebuchet MS"/>
                <a:cs typeface="Trebuchet MS"/>
              </a:rPr>
              <a:t>PROJECT</a:t>
            </a:r>
            <a:r>
              <a:rPr sz="4250" b="1" spc="-250" dirty="0">
                <a:latin typeface="Trebuchet MS"/>
                <a:cs typeface="Trebuchet MS"/>
              </a:rPr>
              <a:t> </a:t>
            </a:r>
            <a:r>
              <a:rPr sz="4250" b="1" spc="-5" dirty="0">
                <a:latin typeface="Trebuchet MS"/>
                <a:cs typeface="Trebuchet MS"/>
              </a:rPr>
              <a:t>TITLE</a:t>
            </a:r>
            <a:endParaRPr sz="4250">
              <a:latin typeface="Trebuchet MS"/>
              <a:cs typeface="Trebuchet MS"/>
            </a:endParaRPr>
          </a:p>
        </p:txBody>
      </p:sp>
      <p:grpSp>
        <p:nvGrpSpPr>
          <p:cNvPr id="3" name="object 3"/>
          <p:cNvGrpSpPr/>
          <p:nvPr/>
        </p:nvGrpSpPr>
        <p:grpSpPr>
          <a:xfrm>
            <a:off x="466725" y="6410325"/>
            <a:ext cx="3705225" cy="295275"/>
            <a:chOff x="466725" y="6410325"/>
            <a:chExt cx="3705225" cy="295275"/>
          </a:xfrm>
        </p:grpSpPr>
        <p:pic>
          <p:nvPicPr>
            <p:cNvPr id="4" name="object 4"/>
            <p:cNvPicPr/>
            <p:nvPr/>
          </p:nvPicPr>
          <p:blipFill>
            <a:blip r:embed="rId2" cstate="print"/>
            <a:stretch>
              <a:fillRect/>
            </a:stretch>
          </p:blipFill>
          <p:spPr>
            <a:xfrm>
              <a:off x="676275" y="6467475"/>
              <a:ext cx="2143124" cy="200024"/>
            </a:xfrm>
            <a:prstGeom prst="rect">
              <a:avLst/>
            </a:prstGeom>
          </p:spPr>
        </p:pic>
        <p:pic>
          <p:nvPicPr>
            <p:cNvPr id="5" name="object 5"/>
            <p:cNvPicPr/>
            <p:nvPr/>
          </p:nvPicPr>
          <p:blipFill>
            <a:blip r:embed="rId3" cstate="print"/>
            <a:stretch>
              <a:fillRect/>
            </a:stretch>
          </p:blipFill>
          <p:spPr>
            <a:xfrm>
              <a:off x="466725" y="6410325"/>
              <a:ext cx="3705224" cy="295274"/>
            </a:xfrm>
            <a:prstGeom prst="rect">
              <a:avLst/>
            </a:prstGeom>
          </p:spPr>
        </p:pic>
      </p:grpSp>
      <p:sp>
        <p:nvSpPr>
          <p:cNvPr id="6" name="object 6"/>
          <p:cNvSpPr txBox="1"/>
          <p:nvPr/>
        </p:nvSpPr>
        <p:spPr>
          <a:xfrm>
            <a:off x="1290547" y="2126319"/>
            <a:ext cx="8202295" cy="2037080"/>
          </a:xfrm>
          <a:prstGeom prst="rect">
            <a:avLst/>
          </a:prstGeom>
        </p:spPr>
        <p:txBody>
          <a:bodyPr vert="horz" wrap="square" lIns="0" tIns="12700" rIns="0" bIns="0" rtlCol="0">
            <a:spAutoFit/>
          </a:bodyPr>
          <a:lstStyle/>
          <a:p>
            <a:pPr marL="12700" marR="5080" algn="ctr">
              <a:lnSpc>
                <a:spcPct val="100000"/>
              </a:lnSpc>
              <a:spcBef>
                <a:spcPts val="100"/>
              </a:spcBef>
            </a:pPr>
            <a:r>
              <a:rPr sz="4400" b="1" spc="-10" dirty="0">
                <a:solidFill>
                  <a:srgbClr val="0F0F0F"/>
                </a:solidFill>
                <a:latin typeface="Times New Roman"/>
                <a:cs typeface="Times New Roman"/>
              </a:rPr>
              <a:t>Employee Performance </a:t>
            </a:r>
            <a:r>
              <a:rPr sz="4400" b="1" spc="-5" dirty="0">
                <a:solidFill>
                  <a:srgbClr val="0F0F0F"/>
                </a:solidFill>
                <a:latin typeface="Times New Roman"/>
                <a:cs typeface="Times New Roman"/>
              </a:rPr>
              <a:t>Analysis </a:t>
            </a:r>
            <a:r>
              <a:rPr sz="4400" b="1" dirty="0">
                <a:solidFill>
                  <a:srgbClr val="0F0F0F"/>
                </a:solidFill>
                <a:latin typeface="Times New Roman"/>
                <a:cs typeface="Times New Roman"/>
              </a:rPr>
              <a:t> </a:t>
            </a:r>
            <a:r>
              <a:rPr sz="4400" b="1" spc="-10" dirty="0">
                <a:solidFill>
                  <a:srgbClr val="0F0F0F"/>
                </a:solidFill>
                <a:latin typeface="Times New Roman"/>
                <a:cs typeface="Times New Roman"/>
              </a:rPr>
              <a:t>Based</a:t>
            </a:r>
            <a:r>
              <a:rPr sz="4400" b="1" spc="-40" dirty="0">
                <a:solidFill>
                  <a:srgbClr val="0F0F0F"/>
                </a:solidFill>
                <a:latin typeface="Times New Roman"/>
                <a:cs typeface="Times New Roman"/>
              </a:rPr>
              <a:t> </a:t>
            </a:r>
            <a:r>
              <a:rPr sz="4400" b="1" spc="-5" dirty="0">
                <a:solidFill>
                  <a:srgbClr val="0F0F0F"/>
                </a:solidFill>
                <a:latin typeface="Times New Roman"/>
                <a:cs typeface="Times New Roman"/>
              </a:rPr>
              <a:t>On</a:t>
            </a:r>
            <a:r>
              <a:rPr sz="4400" b="1" spc="-40" dirty="0">
                <a:solidFill>
                  <a:srgbClr val="0F0F0F"/>
                </a:solidFill>
                <a:latin typeface="Times New Roman"/>
                <a:cs typeface="Times New Roman"/>
              </a:rPr>
              <a:t> </a:t>
            </a:r>
            <a:r>
              <a:rPr sz="4400" b="1" spc="-5" dirty="0">
                <a:solidFill>
                  <a:srgbClr val="0F0F0F"/>
                </a:solidFill>
                <a:latin typeface="Times New Roman"/>
                <a:cs typeface="Times New Roman"/>
              </a:rPr>
              <a:t>Departments,</a:t>
            </a:r>
            <a:r>
              <a:rPr sz="4400" b="1" spc="-30" dirty="0">
                <a:solidFill>
                  <a:srgbClr val="0F0F0F"/>
                </a:solidFill>
                <a:latin typeface="Times New Roman"/>
                <a:cs typeface="Times New Roman"/>
              </a:rPr>
              <a:t> </a:t>
            </a:r>
            <a:r>
              <a:rPr sz="4400" b="1" spc="-10">
                <a:solidFill>
                  <a:srgbClr val="0F0F0F"/>
                </a:solidFill>
                <a:latin typeface="Times New Roman"/>
                <a:cs typeface="Times New Roman"/>
              </a:rPr>
              <a:t>Employee </a:t>
            </a:r>
            <a:r>
              <a:rPr sz="4400" b="1" spc="-1085">
                <a:solidFill>
                  <a:srgbClr val="0F0F0F"/>
                </a:solidFill>
                <a:latin typeface="Times New Roman"/>
                <a:cs typeface="Times New Roman"/>
              </a:rPr>
              <a:t> </a:t>
            </a:r>
            <a:r>
              <a:rPr lang="en-US" sz="4400" b="1" spc="-330" dirty="0" smtClean="0">
                <a:solidFill>
                  <a:srgbClr val="0F0F0F"/>
                </a:solidFill>
                <a:latin typeface="Times New Roman"/>
                <a:cs typeface="Times New Roman"/>
              </a:rPr>
              <a:t>Attrition</a:t>
            </a:r>
            <a:r>
              <a:rPr sz="4400" b="1" spc="-245" smtClean="0">
                <a:solidFill>
                  <a:srgbClr val="0F0F0F"/>
                </a:solidFill>
                <a:latin typeface="Times New Roman"/>
                <a:cs typeface="Times New Roman"/>
              </a:rPr>
              <a:t> </a:t>
            </a:r>
            <a:r>
              <a:rPr sz="4400" b="1" spc="-5" dirty="0">
                <a:solidFill>
                  <a:srgbClr val="0F0F0F"/>
                </a:solidFill>
                <a:latin typeface="Times New Roman"/>
                <a:cs typeface="Times New Roman"/>
              </a:rPr>
              <a:t>An</a:t>
            </a:r>
            <a:r>
              <a:rPr sz="4400" b="1" dirty="0">
                <a:solidFill>
                  <a:srgbClr val="0F0F0F"/>
                </a:solidFill>
                <a:latin typeface="Times New Roman"/>
                <a:cs typeface="Times New Roman"/>
              </a:rPr>
              <a:t>d</a:t>
            </a:r>
            <a:r>
              <a:rPr sz="4400" b="1" spc="-5" dirty="0">
                <a:solidFill>
                  <a:srgbClr val="0F0F0F"/>
                </a:solidFill>
                <a:latin typeface="Times New Roman"/>
                <a:cs typeface="Times New Roman"/>
              </a:rPr>
              <a:t> </a:t>
            </a:r>
            <a:r>
              <a:rPr sz="4400" b="1" spc="-10" dirty="0">
                <a:solidFill>
                  <a:srgbClr val="0F0F0F"/>
                </a:solidFill>
                <a:latin typeface="Times New Roman"/>
                <a:cs typeface="Times New Roman"/>
              </a:rPr>
              <a:t>FT</a:t>
            </a:r>
            <a:r>
              <a:rPr sz="4400" b="1" dirty="0">
                <a:solidFill>
                  <a:srgbClr val="0F0F0F"/>
                </a:solidFill>
                <a:latin typeface="Times New Roman"/>
                <a:cs typeface="Times New Roman"/>
              </a:rPr>
              <a:t>E</a:t>
            </a:r>
            <a:r>
              <a:rPr sz="4400" b="1" spc="-10" dirty="0">
                <a:solidFill>
                  <a:srgbClr val="0F0F0F"/>
                </a:solidFill>
                <a:latin typeface="Times New Roman"/>
                <a:cs typeface="Times New Roman"/>
              </a:rPr>
              <a:t> </a:t>
            </a:r>
            <a:r>
              <a:rPr sz="4400" b="1" spc="-5" dirty="0">
                <a:solidFill>
                  <a:srgbClr val="0F0F0F"/>
                </a:solidFill>
                <a:latin typeface="Times New Roman"/>
                <a:cs typeface="Times New Roman"/>
              </a:rPr>
              <a:t>usin</a:t>
            </a:r>
            <a:r>
              <a:rPr sz="4400" b="1" dirty="0">
                <a:solidFill>
                  <a:srgbClr val="0F0F0F"/>
                </a:solidFill>
                <a:latin typeface="Times New Roman"/>
                <a:cs typeface="Times New Roman"/>
              </a:rPr>
              <a:t>g</a:t>
            </a:r>
            <a:r>
              <a:rPr sz="4400" b="1" spc="-5" dirty="0">
                <a:solidFill>
                  <a:srgbClr val="0F0F0F"/>
                </a:solidFill>
                <a:latin typeface="Times New Roman"/>
                <a:cs typeface="Times New Roman"/>
              </a:rPr>
              <a:t> Excel</a:t>
            </a:r>
            <a:endParaRPr sz="44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pPr marL="38100">
                <a:lnSpc>
                  <a:spcPct val="100000"/>
                </a:lnSpc>
                <a:spcBef>
                  <a:spcPts val="30"/>
                </a:spcBef>
              </a:pPr>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7080" cy="6863080"/>
            <a:chOff x="0" y="0"/>
            <a:chExt cx="12197080" cy="6863080"/>
          </a:xfrm>
        </p:grpSpPr>
        <p:sp>
          <p:nvSpPr>
            <p:cNvPr id="3" name="object 3"/>
            <p:cNvSpPr/>
            <p:nvPr/>
          </p:nvSpPr>
          <p:spPr>
            <a:xfrm>
              <a:off x="0" y="28578"/>
              <a:ext cx="12192000" cy="6829425"/>
            </a:xfrm>
            <a:custGeom>
              <a:avLst/>
              <a:gdLst/>
              <a:ahLst/>
              <a:cxnLst/>
              <a:rect l="l" t="t" r="r" b="b"/>
              <a:pathLst>
                <a:path w="12192000" h="6829425">
                  <a:moveTo>
                    <a:pt x="12191999" y="6829420"/>
                  </a:moveTo>
                  <a:lnTo>
                    <a:pt x="0" y="6829420"/>
                  </a:lnTo>
                  <a:lnTo>
                    <a:pt x="0" y="0"/>
                  </a:lnTo>
                  <a:lnTo>
                    <a:pt x="12191999" y="0"/>
                  </a:lnTo>
                  <a:lnTo>
                    <a:pt x="12191999" y="6829420"/>
                  </a:lnTo>
                  <a:close/>
                </a:path>
              </a:pathLst>
            </a:custGeom>
            <a:solidFill>
              <a:srgbClr val="F1F1F1"/>
            </a:solidFill>
          </p:spPr>
          <p:txBody>
            <a:bodyPr wrap="square" lIns="0" tIns="0" rIns="0" bIns="0" rtlCol="0"/>
            <a:lstStyle/>
            <a:p>
              <a:endParaRPr/>
            </a:p>
          </p:txBody>
        </p:sp>
        <p:sp>
          <p:nvSpPr>
            <p:cNvPr id="4" name="object 4"/>
            <p:cNvSpPr/>
            <p:nvPr/>
          </p:nvSpPr>
          <p:spPr>
            <a:xfrm>
              <a:off x="7448612" y="4824"/>
              <a:ext cx="4743450" cy="6853555"/>
            </a:xfrm>
            <a:custGeom>
              <a:avLst/>
              <a:gdLst/>
              <a:ahLst/>
              <a:cxnLst/>
              <a:rect l="l" t="t" r="r" b="b"/>
              <a:pathLst>
                <a:path w="4743450" h="6853555">
                  <a:moveTo>
                    <a:pt x="1928813" y="0"/>
                  </a:moveTo>
                  <a:lnTo>
                    <a:pt x="3147166" y="6853170"/>
                  </a:lnTo>
                </a:path>
                <a:path w="4743450" h="6853555">
                  <a:moveTo>
                    <a:pt x="4743387" y="3690070"/>
                  </a:moveTo>
                  <a:lnTo>
                    <a:pt x="0" y="6853171"/>
                  </a:lnTo>
                </a:path>
              </a:pathLst>
            </a:custGeom>
            <a:ln w="9524">
              <a:solidFill>
                <a:srgbClr val="5FCAEE"/>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899" y="6857995"/>
                  </a:moveTo>
                  <a:lnTo>
                    <a:pt x="0" y="6857995"/>
                  </a:lnTo>
                  <a:lnTo>
                    <a:pt x="2044399" y="0"/>
                  </a:lnTo>
                  <a:lnTo>
                    <a:pt x="3009899" y="0"/>
                  </a:lnTo>
                  <a:lnTo>
                    <a:pt x="3009899" y="6857995"/>
                  </a:lnTo>
                  <a:close/>
                </a:path>
              </a:pathLst>
            </a:custGeom>
            <a:solidFill>
              <a:srgbClr val="5FCAEE">
                <a:alpha val="35685"/>
              </a:srgbClr>
            </a:solidFill>
          </p:spPr>
          <p:txBody>
            <a:bodyPr wrap="square" lIns="0" tIns="0" rIns="0" bIns="0" rtlCol="0"/>
            <a:lstStyle/>
            <a:p>
              <a:endParaRPr/>
            </a:p>
          </p:txBody>
        </p:sp>
        <p:sp>
          <p:nvSpPr>
            <p:cNvPr id="6" name="object 6"/>
            <p:cNvSpPr/>
            <p:nvPr/>
          </p:nvSpPr>
          <p:spPr>
            <a:xfrm>
              <a:off x="9602878" y="0"/>
              <a:ext cx="2589530" cy="6858000"/>
            </a:xfrm>
            <a:custGeom>
              <a:avLst/>
              <a:gdLst/>
              <a:ahLst/>
              <a:cxnLst/>
              <a:rect l="l" t="t" r="r" b="b"/>
              <a:pathLst>
                <a:path w="2589529" h="6858000">
                  <a:moveTo>
                    <a:pt x="2589121" y="6857995"/>
                  </a:moveTo>
                  <a:lnTo>
                    <a:pt x="1208884" y="6857995"/>
                  </a:lnTo>
                  <a:lnTo>
                    <a:pt x="0" y="0"/>
                  </a:lnTo>
                  <a:lnTo>
                    <a:pt x="2589121" y="0"/>
                  </a:lnTo>
                  <a:lnTo>
                    <a:pt x="2589121" y="6857995"/>
                  </a:lnTo>
                  <a:close/>
                </a:path>
              </a:pathLst>
            </a:custGeom>
            <a:solidFill>
              <a:srgbClr val="5FCAEE">
                <a:alpha val="19607"/>
              </a:srgbClr>
            </a:solidFill>
          </p:spPr>
          <p:txBody>
            <a:bodyPr wrap="square" lIns="0" tIns="0" rIns="0" bIns="0" rtlCol="0"/>
            <a:lstStyle/>
            <a:p>
              <a:endParaRPr/>
            </a:p>
          </p:txBody>
        </p:sp>
        <p:sp>
          <p:nvSpPr>
            <p:cNvPr id="7" name="object 7"/>
            <p:cNvSpPr/>
            <p:nvPr/>
          </p:nvSpPr>
          <p:spPr>
            <a:xfrm>
              <a:off x="8934450" y="3048000"/>
              <a:ext cx="3257550" cy="3810000"/>
            </a:xfrm>
            <a:custGeom>
              <a:avLst/>
              <a:gdLst/>
              <a:ahLst/>
              <a:cxnLst/>
              <a:rect l="l" t="t" r="r" b="b"/>
              <a:pathLst>
                <a:path w="3257550" h="3810000">
                  <a:moveTo>
                    <a:pt x="3257549" y="3809999"/>
                  </a:moveTo>
                  <a:lnTo>
                    <a:pt x="0" y="3809999"/>
                  </a:lnTo>
                  <a:lnTo>
                    <a:pt x="3257549" y="0"/>
                  </a:lnTo>
                  <a:lnTo>
                    <a:pt x="3257549" y="3809999"/>
                  </a:lnTo>
                  <a:close/>
                </a:path>
              </a:pathLst>
            </a:custGeom>
            <a:solidFill>
              <a:srgbClr val="17AEE3">
                <a:alpha val="65489"/>
              </a:srgbClr>
            </a:solidFill>
          </p:spPr>
          <p:txBody>
            <a:bodyPr wrap="square" lIns="0" tIns="0" rIns="0" bIns="0" rtlCol="0"/>
            <a:lstStyle/>
            <a:p>
              <a:endParaRPr/>
            </a:p>
          </p:txBody>
        </p:sp>
        <p:sp>
          <p:nvSpPr>
            <p:cNvPr id="8" name="object 8"/>
            <p:cNvSpPr/>
            <p:nvPr/>
          </p:nvSpPr>
          <p:spPr>
            <a:xfrm>
              <a:off x="9337930" y="0"/>
              <a:ext cx="2854325" cy="6858000"/>
            </a:xfrm>
            <a:custGeom>
              <a:avLst/>
              <a:gdLst/>
              <a:ahLst/>
              <a:cxnLst/>
              <a:rect l="l" t="t" r="r" b="b"/>
              <a:pathLst>
                <a:path w="2854325" h="6858000">
                  <a:moveTo>
                    <a:pt x="2854069" y="6857995"/>
                  </a:moveTo>
                  <a:lnTo>
                    <a:pt x="2470019" y="6857995"/>
                  </a:lnTo>
                  <a:lnTo>
                    <a:pt x="0" y="0"/>
                  </a:lnTo>
                  <a:lnTo>
                    <a:pt x="2854069" y="0"/>
                  </a:lnTo>
                  <a:lnTo>
                    <a:pt x="2854069" y="6857995"/>
                  </a:lnTo>
                  <a:close/>
                </a:path>
              </a:pathLst>
            </a:custGeom>
            <a:solidFill>
              <a:srgbClr val="17AEE3">
                <a:alpha val="49803"/>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399" y="6857995"/>
                  </a:moveTo>
                  <a:lnTo>
                    <a:pt x="0" y="6857995"/>
                  </a:lnTo>
                  <a:lnTo>
                    <a:pt x="1022452" y="0"/>
                  </a:lnTo>
                  <a:lnTo>
                    <a:pt x="1295399" y="0"/>
                  </a:lnTo>
                  <a:lnTo>
                    <a:pt x="1295399" y="6857995"/>
                  </a:lnTo>
                  <a:close/>
                </a:path>
              </a:pathLst>
            </a:custGeom>
            <a:solidFill>
              <a:srgbClr val="2D83C3">
                <a:alpha val="69802"/>
              </a:srgbClr>
            </a:solidFill>
          </p:spPr>
          <p:txBody>
            <a:bodyPr wrap="square" lIns="0" tIns="0" rIns="0" bIns="0" rtlCol="0"/>
            <a:lstStyle/>
            <a:p>
              <a:endParaRPr/>
            </a:p>
          </p:txBody>
        </p:sp>
        <p:sp>
          <p:nvSpPr>
            <p:cNvPr id="10" name="object 10"/>
            <p:cNvSpPr/>
            <p:nvPr/>
          </p:nvSpPr>
          <p:spPr>
            <a:xfrm>
              <a:off x="10936247" y="0"/>
              <a:ext cx="1256030" cy="6858000"/>
            </a:xfrm>
            <a:custGeom>
              <a:avLst/>
              <a:gdLst/>
              <a:ahLst/>
              <a:cxnLst/>
              <a:rect l="l" t="t" r="r" b="b"/>
              <a:pathLst>
                <a:path w="1256029" h="6858000">
                  <a:moveTo>
                    <a:pt x="1255752" y="6857995"/>
                  </a:moveTo>
                  <a:lnTo>
                    <a:pt x="1114527" y="6857995"/>
                  </a:lnTo>
                  <a:lnTo>
                    <a:pt x="0" y="0"/>
                  </a:lnTo>
                  <a:lnTo>
                    <a:pt x="1255752" y="0"/>
                  </a:lnTo>
                  <a:lnTo>
                    <a:pt x="1255752" y="6857995"/>
                  </a:lnTo>
                  <a:close/>
                </a:path>
              </a:pathLst>
            </a:custGeom>
            <a:solidFill>
              <a:srgbClr val="226192">
                <a:alpha val="79606"/>
              </a:srgbClr>
            </a:solidFill>
          </p:spPr>
          <p:txBody>
            <a:bodyPr wrap="square" lIns="0" tIns="0" rIns="0" bIns="0" rtlCol="0"/>
            <a:lstStyle/>
            <a:p>
              <a:endParaRPr/>
            </a:p>
          </p:txBody>
        </p:sp>
        <p:sp>
          <p:nvSpPr>
            <p:cNvPr id="11" name="object 11"/>
            <p:cNvSpPr/>
            <p:nvPr/>
          </p:nvSpPr>
          <p:spPr>
            <a:xfrm>
              <a:off x="10372725" y="3590925"/>
              <a:ext cx="1819275" cy="3267075"/>
            </a:xfrm>
            <a:custGeom>
              <a:avLst/>
              <a:gdLst/>
              <a:ahLst/>
              <a:cxnLst/>
              <a:rect l="l" t="t" r="r" b="b"/>
              <a:pathLst>
                <a:path w="1819275" h="3267075">
                  <a:moveTo>
                    <a:pt x="1819274" y="3267074"/>
                  </a:moveTo>
                  <a:lnTo>
                    <a:pt x="0" y="3267074"/>
                  </a:lnTo>
                  <a:lnTo>
                    <a:pt x="1819274" y="0"/>
                  </a:lnTo>
                  <a:lnTo>
                    <a:pt x="1819274" y="3267074"/>
                  </a:lnTo>
                  <a:close/>
                </a:path>
              </a:pathLst>
            </a:custGeom>
            <a:solidFill>
              <a:srgbClr val="17AEE3">
                <a:alpha val="65489"/>
              </a:srgbClr>
            </a:solidFill>
          </p:spPr>
          <p:txBody>
            <a:bodyPr wrap="square" lIns="0" tIns="0" rIns="0" bIns="0" rtlCol="0"/>
            <a:lstStyle/>
            <a:p>
              <a:endParaRPr/>
            </a:p>
          </p:txBody>
        </p:sp>
        <p:sp>
          <p:nvSpPr>
            <p:cNvPr id="12" name="object 12"/>
            <p:cNvSpPr/>
            <p:nvPr/>
          </p:nvSpPr>
          <p:spPr>
            <a:xfrm>
              <a:off x="0" y="4010025"/>
              <a:ext cx="447675" cy="2847975"/>
            </a:xfrm>
            <a:custGeom>
              <a:avLst/>
              <a:gdLst/>
              <a:ahLst/>
              <a:cxnLst/>
              <a:rect l="l" t="t" r="r" b="b"/>
              <a:pathLst>
                <a:path w="447675" h="2847975">
                  <a:moveTo>
                    <a:pt x="447674" y="2847974"/>
                  </a:moveTo>
                  <a:lnTo>
                    <a:pt x="0" y="2847974"/>
                  </a:lnTo>
                  <a:lnTo>
                    <a:pt x="0" y="0"/>
                  </a:lnTo>
                  <a:lnTo>
                    <a:pt x="447674" y="2847974"/>
                  </a:lnTo>
                  <a:close/>
                </a:path>
              </a:pathLst>
            </a:custGeom>
            <a:solidFill>
              <a:srgbClr val="5FCAEE">
                <a:alpha val="69802"/>
              </a:srgbClr>
            </a:solidFill>
          </p:spPr>
          <p:txBody>
            <a:bodyPr wrap="square" lIns="0" tIns="0" rIns="0" bIns="0" rtlCol="0"/>
            <a:lstStyle/>
            <a:p>
              <a:endParaRPr/>
            </a:p>
          </p:txBody>
        </p:sp>
      </p:grpSp>
      <p:sp>
        <p:nvSpPr>
          <p:cNvPr id="13" name="object 13"/>
          <p:cNvSpPr txBox="1"/>
          <p:nvPr/>
        </p:nvSpPr>
        <p:spPr>
          <a:xfrm>
            <a:off x="752475" y="6488976"/>
            <a:ext cx="1710689" cy="162560"/>
          </a:xfrm>
          <a:prstGeom prst="rect">
            <a:avLst/>
          </a:prstGeom>
        </p:spPr>
        <p:txBody>
          <a:bodyPr vert="horz" wrap="square" lIns="0" tIns="0" rIns="0" bIns="0" rtlCol="0">
            <a:spAutoFit/>
          </a:bodyPr>
          <a:lstStyle/>
          <a:p>
            <a:pPr>
              <a:lnSpc>
                <a:spcPts val="1255"/>
              </a:lnSpc>
            </a:pPr>
            <a:r>
              <a:rPr sz="1100" spc="-5" dirty="0">
                <a:solidFill>
                  <a:srgbClr val="2D83C3"/>
                </a:solidFill>
                <a:latin typeface="Trebuchet MS"/>
                <a:cs typeface="Trebuchet MS"/>
              </a:rPr>
              <a:t>3/21/2024</a:t>
            </a:r>
            <a:r>
              <a:rPr sz="1100" spc="280" dirty="0">
                <a:solidFill>
                  <a:srgbClr val="2D83C3"/>
                </a:solidFill>
                <a:latin typeface="Trebuchet MS"/>
                <a:cs typeface="Trebuchet MS"/>
              </a:rPr>
              <a:t> </a:t>
            </a:r>
            <a:r>
              <a:rPr sz="1100" b="1" spc="-5" dirty="0">
                <a:solidFill>
                  <a:srgbClr val="2D83C3"/>
                </a:solidFill>
                <a:latin typeface="Trebuchet MS"/>
                <a:cs typeface="Trebuchet MS"/>
              </a:rPr>
              <a:t>Annual</a:t>
            </a:r>
            <a:r>
              <a:rPr sz="1100" b="1" spc="-30" dirty="0">
                <a:solidFill>
                  <a:srgbClr val="2D83C3"/>
                </a:solidFill>
                <a:latin typeface="Trebuchet MS"/>
                <a:cs typeface="Trebuchet MS"/>
              </a:rPr>
              <a:t> </a:t>
            </a:r>
            <a:r>
              <a:rPr sz="1100" b="1" dirty="0">
                <a:solidFill>
                  <a:srgbClr val="2D83C3"/>
                </a:solidFill>
                <a:latin typeface="Trebuchet MS"/>
                <a:cs typeface="Trebuchet MS"/>
              </a:rPr>
              <a:t>Review</a:t>
            </a:r>
            <a:endParaRPr sz="1100">
              <a:latin typeface="Trebuchet MS"/>
              <a:cs typeface="Trebuchet MS"/>
            </a:endParaRPr>
          </a:p>
        </p:txBody>
      </p:sp>
      <p:grpSp>
        <p:nvGrpSpPr>
          <p:cNvPr id="14" name="object 14"/>
          <p:cNvGrpSpPr/>
          <p:nvPr/>
        </p:nvGrpSpPr>
        <p:grpSpPr>
          <a:xfrm>
            <a:off x="47625" y="447675"/>
            <a:ext cx="11610975" cy="6381750"/>
            <a:chOff x="47625" y="447675"/>
            <a:chExt cx="11610975" cy="6381750"/>
          </a:xfrm>
        </p:grpSpPr>
        <p:sp>
          <p:nvSpPr>
            <p:cNvPr id="15" name="object 15"/>
            <p:cNvSpPr/>
            <p:nvPr/>
          </p:nvSpPr>
          <p:spPr>
            <a:xfrm>
              <a:off x="7362825" y="447675"/>
              <a:ext cx="361950" cy="361950"/>
            </a:xfrm>
            <a:custGeom>
              <a:avLst/>
              <a:gdLst/>
              <a:ahLst/>
              <a:cxnLst/>
              <a:rect l="l" t="t" r="r" b="b"/>
              <a:pathLst>
                <a:path w="361950" h="361950">
                  <a:moveTo>
                    <a:pt x="180974" y="361949"/>
                  </a:moveTo>
                  <a:lnTo>
                    <a:pt x="132863" y="355484"/>
                  </a:lnTo>
                  <a:lnTo>
                    <a:pt x="89632" y="337240"/>
                  </a:lnTo>
                  <a:lnTo>
                    <a:pt x="53006" y="308942"/>
                  </a:lnTo>
                  <a:lnTo>
                    <a:pt x="24707" y="272315"/>
                  </a:lnTo>
                  <a:lnTo>
                    <a:pt x="6463" y="229084"/>
                  </a:lnTo>
                  <a:lnTo>
                    <a:pt x="0" y="180974"/>
                  </a:lnTo>
                  <a:lnTo>
                    <a:pt x="6463" y="132863"/>
                  </a:lnTo>
                  <a:lnTo>
                    <a:pt x="24707" y="89632"/>
                  </a:lnTo>
                  <a:lnTo>
                    <a:pt x="53006" y="53005"/>
                  </a:lnTo>
                  <a:lnTo>
                    <a:pt x="89632" y="24707"/>
                  </a:lnTo>
                  <a:lnTo>
                    <a:pt x="132863" y="6463"/>
                  </a:lnTo>
                  <a:lnTo>
                    <a:pt x="180974" y="0"/>
                  </a:lnTo>
                  <a:lnTo>
                    <a:pt x="229084" y="6463"/>
                  </a:lnTo>
                  <a:lnTo>
                    <a:pt x="272315" y="24707"/>
                  </a:lnTo>
                  <a:lnTo>
                    <a:pt x="308942" y="53005"/>
                  </a:lnTo>
                  <a:lnTo>
                    <a:pt x="337240" y="89632"/>
                  </a:lnTo>
                  <a:lnTo>
                    <a:pt x="355484" y="132863"/>
                  </a:lnTo>
                  <a:lnTo>
                    <a:pt x="361949" y="180974"/>
                  </a:lnTo>
                  <a:lnTo>
                    <a:pt x="355484" y="229084"/>
                  </a:lnTo>
                  <a:lnTo>
                    <a:pt x="337240" y="272315"/>
                  </a:lnTo>
                  <a:lnTo>
                    <a:pt x="308942" y="308942"/>
                  </a:lnTo>
                  <a:lnTo>
                    <a:pt x="272315" y="337240"/>
                  </a:lnTo>
                  <a:lnTo>
                    <a:pt x="229084" y="355484"/>
                  </a:lnTo>
                  <a:lnTo>
                    <a:pt x="180974" y="361949"/>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49" y="647699"/>
                  </a:moveTo>
                  <a:lnTo>
                    <a:pt x="276002" y="644187"/>
                  </a:lnTo>
                  <a:lnTo>
                    <a:pt x="230331" y="633987"/>
                  </a:lnTo>
                  <a:lnTo>
                    <a:pt x="187339" y="617599"/>
                  </a:lnTo>
                  <a:lnTo>
                    <a:pt x="147527" y="595523"/>
                  </a:lnTo>
                  <a:lnTo>
                    <a:pt x="111396" y="568262"/>
                  </a:lnTo>
                  <a:lnTo>
                    <a:pt x="79447" y="536317"/>
                  </a:lnTo>
                  <a:lnTo>
                    <a:pt x="52184" y="500187"/>
                  </a:lnTo>
                  <a:lnTo>
                    <a:pt x="30106" y="460374"/>
                  </a:lnTo>
                  <a:lnTo>
                    <a:pt x="13713" y="417379"/>
                  </a:lnTo>
                  <a:lnTo>
                    <a:pt x="3511" y="371704"/>
                  </a:lnTo>
                  <a:lnTo>
                    <a:pt x="0" y="323849"/>
                  </a:lnTo>
                  <a:lnTo>
                    <a:pt x="3511" y="275994"/>
                  </a:lnTo>
                  <a:lnTo>
                    <a:pt x="13713" y="230319"/>
                  </a:lnTo>
                  <a:lnTo>
                    <a:pt x="30106" y="187323"/>
                  </a:lnTo>
                  <a:lnTo>
                    <a:pt x="52184" y="147510"/>
                  </a:lnTo>
                  <a:lnTo>
                    <a:pt x="79447" y="111380"/>
                  </a:lnTo>
                  <a:lnTo>
                    <a:pt x="111396" y="79435"/>
                  </a:lnTo>
                  <a:lnTo>
                    <a:pt x="147527" y="52174"/>
                  </a:lnTo>
                  <a:lnTo>
                    <a:pt x="187339" y="30098"/>
                  </a:lnTo>
                  <a:lnTo>
                    <a:pt x="230331" y="13710"/>
                  </a:lnTo>
                  <a:lnTo>
                    <a:pt x="276002" y="3510"/>
                  </a:lnTo>
                  <a:lnTo>
                    <a:pt x="323849" y="0"/>
                  </a:lnTo>
                  <a:lnTo>
                    <a:pt x="371695" y="3510"/>
                  </a:lnTo>
                  <a:lnTo>
                    <a:pt x="417367" y="13710"/>
                  </a:lnTo>
                  <a:lnTo>
                    <a:pt x="460359" y="30098"/>
                  </a:lnTo>
                  <a:lnTo>
                    <a:pt x="500170" y="52174"/>
                  </a:lnTo>
                  <a:lnTo>
                    <a:pt x="536302" y="79435"/>
                  </a:lnTo>
                  <a:lnTo>
                    <a:pt x="568250" y="111380"/>
                  </a:lnTo>
                  <a:lnTo>
                    <a:pt x="595514" y="147510"/>
                  </a:lnTo>
                  <a:lnTo>
                    <a:pt x="617592" y="187323"/>
                  </a:lnTo>
                  <a:lnTo>
                    <a:pt x="633984" y="230319"/>
                  </a:lnTo>
                  <a:lnTo>
                    <a:pt x="644186" y="275994"/>
                  </a:lnTo>
                  <a:lnTo>
                    <a:pt x="647699" y="323849"/>
                  </a:lnTo>
                  <a:lnTo>
                    <a:pt x="644186" y="371704"/>
                  </a:lnTo>
                  <a:lnTo>
                    <a:pt x="633984" y="417379"/>
                  </a:lnTo>
                  <a:lnTo>
                    <a:pt x="617592" y="460374"/>
                  </a:lnTo>
                  <a:lnTo>
                    <a:pt x="595514" y="500187"/>
                  </a:lnTo>
                  <a:lnTo>
                    <a:pt x="568250" y="536317"/>
                  </a:lnTo>
                  <a:lnTo>
                    <a:pt x="536302" y="568262"/>
                  </a:lnTo>
                  <a:lnTo>
                    <a:pt x="500170" y="595523"/>
                  </a:lnTo>
                  <a:lnTo>
                    <a:pt x="460359" y="617599"/>
                  </a:lnTo>
                  <a:lnTo>
                    <a:pt x="417367" y="633987"/>
                  </a:lnTo>
                  <a:lnTo>
                    <a:pt x="371695" y="644187"/>
                  </a:lnTo>
                  <a:lnTo>
                    <a:pt x="323849" y="647699"/>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49" cy="247649"/>
            </a:xfrm>
            <a:prstGeom prst="rect">
              <a:avLst/>
            </a:prstGeom>
          </p:spPr>
        </p:pic>
        <p:pic>
          <p:nvPicPr>
            <p:cNvPr id="18" name="object 18"/>
            <p:cNvPicPr/>
            <p:nvPr/>
          </p:nvPicPr>
          <p:blipFill>
            <a:blip r:embed="rId3" cstate="print"/>
            <a:stretch>
              <a:fillRect/>
            </a:stretch>
          </p:blipFill>
          <p:spPr>
            <a:xfrm>
              <a:off x="466725" y="6410325"/>
              <a:ext cx="3705224" cy="295274"/>
            </a:xfrm>
            <a:prstGeom prst="rect">
              <a:avLst/>
            </a:prstGeom>
          </p:spPr>
        </p:pic>
        <p:pic>
          <p:nvPicPr>
            <p:cNvPr id="19" name="object 19"/>
            <p:cNvPicPr/>
            <p:nvPr/>
          </p:nvPicPr>
          <p:blipFill>
            <a:blip r:embed="rId4" cstate="print"/>
            <a:stretch>
              <a:fillRect/>
            </a:stretch>
          </p:blipFill>
          <p:spPr>
            <a:xfrm>
              <a:off x="47625" y="3819523"/>
              <a:ext cx="1733549" cy="3009897"/>
            </a:xfrm>
            <a:prstGeom prst="rect">
              <a:avLst/>
            </a:prstGeom>
          </p:spPr>
        </p:pic>
      </p:grpSp>
      <p:sp>
        <p:nvSpPr>
          <p:cNvPr id="20" name="object 20"/>
          <p:cNvSpPr txBox="1">
            <a:spLocks noGrp="1"/>
          </p:cNvSpPr>
          <p:nvPr>
            <p:ph type="title"/>
          </p:nvPr>
        </p:nvSpPr>
        <p:spPr>
          <a:xfrm>
            <a:off x="739775" y="417829"/>
            <a:ext cx="2351405" cy="756920"/>
          </a:xfrm>
          <a:prstGeom prst="rect">
            <a:avLst/>
          </a:prstGeom>
        </p:spPr>
        <p:txBody>
          <a:bodyPr vert="horz" wrap="square" lIns="0" tIns="12700" rIns="0" bIns="0" rtlCol="0">
            <a:spAutoFit/>
          </a:bodyPr>
          <a:lstStyle/>
          <a:p>
            <a:pPr marL="12700">
              <a:lnSpc>
                <a:spcPct val="100000"/>
              </a:lnSpc>
              <a:spcBef>
                <a:spcPts val="100"/>
              </a:spcBef>
            </a:pPr>
            <a:r>
              <a:rPr spc="-5" dirty="0"/>
              <a:t>AGENDA</a:t>
            </a:r>
          </a:p>
        </p:txBody>
      </p:sp>
      <p:sp>
        <p:nvSpPr>
          <p:cNvPr id="22" name="object 22"/>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pPr marL="38100">
                <a:lnSpc>
                  <a:spcPct val="100000"/>
                </a:lnSpc>
                <a:spcBef>
                  <a:spcPts val="30"/>
                </a:spcBef>
              </a:pPr>
              <a:t>3</a:t>
            </a:fld>
            <a:endParaRPr dirty="0"/>
          </a:p>
        </p:txBody>
      </p:sp>
      <p:sp>
        <p:nvSpPr>
          <p:cNvPr id="21" name="object 21"/>
          <p:cNvSpPr txBox="1"/>
          <p:nvPr/>
        </p:nvSpPr>
        <p:spPr>
          <a:xfrm>
            <a:off x="2312870" y="1479429"/>
            <a:ext cx="4470400" cy="3439160"/>
          </a:xfrm>
          <a:prstGeom prst="rect">
            <a:avLst/>
          </a:prstGeom>
        </p:spPr>
        <p:txBody>
          <a:bodyPr vert="horz" wrap="square" lIns="0" tIns="12700" rIns="0" bIns="0" rtlCol="0">
            <a:spAutoFit/>
          </a:bodyPr>
          <a:lstStyle/>
          <a:p>
            <a:pPr marL="12700" marR="1464945">
              <a:lnSpc>
                <a:spcPct val="100000"/>
              </a:lnSpc>
              <a:spcBef>
                <a:spcPts val="100"/>
              </a:spcBef>
            </a:pPr>
            <a:r>
              <a:rPr sz="2800" spc="-5" dirty="0">
                <a:solidFill>
                  <a:srgbClr val="0D0D0D"/>
                </a:solidFill>
                <a:latin typeface="Calibri"/>
                <a:cs typeface="Calibri"/>
              </a:rPr>
              <a:t>1.</a:t>
            </a:r>
            <a:r>
              <a:rPr sz="2800" spc="-5" dirty="0">
                <a:solidFill>
                  <a:srgbClr val="0D0D0D"/>
                </a:solidFill>
                <a:latin typeface="Times New Roman"/>
                <a:cs typeface="Times New Roman"/>
              </a:rPr>
              <a:t>Problem</a:t>
            </a:r>
            <a:r>
              <a:rPr sz="2800" spc="-85" dirty="0">
                <a:solidFill>
                  <a:srgbClr val="0D0D0D"/>
                </a:solidFill>
                <a:latin typeface="Times New Roman"/>
                <a:cs typeface="Times New Roman"/>
              </a:rPr>
              <a:t> </a:t>
            </a:r>
            <a:r>
              <a:rPr sz="2800" spc="-5" dirty="0">
                <a:solidFill>
                  <a:srgbClr val="0D0D0D"/>
                </a:solidFill>
                <a:latin typeface="Times New Roman"/>
                <a:cs typeface="Times New Roman"/>
              </a:rPr>
              <a:t>Statement </a:t>
            </a:r>
            <a:r>
              <a:rPr sz="2800" spc="-685" dirty="0">
                <a:solidFill>
                  <a:srgbClr val="0D0D0D"/>
                </a:solidFill>
                <a:latin typeface="Times New Roman"/>
                <a:cs typeface="Times New Roman"/>
              </a:rPr>
              <a:t> </a:t>
            </a:r>
            <a:r>
              <a:rPr sz="2800" spc="-5" dirty="0">
                <a:solidFill>
                  <a:srgbClr val="0D0D0D"/>
                </a:solidFill>
                <a:latin typeface="Calibri"/>
                <a:cs typeface="Calibri"/>
              </a:rPr>
              <a:t>2.</a:t>
            </a:r>
            <a:r>
              <a:rPr sz="2800" spc="-5" dirty="0">
                <a:solidFill>
                  <a:srgbClr val="0D0D0D"/>
                </a:solidFill>
                <a:latin typeface="Times New Roman"/>
                <a:cs typeface="Times New Roman"/>
              </a:rPr>
              <a:t>Project Overview </a:t>
            </a:r>
            <a:r>
              <a:rPr sz="2800" dirty="0">
                <a:solidFill>
                  <a:srgbClr val="0D0D0D"/>
                </a:solidFill>
                <a:latin typeface="Times New Roman"/>
                <a:cs typeface="Times New Roman"/>
              </a:rPr>
              <a:t> </a:t>
            </a:r>
            <a:r>
              <a:rPr sz="2800" spc="-5" dirty="0">
                <a:solidFill>
                  <a:srgbClr val="0D0D0D"/>
                </a:solidFill>
                <a:latin typeface="Calibri"/>
                <a:cs typeface="Calibri"/>
              </a:rPr>
              <a:t>3.</a:t>
            </a:r>
            <a:r>
              <a:rPr sz="2800" spc="-5" dirty="0">
                <a:solidFill>
                  <a:srgbClr val="0D0D0D"/>
                </a:solidFill>
                <a:latin typeface="Times New Roman"/>
                <a:cs typeface="Times New Roman"/>
              </a:rPr>
              <a:t>End</a:t>
            </a:r>
            <a:r>
              <a:rPr sz="2800" spc="-15" dirty="0">
                <a:solidFill>
                  <a:srgbClr val="0D0D0D"/>
                </a:solidFill>
                <a:latin typeface="Times New Roman"/>
                <a:cs typeface="Times New Roman"/>
              </a:rPr>
              <a:t> </a:t>
            </a:r>
            <a:r>
              <a:rPr sz="2800" spc="-5" dirty="0">
                <a:solidFill>
                  <a:srgbClr val="0D0D0D"/>
                </a:solidFill>
                <a:latin typeface="Times New Roman"/>
                <a:cs typeface="Times New Roman"/>
              </a:rPr>
              <a:t>Users</a:t>
            </a:r>
            <a:endParaRPr sz="2800">
              <a:latin typeface="Times New Roman"/>
              <a:cs typeface="Times New Roman"/>
            </a:endParaRPr>
          </a:p>
          <a:p>
            <a:pPr marL="12700" marR="5080">
              <a:lnSpc>
                <a:spcPct val="100000"/>
              </a:lnSpc>
            </a:pPr>
            <a:r>
              <a:rPr sz="2800" spc="-5" dirty="0">
                <a:solidFill>
                  <a:srgbClr val="0D0D0D"/>
                </a:solidFill>
                <a:latin typeface="Calibri"/>
                <a:cs typeface="Calibri"/>
              </a:rPr>
              <a:t>4.</a:t>
            </a:r>
            <a:r>
              <a:rPr sz="2800" spc="-5" dirty="0">
                <a:solidFill>
                  <a:srgbClr val="0D0D0D"/>
                </a:solidFill>
                <a:latin typeface="Times New Roman"/>
                <a:cs typeface="Times New Roman"/>
              </a:rPr>
              <a:t>Our Solution and Proposition </a:t>
            </a:r>
            <a:r>
              <a:rPr sz="2800" spc="-685" dirty="0">
                <a:solidFill>
                  <a:srgbClr val="0D0D0D"/>
                </a:solidFill>
                <a:latin typeface="Times New Roman"/>
                <a:cs typeface="Times New Roman"/>
              </a:rPr>
              <a:t> </a:t>
            </a:r>
            <a:r>
              <a:rPr sz="2800" spc="-5" dirty="0">
                <a:solidFill>
                  <a:srgbClr val="0D0D0D"/>
                </a:solidFill>
                <a:latin typeface="Calibri"/>
                <a:cs typeface="Calibri"/>
              </a:rPr>
              <a:t>5.</a:t>
            </a:r>
            <a:r>
              <a:rPr sz="2800" spc="-5" dirty="0">
                <a:solidFill>
                  <a:srgbClr val="0D0D0D"/>
                </a:solidFill>
                <a:latin typeface="Times New Roman"/>
                <a:cs typeface="Times New Roman"/>
              </a:rPr>
              <a:t>Dataset Description </a:t>
            </a:r>
            <a:r>
              <a:rPr sz="2800" dirty="0">
                <a:solidFill>
                  <a:srgbClr val="0D0D0D"/>
                </a:solidFill>
                <a:latin typeface="Times New Roman"/>
                <a:cs typeface="Times New Roman"/>
              </a:rPr>
              <a:t> </a:t>
            </a:r>
            <a:r>
              <a:rPr sz="2800" spc="-5" dirty="0">
                <a:solidFill>
                  <a:srgbClr val="0D0D0D"/>
                </a:solidFill>
                <a:latin typeface="Calibri"/>
                <a:cs typeface="Calibri"/>
              </a:rPr>
              <a:t>6.</a:t>
            </a:r>
            <a:r>
              <a:rPr sz="2800" spc="-5" dirty="0">
                <a:solidFill>
                  <a:srgbClr val="0D0D0D"/>
                </a:solidFill>
                <a:latin typeface="Times New Roman"/>
                <a:cs typeface="Times New Roman"/>
              </a:rPr>
              <a:t>Modelling Approach </a:t>
            </a:r>
            <a:r>
              <a:rPr sz="2800" dirty="0">
                <a:solidFill>
                  <a:srgbClr val="0D0D0D"/>
                </a:solidFill>
                <a:latin typeface="Times New Roman"/>
                <a:cs typeface="Times New Roman"/>
              </a:rPr>
              <a:t> </a:t>
            </a:r>
            <a:r>
              <a:rPr sz="2800" spc="-10" dirty="0">
                <a:solidFill>
                  <a:srgbClr val="0D0D0D"/>
                </a:solidFill>
                <a:latin typeface="Calibri"/>
                <a:cs typeface="Calibri"/>
              </a:rPr>
              <a:t>7.</a:t>
            </a:r>
            <a:r>
              <a:rPr sz="2800" spc="-10" dirty="0">
                <a:solidFill>
                  <a:srgbClr val="0D0D0D"/>
                </a:solidFill>
                <a:latin typeface="Times New Roman"/>
                <a:cs typeface="Times New Roman"/>
              </a:rPr>
              <a:t>Results </a:t>
            </a:r>
            <a:r>
              <a:rPr sz="2800" spc="-5" dirty="0">
                <a:solidFill>
                  <a:srgbClr val="0D0D0D"/>
                </a:solidFill>
                <a:latin typeface="Times New Roman"/>
                <a:cs typeface="Times New Roman"/>
              </a:rPr>
              <a:t>and Discussion </a:t>
            </a:r>
            <a:r>
              <a:rPr sz="2800" dirty="0">
                <a:solidFill>
                  <a:srgbClr val="0D0D0D"/>
                </a:solidFill>
                <a:latin typeface="Times New Roman"/>
                <a:cs typeface="Times New Roman"/>
              </a:rPr>
              <a:t> </a:t>
            </a:r>
            <a:r>
              <a:rPr sz="2800" spc="-5" dirty="0">
                <a:solidFill>
                  <a:srgbClr val="0D0D0D"/>
                </a:solidFill>
                <a:latin typeface="Calibri"/>
                <a:cs typeface="Calibri"/>
              </a:rPr>
              <a:t>8.</a:t>
            </a:r>
            <a:r>
              <a:rPr sz="2800" spc="-5" dirty="0">
                <a:solidFill>
                  <a:srgbClr val="0D0D0D"/>
                </a:solidFill>
                <a:latin typeface="Times New Roman"/>
                <a:cs typeface="Times New Roman"/>
              </a:rPr>
              <a:t>Conclusion</a:t>
            </a:r>
            <a:endParaRPr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475" y="2933700"/>
            <a:ext cx="2762250" cy="3257550"/>
            <a:chOff x="7991475" y="2933700"/>
            <a:chExt cx="2762250" cy="3257550"/>
          </a:xfrm>
        </p:grpSpPr>
        <p:sp>
          <p:nvSpPr>
            <p:cNvPr id="4" name="object 4"/>
            <p:cNvSpPr/>
            <p:nvPr/>
          </p:nvSpPr>
          <p:spPr>
            <a:xfrm>
              <a:off x="9353549" y="5895974"/>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49" cy="3257549"/>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4" y="323849"/>
                </a:moveTo>
                <a:lnTo>
                  <a:pt x="0" y="323849"/>
                </a:lnTo>
                <a:lnTo>
                  <a:pt x="0" y="0"/>
                </a:lnTo>
                <a:lnTo>
                  <a:pt x="314324" y="0"/>
                </a:lnTo>
                <a:lnTo>
                  <a:pt x="314324" y="323849"/>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1" y="550290"/>
            <a:ext cx="2376805" cy="673100"/>
          </a:xfrm>
          <a:prstGeom prst="rect">
            <a:avLst/>
          </a:prstGeom>
        </p:spPr>
        <p:txBody>
          <a:bodyPr vert="horz" wrap="square" lIns="0" tIns="12700" rIns="0" bIns="0" rtlCol="0">
            <a:spAutoFit/>
          </a:bodyPr>
          <a:lstStyle/>
          <a:p>
            <a:pPr marL="12700">
              <a:lnSpc>
                <a:spcPct val="100000"/>
              </a:lnSpc>
              <a:spcBef>
                <a:spcPts val="100"/>
              </a:spcBef>
            </a:pPr>
            <a:r>
              <a:rPr sz="4250" spc="-5" dirty="0"/>
              <a:t>PROBLEM</a:t>
            </a:r>
            <a:endParaRPr sz="4250"/>
          </a:p>
        </p:txBody>
      </p:sp>
      <p:sp>
        <p:nvSpPr>
          <p:cNvPr id="8" name="object 8"/>
          <p:cNvSpPr txBox="1"/>
          <p:nvPr/>
        </p:nvSpPr>
        <p:spPr>
          <a:xfrm>
            <a:off x="834071" y="1197990"/>
            <a:ext cx="2906395" cy="673100"/>
          </a:xfrm>
          <a:prstGeom prst="rect">
            <a:avLst/>
          </a:prstGeom>
        </p:spPr>
        <p:txBody>
          <a:bodyPr vert="horz" wrap="square" lIns="0" tIns="12700" rIns="0" bIns="0" rtlCol="0">
            <a:spAutoFit/>
          </a:bodyPr>
          <a:lstStyle/>
          <a:p>
            <a:pPr marL="12700">
              <a:lnSpc>
                <a:spcPct val="100000"/>
              </a:lnSpc>
              <a:spcBef>
                <a:spcPts val="100"/>
              </a:spcBef>
            </a:pPr>
            <a:r>
              <a:rPr sz="4250" b="1" spc="-5" dirty="0">
                <a:latin typeface="Trebuchet MS"/>
                <a:cs typeface="Trebuchet MS"/>
              </a:rPr>
              <a:t>S</a:t>
            </a:r>
            <a:r>
              <a:rPr sz="4250" b="1" spc="-405" dirty="0">
                <a:latin typeface="Trebuchet MS"/>
                <a:cs typeface="Trebuchet MS"/>
              </a:rPr>
              <a:t>TA</a:t>
            </a:r>
            <a:r>
              <a:rPr sz="4250" b="1" spc="-5" dirty="0">
                <a:latin typeface="Trebuchet MS"/>
                <a:cs typeface="Trebuchet MS"/>
              </a:rPr>
              <a:t>TEMENT</a:t>
            </a:r>
            <a:endParaRPr sz="4250">
              <a:latin typeface="Trebuchet MS"/>
              <a:cs typeface="Trebuchet MS"/>
            </a:endParaRPr>
          </a:p>
        </p:txBody>
      </p:sp>
      <p:pic>
        <p:nvPicPr>
          <p:cNvPr id="9" name="object 9"/>
          <p:cNvPicPr/>
          <p:nvPr/>
        </p:nvPicPr>
        <p:blipFill>
          <a:blip r:embed="rId3" cstate="print"/>
          <a:stretch>
            <a:fillRect/>
          </a:stretch>
        </p:blipFill>
        <p:spPr>
          <a:xfrm>
            <a:off x="1666875" y="6467475"/>
            <a:ext cx="76199" cy="177799"/>
          </a:xfrm>
          <a:prstGeom prst="rect">
            <a:avLst/>
          </a:prstGeom>
        </p:spPr>
      </p:pic>
      <p:sp>
        <p:nvSpPr>
          <p:cNvPr id="11" name="object 11"/>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pPr marL="38100">
                <a:lnSpc>
                  <a:spcPct val="100000"/>
                </a:lnSpc>
                <a:spcBef>
                  <a:spcPts val="30"/>
                </a:spcBef>
              </a:pPr>
              <a:t>4</a:t>
            </a:fld>
            <a:endParaRPr dirty="0"/>
          </a:p>
        </p:txBody>
      </p:sp>
      <p:sp>
        <p:nvSpPr>
          <p:cNvPr id="12" name="Rectangle 11"/>
          <p:cNvSpPr/>
          <p:nvPr/>
        </p:nvSpPr>
        <p:spPr>
          <a:xfrm>
            <a:off x="228600" y="1981200"/>
            <a:ext cx="7620000" cy="3416320"/>
          </a:xfrm>
          <a:prstGeom prst="rect">
            <a:avLst/>
          </a:prstGeom>
        </p:spPr>
        <p:txBody>
          <a:bodyPr wrap="square">
            <a:spAutoFit/>
          </a:bodyPr>
          <a:lstStyle/>
          <a:p>
            <a:pPr algn="just"/>
            <a:r>
              <a:rPr lang="en-US" sz="2400" b="1" dirty="0" smtClean="0"/>
              <a:t>In many organizations, employee attrition has become a significant challenge that impacts operational efficiency, morale, and overall business performance. High rates of employee turnover can lead to increased recruitment and training costs, disrupt team dynamics, and result in a loss of valuable institutional knowledge. Despite various efforts to address this issue, the underlying causes of employee attrition often remain complex and multifaceted.</a:t>
            </a:r>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8225" y="2647950"/>
            <a:ext cx="3533775" cy="3810000"/>
            <a:chOff x="8658225" y="2647950"/>
            <a:chExt cx="3533775" cy="3810000"/>
          </a:xfrm>
        </p:grpSpPr>
        <p:sp>
          <p:nvSpPr>
            <p:cNvPr id="4" name="object 4"/>
            <p:cNvSpPr/>
            <p:nvPr/>
          </p:nvSpPr>
          <p:spPr>
            <a:xfrm>
              <a:off x="9353549" y="5895974"/>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4" cy="3809999"/>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4" y="323849"/>
                </a:moveTo>
                <a:lnTo>
                  <a:pt x="0" y="323849"/>
                </a:lnTo>
                <a:lnTo>
                  <a:pt x="0" y="0"/>
                </a:lnTo>
                <a:lnTo>
                  <a:pt x="314324" y="0"/>
                </a:lnTo>
                <a:lnTo>
                  <a:pt x="314324" y="323849"/>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04860"/>
            <a:ext cx="5056505" cy="673100"/>
          </a:xfrm>
          <a:prstGeom prst="rect">
            <a:avLst/>
          </a:prstGeom>
        </p:spPr>
        <p:txBody>
          <a:bodyPr vert="horz" wrap="square" lIns="0" tIns="12700" rIns="0" bIns="0" rtlCol="0">
            <a:spAutoFit/>
          </a:bodyPr>
          <a:lstStyle/>
          <a:p>
            <a:pPr marL="12700">
              <a:lnSpc>
                <a:spcPct val="100000"/>
              </a:lnSpc>
              <a:spcBef>
                <a:spcPts val="100"/>
              </a:spcBef>
            </a:pPr>
            <a:r>
              <a:rPr sz="4250" spc="-5" dirty="0"/>
              <a:t>PROJECT</a:t>
            </a:r>
            <a:r>
              <a:rPr sz="4250" spc="-165" dirty="0"/>
              <a:t> </a:t>
            </a:r>
            <a:r>
              <a:rPr sz="4250" spc="-25" dirty="0"/>
              <a:t>OVERVIEW</a:t>
            </a:r>
            <a:endParaRPr sz="4250"/>
          </a:p>
        </p:txBody>
      </p:sp>
      <p:pic>
        <p:nvPicPr>
          <p:cNvPr id="8" name="object 8"/>
          <p:cNvPicPr/>
          <p:nvPr/>
        </p:nvPicPr>
        <p:blipFill>
          <a:blip r:embed="rId3" cstate="print"/>
          <a:stretch>
            <a:fillRect/>
          </a:stretch>
        </p:blipFill>
        <p:spPr>
          <a:xfrm>
            <a:off x="1666875" y="6467475"/>
            <a:ext cx="76199" cy="177799"/>
          </a:xfrm>
          <a:prstGeom prst="rect">
            <a:avLst/>
          </a:prstGeom>
        </p:spPr>
      </p:pic>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pPr marL="38100">
                <a:lnSpc>
                  <a:spcPct val="100000"/>
                </a:lnSpc>
                <a:spcBef>
                  <a:spcPts val="30"/>
                </a:spcBef>
              </a:pPr>
              <a:t>5</a:t>
            </a:fld>
            <a:endParaRPr dirty="0"/>
          </a:p>
        </p:txBody>
      </p:sp>
      <p:sp>
        <p:nvSpPr>
          <p:cNvPr id="11" name="Rectangle 10"/>
          <p:cNvSpPr/>
          <p:nvPr/>
        </p:nvSpPr>
        <p:spPr>
          <a:xfrm>
            <a:off x="457200" y="1828800"/>
            <a:ext cx="5867400" cy="3416320"/>
          </a:xfrm>
          <a:prstGeom prst="rect">
            <a:avLst/>
          </a:prstGeom>
        </p:spPr>
        <p:txBody>
          <a:bodyPr wrap="square">
            <a:spAutoFit/>
          </a:bodyPr>
          <a:lstStyle/>
          <a:p>
            <a:pPr algn="just"/>
            <a:r>
              <a:rPr lang="en-US" sz="2400" b="1" dirty="0" smtClean="0"/>
              <a:t>The purpose of this project is to understand and address the underlying causes of employee attrition within the organization. By identifying the factors contributing to turnover and implementing targeted strategies, the project aims to reduce attrition rates, enhance employee satisfaction, and improve overall organizational performance.</a:t>
            </a:r>
            <a:endParaRPr lang="en-US"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4" y="323849"/>
                </a:moveTo>
                <a:lnTo>
                  <a:pt x="0" y="323849"/>
                </a:lnTo>
                <a:lnTo>
                  <a:pt x="0" y="0"/>
                </a:lnTo>
                <a:lnTo>
                  <a:pt x="314324" y="0"/>
                </a:lnTo>
                <a:lnTo>
                  <a:pt x="314324" y="323849"/>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11" y="1105023"/>
            <a:ext cx="5005705" cy="513080"/>
          </a:xfrm>
          <a:prstGeom prst="rect">
            <a:avLst/>
          </a:prstGeom>
        </p:spPr>
        <p:txBody>
          <a:bodyPr vert="horz" wrap="square" lIns="0" tIns="12700" rIns="0" bIns="0" rtlCol="0">
            <a:spAutoFit/>
          </a:bodyPr>
          <a:lstStyle/>
          <a:p>
            <a:pPr marL="12700">
              <a:lnSpc>
                <a:spcPct val="100000"/>
              </a:lnSpc>
              <a:spcBef>
                <a:spcPts val="100"/>
              </a:spcBef>
            </a:pPr>
            <a:r>
              <a:rPr sz="3200" spc="-10" dirty="0">
                <a:latin typeface="+mj-lt"/>
              </a:rPr>
              <a:t>WHO</a:t>
            </a:r>
            <a:r>
              <a:rPr sz="3200" spc="-200" dirty="0">
                <a:latin typeface="+mj-lt"/>
              </a:rPr>
              <a:t> </a:t>
            </a:r>
            <a:r>
              <a:rPr sz="3200" spc="-5" dirty="0">
                <a:latin typeface="+mj-lt"/>
              </a:rPr>
              <a:t>ARE</a:t>
            </a:r>
            <a:r>
              <a:rPr sz="3200" spc="-80" dirty="0">
                <a:latin typeface="+mj-lt"/>
              </a:rPr>
              <a:t> </a:t>
            </a:r>
            <a:r>
              <a:rPr sz="3200" spc="-10" dirty="0">
                <a:latin typeface="+mj-lt"/>
              </a:rPr>
              <a:t>THE</a:t>
            </a:r>
            <a:r>
              <a:rPr sz="3200" spc="-30" dirty="0">
                <a:latin typeface="+mj-lt"/>
              </a:rPr>
              <a:t> </a:t>
            </a:r>
            <a:r>
              <a:rPr sz="3200" spc="-10" dirty="0">
                <a:latin typeface="+mj-lt"/>
              </a:rPr>
              <a:t>END</a:t>
            </a:r>
            <a:r>
              <a:rPr sz="3200" spc="-25" dirty="0">
                <a:latin typeface="+mj-lt"/>
              </a:rPr>
              <a:t> </a:t>
            </a:r>
            <a:r>
              <a:rPr sz="3200" spc="-5" dirty="0">
                <a:latin typeface="+mj-lt"/>
              </a:rPr>
              <a:t>USERS?</a:t>
            </a:r>
            <a:endParaRPr sz="3200">
              <a:latin typeface="+mj-lt"/>
            </a:endParaRPr>
          </a:p>
        </p:txBody>
      </p:sp>
      <p:sp>
        <p:nvSpPr>
          <p:cNvPr id="6" name="object 6"/>
          <p:cNvSpPr txBox="1"/>
          <p:nvPr/>
        </p:nvSpPr>
        <p:spPr>
          <a:xfrm>
            <a:off x="694403" y="1600200"/>
            <a:ext cx="8068597" cy="5055230"/>
          </a:xfrm>
          <a:prstGeom prst="rect">
            <a:avLst/>
          </a:prstGeom>
        </p:spPr>
        <p:txBody>
          <a:bodyPr vert="horz" wrap="square" lIns="0" tIns="12700" rIns="0" bIns="0" rtlCol="0">
            <a:spAutoFit/>
          </a:bodyPr>
          <a:lstStyle/>
          <a:p>
            <a:pPr marL="486409" indent="-474345">
              <a:lnSpc>
                <a:spcPct val="100000"/>
              </a:lnSpc>
              <a:spcBef>
                <a:spcPts val="100"/>
              </a:spcBef>
              <a:buFont typeface="Arial MT"/>
              <a:buChar char="●"/>
              <a:tabLst>
                <a:tab pos="486409" algn="l"/>
                <a:tab pos="487045" algn="l"/>
              </a:tabLst>
            </a:pPr>
            <a:endParaRPr sz="3200">
              <a:latin typeface="Trebuchet MS"/>
              <a:cs typeface="Trebuchet MS"/>
            </a:endParaRPr>
          </a:p>
          <a:p>
            <a:pPr marL="486409" indent="-474345">
              <a:lnSpc>
                <a:spcPct val="100000"/>
              </a:lnSpc>
              <a:buFont typeface="Arial MT"/>
              <a:buChar char="●"/>
              <a:tabLst>
                <a:tab pos="486409" algn="l"/>
                <a:tab pos="487045" algn="l"/>
              </a:tabLst>
            </a:pPr>
            <a:r>
              <a:rPr lang="en-US" sz="2800" b="1" spc="-5" dirty="0" smtClean="0">
                <a:latin typeface="Calibri" pitchFamily="34" charset="0"/>
                <a:cs typeface="Calibri" pitchFamily="34" charset="0"/>
              </a:rPr>
              <a:t>HUMAN RESOURCES DEPARTMENTS</a:t>
            </a:r>
          </a:p>
          <a:p>
            <a:pPr marL="486409" indent="-474345">
              <a:lnSpc>
                <a:spcPct val="100000"/>
              </a:lnSpc>
              <a:buFont typeface="Arial MT"/>
              <a:buChar char="●"/>
              <a:tabLst>
                <a:tab pos="486409" algn="l"/>
                <a:tab pos="487045" algn="l"/>
              </a:tabLst>
            </a:pPr>
            <a:r>
              <a:rPr lang="en-US" sz="2800" b="1" spc="-5" dirty="0" smtClean="0">
                <a:latin typeface="Calibri" pitchFamily="34" charset="0"/>
                <a:cs typeface="Calibri" pitchFamily="34" charset="0"/>
              </a:rPr>
              <a:t>TEAM MANAGERS AND SUPERVISORS</a:t>
            </a:r>
          </a:p>
          <a:p>
            <a:pPr marL="486409" indent="-474345">
              <a:lnSpc>
                <a:spcPct val="100000"/>
              </a:lnSpc>
              <a:buFont typeface="Arial MT"/>
              <a:buChar char="●"/>
              <a:tabLst>
                <a:tab pos="486409" algn="l"/>
                <a:tab pos="487045" algn="l"/>
              </a:tabLst>
            </a:pPr>
            <a:r>
              <a:rPr lang="en-US" sz="2800" b="1" spc="-5" dirty="0" smtClean="0">
                <a:latin typeface="Calibri" pitchFamily="34" charset="0"/>
                <a:cs typeface="Calibri" pitchFamily="34" charset="0"/>
              </a:rPr>
              <a:t>EMPLOYEES</a:t>
            </a:r>
          </a:p>
          <a:p>
            <a:pPr marL="486409" indent="-474345">
              <a:lnSpc>
                <a:spcPct val="100000"/>
              </a:lnSpc>
              <a:buFont typeface="Arial MT"/>
              <a:buChar char="●"/>
              <a:tabLst>
                <a:tab pos="486409" algn="l"/>
                <a:tab pos="487045" algn="l"/>
              </a:tabLst>
            </a:pPr>
            <a:r>
              <a:rPr lang="en-US" sz="2800" b="1" spc="-5" dirty="0" smtClean="0">
                <a:latin typeface="Calibri" pitchFamily="34" charset="0"/>
                <a:cs typeface="Calibri" pitchFamily="34" charset="0"/>
              </a:rPr>
              <a:t>CONSULTANTS AND ADVISORS</a:t>
            </a:r>
          </a:p>
          <a:p>
            <a:pPr marL="486409" indent="-474345">
              <a:lnSpc>
                <a:spcPct val="100000"/>
              </a:lnSpc>
              <a:buFont typeface="Arial MT"/>
              <a:buChar char="●"/>
              <a:tabLst>
                <a:tab pos="486409" algn="l"/>
                <a:tab pos="487045" algn="l"/>
              </a:tabLst>
            </a:pPr>
            <a:r>
              <a:rPr lang="en-US" sz="2800" b="1" spc="-5" dirty="0" smtClean="0">
                <a:latin typeface="Calibri" pitchFamily="34" charset="0"/>
                <a:cs typeface="Calibri" pitchFamily="34" charset="0"/>
              </a:rPr>
              <a:t>DATA ANALYSTS/BUSINESS INTELLIGENCE TEAMS</a:t>
            </a:r>
          </a:p>
          <a:p>
            <a:pPr marL="486409" indent="-474345">
              <a:lnSpc>
                <a:spcPct val="100000"/>
              </a:lnSpc>
              <a:buFont typeface="Arial MT"/>
              <a:buChar char="●"/>
              <a:tabLst>
                <a:tab pos="486409" algn="l"/>
                <a:tab pos="487045" algn="l"/>
              </a:tabLst>
            </a:pPr>
            <a:r>
              <a:rPr lang="en-US" sz="2800" b="1" spc="-5" dirty="0" smtClean="0">
                <a:latin typeface="Calibri" pitchFamily="34" charset="0"/>
                <a:cs typeface="Calibri" pitchFamily="34" charset="0"/>
              </a:rPr>
              <a:t>TOP MANAGEMENT/EXECUTIVES</a:t>
            </a:r>
            <a:endParaRPr sz="2800">
              <a:latin typeface="Calibri" pitchFamily="34" charset="0"/>
              <a:cs typeface="Calibri" pitchFamily="34" charset="0"/>
            </a:endParaRPr>
          </a:p>
          <a:p>
            <a:pPr marL="486409" indent="-474345">
              <a:lnSpc>
                <a:spcPct val="100000"/>
              </a:lnSpc>
              <a:buFont typeface="Arial MT"/>
              <a:buChar char="●"/>
              <a:tabLst>
                <a:tab pos="486409" algn="l"/>
                <a:tab pos="487045" algn="l"/>
              </a:tabLst>
            </a:pPr>
            <a:endParaRPr sz="3200">
              <a:latin typeface="Trebuchet MS"/>
              <a:cs typeface="Trebuchet MS"/>
            </a:endParaRPr>
          </a:p>
          <a:p>
            <a:pPr marL="486409" indent="-474345">
              <a:lnSpc>
                <a:spcPct val="100000"/>
              </a:lnSpc>
              <a:buFont typeface="Arial MT"/>
              <a:buChar char="●"/>
              <a:tabLst>
                <a:tab pos="486409" algn="l"/>
                <a:tab pos="487045" algn="l"/>
              </a:tabLst>
            </a:pPr>
            <a:endParaRPr sz="3200">
              <a:latin typeface="Trebuchet MS"/>
              <a:cs typeface="Trebuchet MS"/>
            </a:endParaRPr>
          </a:p>
          <a:p>
            <a:pPr marL="486409" indent="-474345">
              <a:lnSpc>
                <a:spcPts val="3840"/>
              </a:lnSpc>
              <a:buFont typeface="Arial MT"/>
              <a:buChar char="●"/>
              <a:tabLst>
                <a:tab pos="486409" algn="l"/>
                <a:tab pos="487045" algn="l"/>
              </a:tabLst>
            </a:pPr>
            <a:endParaRPr sz="3200">
              <a:latin typeface="Trebuchet MS"/>
              <a:cs typeface="Trebuchet MS"/>
            </a:endParaRPr>
          </a:p>
          <a:p>
            <a:pPr marL="486409" indent="-474345">
              <a:lnSpc>
                <a:spcPct val="100000"/>
              </a:lnSpc>
              <a:buFont typeface="Arial MT"/>
              <a:buChar char="●"/>
              <a:tabLst>
                <a:tab pos="486409" algn="l"/>
                <a:tab pos="487045" algn="l"/>
              </a:tabLst>
            </a:pPr>
            <a:endParaRPr sz="3200">
              <a:latin typeface="Trebuchet MS"/>
              <a:cs typeface="Trebuchet MS"/>
            </a:endParaRPr>
          </a:p>
        </p:txBody>
      </p:sp>
      <p:pic>
        <p:nvPicPr>
          <p:cNvPr id="7" name="object 7"/>
          <p:cNvPicPr/>
          <p:nvPr/>
        </p:nvPicPr>
        <p:blipFill>
          <a:blip r:embed="rId2" cstate="print"/>
          <a:stretch>
            <a:fillRect/>
          </a:stretch>
        </p:blipFill>
        <p:spPr>
          <a:xfrm>
            <a:off x="723900" y="6172200"/>
            <a:ext cx="2181224" cy="485774"/>
          </a:xfrm>
          <a:prstGeom prst="rect">
            <a:avLst/>
          </a:prstGeom>
        </p:spPr>
      </p:pic>
      <p:sp>
        <p:nvSpPr>
          <p:cNvPr id="8" name="object 8"/>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pPr marL="38100">
                <a:lnSpc>
                  <a:spcPct val="100000"/>
                </a:lnSpc>
                <a:spcBef>
                  <a:spcPts val="30"/>
                </a:spcBef>
              </a:pPr>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34699" cy="2692699"/>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4" y="323849"/>
                </a:moveTo>
                <a:lnTo>
                  <a:pt x="0" y="323849"/>
                </a:lnTo>
                <a:lnTo>
                  <a:pt x="0" y="0"/>
                </a:lnTo>
                <a:lnTo>
                  <a:pt x="314324" y="0"/>
                </a:lnTo>
                <a:lnTo>
                  <a:pt x="314324" y="323849"/>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36422"/>
            <a:ext cx="9486265" cy="574040"/>
          </a:xfrm>
          <a:prstGeom prst="rect">
            <a:avLst/>
          </a:prstGeom>
        </p:spPr>
        <p:txBody>
          <a:bodyPr vert="horz" wrap="square" lIns="0" tIns="12700" rIns="0" bIns="0" rtlCol="0">
            <a:spAutoFit/>
          </a:bodyPr>
          <a:lstStyle/>
          <a:p>
            <a:pPr marL="12700">
              <a:lnSpc>
                <a:spcPct val="100000"/>
              </a:lnSpc>
              <a:spcBef>
                <a:spcPts val="100"/>
              </a:spcBef>
            </a:pPr>
            <a:r>
              <a:rPr sz="3600" spc="-5" dirty="0"/>
              <a:t>OUR</a:t>
            </a:r>
            <a:r>
              <a:rPr sz="3600" spc="-20" dirty="0"/>
              <a:t> </a:t>
            </a:r>
            <a:r>
              <a:rPr sz="3600" spc="-5" dirty="0"/>
              <a:t>SOLUTION</a:t>
            </a:r>
            <a:r>
              <a:rPr sz="3600" spc="-215" dirty="0"/>
              <a:t> </a:t>
            </a:r>
            <a:r>
              <a:rPr sz="3600" spc="-5" dirty="0"/>
              <a:t>AND</a:t>
            </a:r>
            <a:r>
              <a:rPr sz="3600" spc="-20" dirty="0"/>
              <a:t> </a:t>
            </a:r>
            <a:r>
              <a:rPr sz="3600" spc="-5" dirty="0"/>
              <a:t>ITS</a:t>
            </a:r>
            <a:r>
              <a:rPr sz="3600" spc="-15" dirty="0"/>
              <a:t> </a:t>
            </a:r>
            <a:r>
              <a:rPr sz="3600" spc="-60" dirty="0"/>
              <a:t>VALUE</a:t>
            </a:r>
            <a:r>
              <a:rPr sz="3600" spc="-20" dirty="0"/>
              <a:t> </a:t>
            </a:r>
            <a:r>
              <a:rPr sz="3600" spc="-5" dirty="0"/>
              <a:t>PROPOSITION</a:t>
            </a:r>
            <a:endParaRPr sz="3600"/>
          </a:p>
        </p:txBody>
      </p:sp>
      <p:pic>
        <p:nvPicPr>
          <p:cNvPr id="7" name="object 7"/>
          <p:cNvPicPr/>
          <p:nvPr/>
        </p:nvPicPr>
        <p:blipFill>
          <a:blip r:embed="rId3" cstate="print"/>
          <a:stretch>
            <a:fillRect/>
          </a:stretch>
        </p:blipFill>
        <p:spPr>
          <a:xfrm>
            <a:off x="1666875" y="6467475"/>
            <a:ext cx="76199" cy="177799"/>
          </a:xfrm>
          <a:prstGeom prst="rect">
            <a:avLst/>
          </a:prstGeom>
        </p:spPr>
      </p:pic>
      <p:sp>
        <p:nvSpPr>
          <p:cNvPr id="8" name="object 8"/>
          <p:cNvSpPr txBox="1"/>
          <p:nvPr/>
        </p:nvSpPr>
        <p:spPr>
          <a:xfrm>
            <a:off x="3462825" y="2253884"/>
            <a:ext cx="5112385" cy="874598"/>
          </a:xfrm>
          <a:prstGeom prst="rect">
            <a:avLst/>
          </a:prstGeom>
        </p:spPr>
        <p:txBody>
          <a:bodyPr vert="horz" wrap="square" lIns="0" tIns="12700" rIns="0" bIns="0" rtlCol="0">
            <a:spAutoFit/>
          </a:bodyPr>
          <a:lstStyle/>
          <a:p>
            <a:pPr>
              <a:lnSpc>
                <a:spcPct val="100000"/>
              </a:lnSpc>
              <a:spcBef>
                <a:spcPts val="20"/>
              </a:spcBef>
            </a:pPr>
            <a:endParaRPr sz="2800">
              <a:latin typeface="Times New Roman"/>
              <a:cs typeface="Times New Roman"/>
            </a:endParaRPr>
          </a:p>
          <a:p>
            <a:pPr>
              <a:lnSpc>
                <a:spcPct val="100000"/>
              </a:lnSpc>
              <a:spcBef>
                <a:spcPts val="20"/>
              </a:spcBef>
            </a:pPr>
            <a:endParaRPr sz="28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dirty="0"/>
              <a:pPr marL="38100">
                <a:lnSpc>
                  <a:spcPct val="100000"/>
                </a:lnSpc>
                <a:spcBef>
                  <a:spcPts val="30"/>
                </a:spcBef>
              </a:pPr>
              <a:t>7</a:t>
            </a:fld>
            <a:endParaRPr dirty="0"/>
          </a:p>
        </p:txBody>
      </p:sp>
      <p:sp>
        <p:nvSpPr>
          <p:cNvPr id="10" name="Rectangle 9"/>
          <p:cNvSpPr/>
          <p:nvPr/>
        </p:nvSpPr>
        <p:spPr>
          <a:xfrm>
            <a:off x="2667000" y="2057400"/>
            <a:ext cx="6781800" cy="3785652"/>
          </a:xfrm>
          <a:prstGeom prst="rect">
            <a:avLst/>
          </a:prstGeom>
        </p:spPr>
        <p:txBody>
          <a:bodyPr wrap="square">
            <a:spAutoFit/>
          </a:bodyPr>
          <a:lstStyle/>
          <a:p>
            <a:pPr algn="just"/>
            <a:r>
              <a:rPr lang="en-US" sz="2400" b="1" dirty="0" smtClean="0"/>
              <a:t>The Comprehensive Employee Retention Strategy is a holistic approach designed to address and mitigate employee attrition. This solution integrates several key components, including data analysis, enhanced engagement practices, career development programs, competitive compensation, and a supportive work environment. The strategy aims to improve employee satisfaction, reduce turnover rates, and foster a positive organizational culture.</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2632" y="348360"/>
            <a:ext cx="5580380" cy="756920"/>
          </a:xfrm>
          <a:prstGeom prst="rect">
            <a:avLst/>
          </a:prstGeom>
        </p:spPr>
        <p:txBody>
          <a:bodyPr vert="horz" wrap="square" lIns="0" tIns="12700" rIns="0" bIns="0" rtlCol="0">
            <a:spAutoFit/>
          </a:bodyPr>
          <a:lstStyle/>
          <a:p>
            <a:pPr marL="12700">
              <a:lnSpc>
                <a:spcPct val="100000"/>
              </a:lnSpc>
              <a:spcBef>
                <a:spcPts val="100"/>
              </a:spcBef>
            </a:pPr>
            <a:r>
              <a:rPr spc="-10" dirty="0"/>
              <a:t>Dataset</a:t>
            </a:r>
            <a:r>
              <a:rPr spc="-95" dirty="0"/>
              <a:t> </a:t>
            </a:r>
            <a:r>
              <a:rPr spc="-5" dirty="0"/>
              <a:t>Description</a:t>
            </a:r>
          </a:p>
        </p:txBody>
      </p:sp>
      <p:sp>
        <p:nvSpPr>
          <p:cNvPr id="3" name="object 3"/>
          <p:cNvSpPr txBox="1"/>
          <p:nvPr/>
        </p:nvSpPr>
        <p:spPr>
          <a:xfrm>
            <a:off x="1413000" y="1337507"/>
            <a:ext cx="6999605" cy="5146040"/>
          </a:xfrm>
          <a:prstGeom prst="rect">
            <a:avLst/>
          </a:prstGeom>
        </p:spPr>
        <p:txBody>
          <a:bodyPr vert="horz" wrap="square" lIns="0" tIns="12700" rIns="0" bIns="0" rtlCol="0">
            <a:spAutoFit/>
          </a:bodyPr>
          <a:lstStyle/>
          <a:p>
            <a:pPr marL="469900" indent="-389890">
              <a:lnSpc>
                <a:spcPct val="100000"/>
              </a:lnSpc>
              <a:spcBef>
                <a:spcPts val="100"/>
              </a:spcBef>
              <a:buFont typeface="Arial"/>
              <a:buChar char="●"/>
              <a:tabLst>
                <a:tab pos="469265" algn="l"/>
                <a:tab pos="469900" algn="l"/>
              </a:tabLst>
            </a:pPr>
            <a:r>
              <a:rPr sz="2100" b="1" spc="-5" dirty="0">
                <a:latin typeface="Times New Roman"/>
                <a:cs typeface="Times New Roman"/>
              </a:rPr>
              <a:t>EMPLOYE</a:t>
            </a:r>
            <a:r>
              <a:rPr sz="2100" b="1" dirty="0">
                <a:latin typeface="Times New Roman"/>
                <a:cs typeface="Times New Roman"/>
              </a:rPr>
              <a:t>E</a:t>
            </a:r>
            <a:r>
              <a:rPr sz="2100" b="1" spc="-5" dirty="0">
                <a:latin typeface="Times New Roman"/>
                <a:cs typeface="Times New Roman"/>
              </a:rPr>
              <a:t> D</a:t>
            </a:r>
            <a:r>
              <a:rPr sz="2100" b="1" spc="-160" dirty="0">
                <a:latin typeface="Times New Roman"/>
                <a:cs typeface="Times New Roman"/>
              </a:rPr>
              <a:t>AT</a:t>
            </a:r>
            <a:r>
              <a:rPr sz="2100" b="1" dirty="0">
                <a:latin typeface="Times New Roman"/>
                <a:cs typeface="Times New Roman"/>
              </a:rPr>
              <a:t>A</a:t>
            </a:r>
            <a:r>
              <a:rPr sz="2100" b="1" spc="-120" dirty="0">
                <a:latin typeface="Times New Roman"/>
                <a:cs typeface="Times New Roman"/>
              </a:rPr>
              <a:t> </a:t>
            </a:r>
            <a:r>
              <a:rPr sz="2100" b="1" spc="-5">
                <a:latin typeface="Times New Roman"/>
                <a:cs typeface="Times New Roman"/>
              </a:rPr>
              <a:t>SE</a:t>
            </a:r>
            <a:r>
              <a:rPr sz="2100" b="1" spc="-195">
                <a:latin typeface="Times New Roman"/>
                <a:cs typeface="Times New Roman"/>
              </a:rPr>
              <a:t>T</a:t>
            </a:r>
            <a:r>
              <a:rPr sz="2100" b="1">
                <a:latin typeface="Times New Roman"/>
                <a:cs typeface="Times New Roman"/>
              </a:rPr>
              <a:t>- </a:t>
            </a:r>
            <a:r>
              <a:rPr lang="en-US" sz="2100" b="1" spc="-5" dirty="0" smtClean="0">
                <a:latin typeface="Times New Roman"/>
                <a:cs typeface="Times New Roman"/>
              </a:rPr>
              <a:t>KAGGLE</a:t>
            </a:r>
            <a:endParaRPr sz="2100">
              <a:latin typeface="Times New Roman"/>
              <a:cs typeface="Times New Roman"/>
            </a:endParaRPr>
          </a:p>
          <a:p>
            <a:pPr marL="12700" marR="1956435" indent="67310">
              <a:lnSpc>
                <a:spcPct val="100000"/>
              </a:lnSpc>
              <a:buFont typeface="Arial"/>
              <a:buChar char="●"/>
              <a:tabLst>
                <a:tab pos="469265" algn="l"/>
                <a:tab pos="469900" algn="l"/>
              </a:tabLst>
            </a:pPr>
            <a:r>
              <a:rPr sz="2100" b="1" dirty="0">
                <a:latin typeface="Times New Roman"/>
                <a:cs typeface="Times New Roman"/>
              </a:rPr>
              <a:t>9</a:t>
            </a:r>
            <a:r>
              <a:rPr sz="2100" b="1" spc="45" dirty="0">
                <a:latin typeface="Times New Roman"/>
                <a:cs typeface="Times New Roman"/>
              </a:rPr>
              <a:t> </a:t>
            </a:r>
            <a:r>
              <a:rPr sz="2100" b="1" spc="-25" dirty="0">
                <a:latin typeface="Times New Roman"/>
                <a:cs typeface="Times New Roman"/>
              </a:rPr>
              <a:t>FEATURES</a:t>
            </a:r>
            <a:r>
              <a:rPr sz="2100" b="1" spc="40" dirty="0">
                <a:latin typeface="Times New Roman"/>
                <a:cs typeface="Times New Roman"/>
              </a:rPr>
              <a:t> </a:t>
            </a:r>
            <a:r>
              <a:rPr sz="2100" b="1" spc="-5" dirty="0">
                <a:latin typeface="Times New Roman"/>
                <a:cs typeface="Times New Roman"/>
              </a:rPr>
              <a:t>IN</a:t>
            </a:r>
            <a:r>
              <a:rPr sz="2100" b="1" spc="40" dirty="0">
                <a:latin typeface="Times New Roman"/>
                <a:cs typeface="Times New Roman"/>
              </a:rPr>
              <a:t> </a:t>
            </a:r>
            <a:r>
              <a:rPr sz="2100" b="1" spc="-5" dirty="0">
                <a:latin typeface="Times New Roman"/>
                <a:cs typeface="Times New Roman"/>
              </a:rPr>
              <a:t>EXCEL: </a:t>
            </a:r>
            <a:r>
              <a:rPr sz="2100" b="1" dirty="0">
                <a:latin typeface="Times New Roman"/>
                <a:cs typeface="Times New Roman"/>
              </a:rPr>
              <a:t> </a:t>
            </a:r>
            <a:r>
              <a:rPr sz="2100" b="1" spc="-5" dirty="0">
                <a:latin typeface="Times New Roman"/>
                <a:cs typeface="Times New Roman"/>
              </a:rPr>
              <a:t>EMPLOYEE ID- </a:t>
            </a:r>
            <a:r>
              <a:rPr sz="2100" spc="-5" dirty="0">
                <a:latin typeface="Times New Roman"/>
                <a:cs typeface="Times New Roman"/>
              </a:rPr>
              <a:t>ALPHANUMERIC(TEXT) </a:t>
            </a:r>
            <a:r>
              <a:rPr sz="2100" spc="-509" dirty="0">
                <a:latin typeface="Times New Roman"/>
                <a:cs typeface="Times New Roman"/>
              </a:rPr>
              <a:t> </a:t>
            </a:r>
            <a:r>
              <a:rPr sz="2100" b="1" spc="-5" dirty="0">
                <a:latin typeface="Times New Roman"/>
                <a:cs typeface="Times New Roman"/>
              </a:rPr>
              <a:t>NAME- </a:t>
            </a:r>
            <a:r>
              <a:rPr sz="2100" spc="-5" dirty="0">
                <a:latin typeface="Times New Roman"/>
                <a:cs typeface="Times New Roman"/>
              </a:rPr>
              <a:t>ALPHABETICAL(TEXT) </a:t>
            </a:r>
            <a:r>
              <a:rPr sz="2100" dirty="0">
                <a:latin typeface="Times New Roman"/>
                <a:cs typeface="Times New Roman"/>
              </a:rPr>
              <a:t> </a:t>
            </a:r>
            <a:r>
              <a:rPr sz="2100" b="1" spc="-5" dirty="0">
                <a:latin typeface="Times New Roman"/>
                <a:cs typeface="Times New Roman"/>
              </a:rPr>
              <a:t>GENDER-</a:t>
            </a:r>
            <a:r>
              <a:rPr sz="2100" b="1" spc="10" dirty="0">
                <a:latin typeface="Times New Roman"/>
                <a:cs typeface="Times New Roman"/>
              </a:rPr>
              <a:t> </a:t>
            </a:r>
            <a:r>
              <a:rPr sz="2100" spc="-5" dirty="0">
                <a:latin typeface="Times New Roman"/>
                <a:cs typeface="Times New Roman"/>
              </a:rPr>
              <a:t>ALPHABETICAL(TEXT) </a:t>
            </a:r>
            <a:r>
              <a:rPr sz="2100" dirty="0">
                <a:latin typeface="Times New Roman"/>
                <a:cs typeface="Times New Roman"/>
              </a:rPr>
              <a:t> </a:t>
            </a:r>
            <a:r>
              <a:rPr sz="2100" b="1" spc="-30" dirty="0">
                <a:latin typeface="Times New Roman"/>
                <a:cs typeface="Times New Roman"/>
              </a:rPr>
              <a:t>DEPARTMENT </a:t>
            </a:r>
            <a:r>
              <a:rPr sz="2100" b="1" dirty="0">
                <a:latin typeface="Times New Roman"/>
                <a:cs typeface="Times New Roman"/>
              </a:rPr>
              <a:t>- </a:t>
            </a:r>
            <a:r>
              <a:rPr sz="2100" spc="-5" dirty="0">
                <a:latin typeface="Times New Roman"/>
                <a:cs typeface="Times New Roman"/>
              </a:rPr>
              <a:t>ALPHABETICAL(TEXT) </a:t>
            </a:r>
            <a:r>
              <a:rPr sz="2100" dirty="0">
                <a:latin typeface="Times New Roman"/>
                <a:cs typeface="Times New Roman"/>
              </a:rPr>
              <a:t> </a:t>
            </a:r>
            <a:r>
              <a:rPr sz="2100" b="1" spc="-20" dirty="0">
                <a:latin typeface="Times New Roman"/>
                <a:cs typeface="Times New Roman"/>
              </a:rPr>
              <a:t>SALARY</a:t>
            </a:r>
            <a:r>
              <a:rPr sz="2100" b="1" spc="-85" dirty="0">
                <a:latin typeface="Times New Roman"/>
                <a:cs typeface="Times New Roman"/>
              </a:rPr>
              <a:t> </a:t>
            </a:r>
            <a:r>
              <a:rPr sz="2100" b="1" dirty="0">
                <a:latin typeface="Times New Roman"/>
                <a:cs typeface="Times New Roman"/>
              </a:rPr>
              <a:t>- </a:t>
            </a:r>
            <a:r>
              <a:rPr sz="2100" spc="-5" dirty="0">
                <a:latin typeface="Times New Roman"/>
                <a:cs typeface="Times New Roman"/>
              </a:rPr>
              <a:t>NUMERICAL</a:t>
            </a:r>
            <a:endParaRPr sz="2100">
              <a:latin typeface="Times New Roman"/>
              <a:cs typeface="Times New Roman"/>
            </a:endParaRPr>
          </a:p>
          <a:p>
            <a:pPr marL="12700">
              <a:lnSpc>
                <a:spcPct val="100000"/>
              </a:lnSpc>
            </a:pPr>
            <a:r>
              <a:rPr sz="2100" b="1" spc="-50" dirty="0">
                <a:latin typeface="Times New Roman"/>
                <a:cs typeface="Times New Roman"/>
              </a:rPr>
              <a:t>START</a:t>
            </a:r>
            <a:r>
              <a:rPr sz="2100" b="1" spc="-60" dirty="0">
                <a:latin typeface="Times New Roman"/>
                <a:cs typeface="Times New Roman"/>
              </a:rPr>
              <a:t> </a:t>
            </a:r>
            <a:r>
              <a:rPr sz="2100" b="1" spc="-45" dirty="0">
                <a:latin typeface="Times New Roman"/>
                <a:cs typeface="Times New Roman"/>
              </a:rPr>
              <a:t>DATE</a:t>
            </a:r>
            <a:r>
              <a:rPr sz="2100" b="1" spc="-25" dirty="0">
                <a:latin typeface="Times New Roman"/>
                <a:cs typeface="Times New Roman"/>
              </a:rPr>
              <a:t> </a:t>
            </a:r>
            <a:r>
              <a:rPr sz="2100" b="1" dirty="0">
                <a:latin typeface="Times New Roman"/>
                <a:cs typeface="Times New Roman"/>
              </a:rPr>
              <a:t>-</a:t>
            </a:r>
            <a:r>
              <a:rPr sz="2100" b="1" spc="-10" dirty="0">
                <a:latin typeface="Times New Roman"/>
                <a:cs typeface="Times New Roman"/>
              </a:rPr>
              <a:t> </a:t>
            </a:r>
            <a:r>
              <a:rPr sz="2100" spc="-5" dirty="0">
                <a:latin typeface="Times New Roman"/>
                <a:cs typeface="Times New Roman"/>
              </a:rPr>
              <a:t>ALPHANUMERIC(TEXT)</a:t>
            </a:r>
            <a:endParaRPr sz="2100">
              <a:latin typeface="Times New Roman"/>
              <a:cs typeface="Times New Roman"/>
            </a:endParaRPr>
          </a:p>
          <a:p>
            <a:pPr marL="12700">
              <a:lnSpc>
                <a:spcPct val="100000"/>
              </a:lnSpc>
            </a:pPr>
            <a:r>
              <a:rPr sz="2100" b="1" spc="-5" dirty="0">
                <a:latin typeface="Times New Roman"/>
                <a:cs typeface="Times New Roman"/>
              </a:rPr>
              <a:t>FTE-</a:t>
            </a:r>
            <a:r>
              <a:rPr sz="2100" b="1" spc="-40" dirty="0">
                <a:latin typeface="Times New Roman"/>
                <a:cs typeface="Times New Roman"/>
              </a:rPr>
              <a:t> </a:t>
            </a:r>
            <a:r>
              <a:rPr sz="2100" spc="-5" dirty="0">
                <a:latin typeface="Times New Roman"/>
                <a:cs typeface="Times New Roman"/>
              </a:rPr>
              <a:t>NUMERICAL</a:t>
            </a:r>
            <a:endParaRPr sz="2100">
              <a:latin typeface="Times New Roman"/>
              <a:cs typeface="Times New Roman"/>
            </a:endParaRPr>
          </a:p>
          <a:p>
            <a:pPr marL="12700">
              <a:lnSpc>
                <a:spcPct val="100000"/>
              </a:lnSpc>
            </a:pPr>
            <a:r>
              <a:rPr sz="2100" b="1" spc="-5" dirty="0">
                <a:latin typeface="Times New Roman"/>
                <a:cs typeface="Times New Roman"/>
              </a:rPr>
              <a:t>EMPLOYEE</a:t>
            </a:r>
            <a:r>
              <a:rPr sz="2100" b="1" spc="-70" dirty="0">
                <a:latin typeface="Times New Roman"/>
                <a:cs typeface="Times New Roman"/>
              </a:rPr>
              <a:t> </a:t>
            </a:r>
            <a:r>
              <a:rPr sz="2100" b="1" spc="-5" dirty="0">
                <a:latin typeface="Times New Roman"/>
                <a:cs typeface="Times New Roman"/>
              </a:rPr>
              <a:t>TYPE-</a:t>
            </a:r>
            <a:r>
              <a:rPr sz="2100" b="1" spc="15" dirty="0">
                <a:latin typeface="Times New Roman"/>
                <a:cs typeface="Times New Roman"/>
              </a:rPr>
              <a:t> </a:t>
            </a:r>
            <a:r>
              <a:rPr sz="2100" spc="-5" dirty="0">
                <a:latin typeface="Times New Roman"/>
                <a:cs typeface="Times New Roman"/>
              </a:rPr>
              <a:t>ALPHABETICAL(TEXT)</a:t>
            </a:r>
            <a:endParaRPr sz="2100">
              <a:latin typeface="Times New Roman"/>
              <a:cs typeface="Times New Roman"/>
            </a:endParaRPr>
          </a:p>
          <a:p>
            <a:pPr marL="12700">
              <a:lnSpc>
                <a:spcPct val="100000"/>
              </a:lnSpc>
            </a:pPr>
            <a:r>
              <a:rPr sz="2100" b="1" spc="-5" dirty="0">
                <a:latin typeface="Times New Roman"/>
                <a:cs typeface="Times New Roman"/>
              </a:rPr>
              <a:t>EMPLOYEE</a:t>
            </a:r>
            <a:r>
              <a:rPr sz="2100" b="1" spc="-25" dirty="0">
                <a:latin typeface="Times New Roman"/>
                <a:cs typeface="Times New Roman"/>
              </a:rPr>
              <a:t> LOCATION-</a:t>
            </a:r>
            <a:r>
              <a:rPr sz="2100" b="1" spc="35" dirty="0">
                <a:latin typeface="Times New Roman"/>
                <a:cs typeface="Times New Roman"/>
              </a:rPr>
              <a:t> </a:t>
            </a:r>
            <a:r>
              <a:rPr sz="2100" spc="-5" dirty="0">
                <a:latin typeface="Times New Roman"/>
                <a:cs typeface="Times New Roman"/>
              </a:rPr>
              <a:t>ALPHABETICAL(TEXT)</a:t>
            </a:r>
            <a:endParaRPr sz="2100">
              <a:latin typeface="Times New Roman"/>
              <a:cs typeface="Times New Roman"/>
            </a:endParaRPr>
          </a:p>
          <a:p>
            <a:pPr>
              <a:lnSpc>
                <a:spcPct val="100000"/>
              </a:lnSpc>
              <a:spcBef>
                <a:spcPts val="45"/>
              </a:spcBef>
            </a:pPr>
            <a:endParaRPr sz="2150">
              <a:latin typeface="Times New Roman"/>
              <a:cs typeface="Times New Roman"/>
            </a:endParaRPr>
          </a:p>
          <a:p>
            <a:pPr marL="469900" indent="-389890">
              <a:lnSpc>
                <a:spcPct val="100000"/>
              </a:lnSpc>
              <a:buFont typeface="Arial"/>
              <a:buChar char="●"/>
              <a:tabLst>
                <a:tab pos="469265" algn="l"/>
                <a:tab pos="469900" algn="l"/>
              </a:tabLst>
            </a:pPr>
            <a:r>
              <a:rPr sz="2100" b="1" dirty="0">
                <a:latin typeface="Times New Roman"/>
                <a:cs typeface="Times New Roman"/>
              </a:rPr>
              <a:t>3</a:t>
            </a:r>
            <a:r>
              <a:rPr sz="2100" b="1" spc="-30" dirty="0">
                <a:latin typeface="Times New Roman"/>
                <a:cs typeface="Times New Roman"/>
              </a:rPr>
              <a:t> </a:t>
            </a:r>
            <a:r>
              <a:rPr sz="2100" b="1" spc="-25" dirty="0">
                <a:latin typeface="Times New Roman"/>
                <a:cs typeface="Times New Roman"/>
              </a:rPr>
              <a:t>FEATURES</a:t>
            </a:r>
            <a:r>
              <a:rPr sz="2100" b="1" spc="-30" dirty="0">
                <a:latin typeface="Times New Roman"/>
                <a:cs typeface="Times New Roman"/>
              </a:rPr>
              <a:t> </a:t>
            </a:r>
            <a:r>
              <a:rPr sz="2100" b="1" spc="-5" dirty="0">
                <a:latin typeface="Times New Roman"/>
                <a:cs typeface="Times New Roman"/>
              </a:rPr>
              <a:t>USED:</a:t>
            </a:r>
            <a:endParaRPr sz="2100">
              <a:latin typeface="Times New Roman"/>
              <a:cs typeface="Times New Roman"/>
            </a:endParaRPr>
          </a:p>
          <a:p>
            <a:pPr marL="12700">
              <a:lnSpc>
                <a:spcPct val="100000"/>
              </a:lnSpc>
            </a:pPr>
            <a:r>
              <a:rPr sz="2100" b="1" spc="-30" dirty="0">
                <a:latin typeface="Times New Roman"/>
                <a:cs typeface="Times New Roman"/>
              </a:rPr>
              <a:t>DEPARTMENT</a:t>
            </a:r>
            <a:r>
              <a:rPr sz="2100" b="1" spc="-60" dirty="0">
                <a:latin typeface="Times New Roman"/>
                <a:cs typeface="Times New Roman"/>
              </a:rPr>
              <a:t> </a:t>
            </a:r>
            <a:r>
              <a:rPr sz="2100" b="1" dirty="0">
                <a:latin typeface="Times New Roman"/>
                <a:cs typeface="Times New Roman"/>
              </a:rPr>
              <a:t>-</a:t>
            </a:r>
            <a:r>
              <a:rPr sz="2100" b="1" spc="-15" dirty="0">
                <a:latin typeface="Times New Roman"/>
                <a:cs typeface="Times New Roman"/>
              </a:rPr>
              <a:t> </a:t>
            </a:r>
            <a:r>
              <a:rPr sz="2100" spc="-5" dirty="0">
                <a:latin typeface="Times New Roman"/>
                <a:cs typeface="Times New Roman"/>
              </a:rPr>
              <a:t>ALPHABETICAL(TEXT)</a:t>
            </a:r>
            <a:endParaRPr sz="2100">
              <a:latin typeface="Times New Roman"/>
              <a:cs typeface="Times New Roman"/>
            </a:endParaRPr>
          </a:p>
          <a:p>
            <a:pPr marL="12700">
              <a:lnSpc>
                <a:spcPct val="100000"/>
              </a:lnSpc>
            </a:pPr>
            <a:r>
              <a:rPr sz="2100" b="1" spc="-5" dirty="0">
                <a:latin typeface="Times New Roman"/>
                <a:cs typeface="Times New Roman"/>
              </a:rPr>
              <a:t>FTE-</a:t>
            </a:r>
            <a:r>
              <a:rPr sz="2100" b="1" spc="-40" dirty="0">
                <a:latin typeface="Times New Roman"/>
                <a:cs typeface="Times New Roman"/>
              </a:rPr>
              <a:t> </a:t>
            </a:r>
            <a:r>
              <a:rPr sz="2100" spc="-5" dirty="0">
                <a:latin typeface="Times New Roman"/>
                <a:cs typeface="Times New Roman"/>
              </a:rPr>
              <a:t>NUMERICAL</a:t>
            </a:r>
            <a:endParaRPr sz="2100">
              <a:latin typeface="Times New Roman"/>
              <a:cs typeface="Times New Roman"/>
            </a:endParaRPr>
          </a:p>
          <a:p>
            <a:pPr marL="12700">
              <a:lnSpc>
                <a:spcPct val="100000"/>
              </a:lnSpc>
            </a:pPr>
            <a:r>
              <a:rPr sz="2100" b="1" spc="-5" dirty="0">
                <a:latin typeface="Times New Roman"/>
                <a:cs typeface="Times New Roman"/>
              </a:rPr>
              <a:t>EMPLOYEE</a:t>
            </a:r>
            <a:r>
              <a:rPr sz="2100" b="1" spc="-70" dirty="0">
                <a:latin typeface="Times New Roman"/>
                <a:cs typeface="Times New Roman"/>
              </a:rPr>
              <a:t> </a:t>
            </a:r>
            <a:r>
              <a:rPr sz="2100" b="1" spc="-5" dirty="0">
                <a:latin typeface="Times New Roman"/>
                <a:cs typeface="Times New Roman"/>
              </a:rPr>
              <a:t>TYPE-</a:t>
            </a:r>
            <a:r>
              <a:rPr sz="2100" b="1" spc="15" dirty="0">
                <a:latin typeface="Times New Roman"/>
                <a:cs typeface="Times New Roman"/>
              </a:rPr>
              <a:t> </a:t>
            </a:r>
            <a:r>
              <a:rPr sz="2100" spc="-5" dirty="0">
                <a:latin typeface="Times New Roman"/>
                <a:cs typeface="Times New Roman"/>
              </a:rPr>
              <a:t>ALPHABETICAL(TEXT)</a:t>
            </a:r>
            <a:endParaRPr sz="21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8976"/>
            <a:ext cx="1402080" cy="162560"/>
          </a:xfrm>
          <a:prstGeom prst="rect">
            <a:avLst/>
          </a:prstGeom>
        </p:spPr>
        <p:txBody>
          <a:bodyPr vert="horz" wrap="square" lIns="0" tIns="0" rIns="0" bIns="0" rtlCol="0">
            <a:spAutoFit/>
          </a:bodyPr>
          <a:lstStyle/>
          <a:p>
            <a:pPr>
              <a:lnSpc>
                <a:spcPts val="1255"/>
              </a:lnSpc>
            </a:pPr>
            <a:r>
              <a:rPr sz="1100" spc="-5" dirty="0">
                <a:solidFill>
                  <a:srgbClr val="2D83C3"/>
                </a:solidFill>
                <a:latin typeface="Trebuchet MS"/>
                <a:cs typeface="Trebuchet MS"/>
              </a:rPr>
              <a:t>3/21/2024</a:t>
            </a:r>
            <a:r>
              <a:rPr sz="1100" spc="285" dirty="0">
                <a:solidFill>
                  <a:srgbClr val="2D83C3"/>
                </a:solidFill>
                <a:latin typeface="Trebuchet MS"/>
                <a:cs typeface="Trebuchet MS"/>
              </a:rPr>
              <a:t> </a:t>
            </a:r>
            <a:r>
              <a:rPr sz="1100" b="1" spc="-5" dirty="0">
                <a:solidFill>
                  <a:srgbClr val="2D83C3"/>
                </a:solidFill>
                <a:latin typeface="Trebuchet MS"/>
                <a:cs typeface="Trebuchet MS"/>
              </a:rPr>
              <a:t>Annual</a:t>
            </a:r>
            <a:r>
              <a:rPr sz="1100" b="1" spc="-25" dirty="0">
                <a:solidFill>
                  <a:srgbClr val="2D83C3"/>
                </a:solidFill>
                <a:latin typeface="Trebuchet MS"/>
                <a:cs typeface="Trebuchet MS"/>
              </a:rPr>
              <a:t> </a:t>
            </a:r>
            <a:r>
              <a:rPr sz="1100" b="1" spc="-5" dirty="0">
                <a:solidFill>
                  <a:srgbClr val="2D83C3"/>
                </a:solidFill>
                <a:latin typeface="Trebuchet MS"/>
                <a:cs typeface="Trebuchet MS"/>
              </a:rPr>
              <a:t>Re</a:t>
            </a:r>
            <a:endParaRPr sz="1100">
              <a:latin typeface="Trebuchet MS"/>
              <a:cs typeface="Trebuchet MS"/>
            </a:endParaRPr>
          </a:p>
        </p:txBody>
      </p:sp>
      <p:sp>
        <p:nvSpPr>
          <p:cNvPr id="3" name="object 3"/>
          <p:cNvSpPr txBox="1"/>
          <p:nvPr/>
        </p:nvSpPr>
        <p:spPr>
          <a:xfrm>
            <a:off x="2141268" y="6467749"/>
            <a:ext cx="334645" cy="193040"/>
          </a:xfrm>
          <a:prstGeom prst="rect">
            <a:avLst/>
          </a:prstGeom>
        </p:spPr>
        <p:txBody>
          <a:bodyPr vert="horz" wrap="square" lIns="0" tIns="12700" rIns="0" bIns="0" rtlCol="0">
            <a:spAutoFit/>
          </a:bodyPr>
          <a:lstStyle/>
          <a:p>
            <a:pPr marL="12700">
              <a:lnSpc>
                <a:spcPct val="100000"/>
              </a:lnSpc>
              <a:spcBef>
                <a:spcPts val="100"/>
              </a:spcBef>
            </a:pPr>
            <a:r>
              <a:rPr sz="1100" b="1" spc="30" dirty="0">
                <a:solidFill>
                  <a:srgbClr val="2D83C3"/>
                </a:solidFill>
                <a:latin typeface="Trebuchet MS"/>
                <a:cs typeface="Trebuchet MS"/>
              </a:rPr>
              <a:t>v</a:t>
            </a:r>
            <a:r>
              <a:rPr sz="1100" b="1" spc="-5" dirty="0">
                <a:solidFill>
                  <a:srgbClr val="2D83C3"/>
                </a:solidFill>
                <a:latin typeface="Trebuchet MS"/>
                <a:cs typeface="Trebuchet MS"/>
              </a:rPr>
              <a:t>iew</a:t>
            </a:r>
            <a:endParaRPr sz="1100">
              <a:latin typeface="Trebuchet MS"/>
              <a:cs typeface="Trebuchet MS"/>
            </a:endParaRPr>
          </a:p>
        </p:txBody>
      </p:sp>
      <p:sp>
        <p:nvSpPr>
          <p:cNvPr id="4" name="object 4"/>
          <p:cNvSpPr/>
          <p:nvPr/>
        </p:nvSpPr>
        <p:spPr>
          <a:xfrm>
            <a:off x="9353550" y="5362575"/>
            <a:ext cx="457200" cy="457200"/>
          </a:xfrm>
          <a:custGeom>
            <a:avLst/>
            <a:gdLst/>
            <a:ahLst/>
            <a:cxnLst/>
            <a:rect l="l" t="t" r="r" b="b"/>
            <a:pathLst>
              <a:path w="457200" h="457200">
                <a:moveTo>
                  <a:pt x="457199" y="457199"/>
                </a:moveTo>
                <a:lnTo>
                  <a:pt x="0" y="457199"/>
                </a:lnTo>
                <a:lnTo>
                  <a:pt x="0" y="0"/>
                </a:lnTo>
                <a:lnTo>
                  <a:pt x="457199" y="0"/>
                </a:lnTo>
                <a:lnTo>
                  <a:pt x="457199" y="457199"/>
                </a:lnTo>
                <a:close/>
              </a:path>
            </a:pathLst>
          </a:custGeom>
          <a:solidFill>
            <a:srgbClr val="42AE51"/>
          </a:solidFill>
        </p:spPr>
        <p:txBody>
          <a:bodyPr wrap="square" lIns="0" tIns="0" rIns="0" bIns="0" rtlCol="0"/>
          <a:lstStyle/>
          <a:p>
            <a:endParaRPr/>
          </a:p>
        </p:txBody>
      </p:sp>
      <p:sp>
        <p:nvSpPr>
          <p:cNvPr id="5" name="object 5"/>
          <p:cNvSpPr/>
          <p:nvPr/>
        </p:nvSpPr>
        <p:spPr>
          <a:xfrm>
            <a:off x="6696075" y="1695450"/>
            <a:ext cx="314325" cy="323850"/>
          </a:xfrm>
          <a:custGeom>
            <a:avLst/>
            <a:gdLst/>
            <a:ahLst/>
            <a:cxnLst/>
            <a:rect l="l" t="t" r="r" b="b"/>
            <a:pathLst>
              <a:path w="314325" h="323850">
                <a:moveTo>
                  <a:pt x="314324" y="323849"/>
                </a:moveTo>
                <a:lnTo>
                  <a:pt x="0" y="323849"/>
                </a:lnTo>
                <a:lnTo>
                  <a:pt x="0" y="0"/>
                </a:lnTo>
                <a:lnTo>
                  <a:pt x="314324" y="0"/>
                </a:lnTo>
                <a:lnTo>
                  <a:pt x="314324" y="323849"/>
                </a:lnTo>
                <a:close/>
              </a:path>
            </a:pathLst>
          </a:custGeom>
          <a:solidFill>
            <a:srgbClr val="2D83C3"/>
          </a:solidFill>
        </p:spPr>
        <p:txBody>
          <a:bodyPr wrap="square" lIns="0" tIns="0" rIns="0" bIns="0" rtlCol="0"/>
          <a:lstStyle/>
          <a:p>
            <a:endParaRPr/>
          </a:p>
        </p:txBody>
      </p:sp>
      <p:sp>
        <p:nvSpPr>
          <p:cNvPr id="6" name="object 6"/>
          <p:cNvSpPr/>
          <p:nvPr/>
        </p:nvSpPr>
        <p:spPr>
          <a:xfrm>
            <a:off x="9353550" y="5895975"/>
            <a:ext cx="180975" cy="180975"/>
          </a:xfrm>
          <a:custGeom>
            <a:avLst/>
            <a:gdLst/>
            <a:ahLst/>
            <a:cxnLst/>
            <a:rect l="l" t="t" r="r" b="b"/>
            <a:pathLst>
              <a:path w="180975" h="180975">
                <a:moveTo>
                  <a:pt x="180974" y="180974"/>
                </a:moveTo>
                <a:lnTo>
                  <a:pt x="0" y="180974"/>
                </a:lnTo>
                <a:lnTo>
                  <a:pt x="0" y="0"/>
                </a:lnTo>
                <a:lnTo>
                  <a:pt x="180974" y="0"/>
                </a:lnTo>
                <a:lnTo>
                  <a:pt x="180974" y="180974"/>
                </a:lnTo>
                <a:close/>
              </a:path>
            </a:pathLst>
          </a:custGeom>
          <a:solidFill>
            <a:srgbClr val="2D936B"/>
          </a:solidFill>
        </p:spPr>
        <p:txBody>
          <a:bodyPr wrap="square" lIns="0" tIns="0" rIns="0" bIns="0" rtlCol="0"/>
          <a:lstStyle/>
          <a:p>
            <a:endParaRPr/>
          </a:p>
        </p:txBody>
      </p:sp>
      <p:pic>
        <p:nvPicPr>
          <p:cNvPr id="7" name="object 7"/>
          <p:cNvPicPr/>
          <p:nvPr/>
        </p:nvPicPr>
        <p:blipFill>
          <a:blip r:embed="rId2" cstate="print"/>
          <a:stretch>
            <a:fillRect/>
          </a:stretch>
        </p:blipFill>
        <p:spPr>
          <a:xfrm>
            <a:off x="66675" y="3852549"/>
            <a:ext cx="2127049" cy="2948298"/>
          </a:xfrm>
          <a:prstGeom prst="rect">
            <a:avLst/>
          </a:prstGeom>
        </p:spPr>
      </p:pic>
      <p:sp>
        <p:nvSpPr>
          <p:cNvPr id="8" name="object 8"/>
          <p:cNvSpPr txBox="1">
            <a:spLocks noGrp="1"/>
          </p:cNvSpPr>
          <p:nvPr>
            <p:ph type="title"/>
          </p:nvPr>
        </p:nvSpPr>
        <p:spPr>
          <a:xfrm>
            <a:off x="739775" y="630173"/>
            <a:ext cx="7527925" cy="673100"/>
          </a:xfrm>
          <a:prstGeom prst="rect">
            <a:avLst/>
          </a:prstGeom>
        </p:spPr>
        <p:txBody>
          <a:bodyPr vert="horz" wrap="square" lIns="0" tIns="12700" rIns="0" bIns="0" rtlCol="0">
            <a:spAutoFit/>
          </a:bodyPr>
          <a:lstStyle/>
          <a:p>
            <a:pPr marL="12700">
              <a:lnSpc>
                <a:spcPct val="100000"/>
              </a:lnSpc>
              <a:spcBef>
                <a:spcPts val="100"/>
              </a:spcBef>
            </a:pPr>
            <a:r>
              <a:rPr sz="4250" spc="-10" dirty="0"/>
              <a:t>THE</a:t>
            </a:r>
            <a:r>
              <a:rPr sz="4250" spc="-30" dirty="0"/>
              <a:t> </a:t>
            </a:r>
            <a:r>
              <a:rPr sz="4250" spc="-10" dirty="0"/>
              <a:t>"WOW"</a:t>
            </a:r>
            <a:r>
              <a:rPr sz="4250" spc="-25" dirty="0"/>
              <a:t> </a:t>
            </a:r>
            <a:r>
              <a:rPr sz="4250" spc="-5" dirty="0"/>
              <a:t>IN</a:t>
            </a:r>
            <a:r>
              <a:rPr sz="4250" spc="-25" dirty="0"/>
              <a:t> </a:t>
            </a:r>
            <a:r>
              <a:rPr sz="4250" spc="-5" dirty="0"/>
              <a:t>OUR</a:t>
            </a:r>
            <a:r>
              <a:rPr sz="4250" spc="-20" dirty="0"/>
              <a:t> </a:t>
            </a:r>
            <a:r>
              <a:rPr sz="4250" spc="-5" dirty="0"/>
              <a:t>SOLUTION</a:t>
            </a:r>
            <a:endParaRPr sz="4250"/>
          </a:p>
        </p:txBody>
      </p:sp>
      <p:sp>
        <p:nvSpPr>
          <p:cNvPr id="9" name="object 9"/>
          <p:cNvSpPr txBox="1"/>
          <p:nvPr/>
        </p:nvSpPr>
        <p:spPr>
          <a:xfrm>
            <a:off x="11302617" y="6455049"/>
            <a:ext cx="9906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D936B"/>
                </a:solidFill>
                <a:latin typeface="Trebuchet MS"/>
                <a:cs typeface="Trebuchet MS"/>
              </a:rPr>
              <a:t>9</a:t>
            </a:r>
            <a:endParaRPr sz="1100">
              <a:latin typeface="Trebuchet MS"/>
              <a:cs typeface="Trebuchet MS"/>
            </a:endParaRPr>
          </a:p>
        </p:txBody>
      </p:sp>
      <p:sp>
        <p:nvSpPr>
          <p:cNvPr id="11" name="Rectangle 10"/>
          <p:cNvSpPr/>
          <p:nvPr/>
        </p:nvSpPr>
        <p:spPr>
          <a:xfrm>
            <a:off x="2057400" y="2133600"/>
            <a:ext cx="5638800" cy="3046988"/>
          </a:xfrm>
          <a:prstGeom prst="rect">
            <a:avLst/>
          </a:prstGeom>
        </p:spPr>
        <p:txBody>
          <a:bodyPr wrap="square">
            <a:spAutoFit/>
          </a:bodyPr>
          <a:lstStyle/>
          <a:p>
            <a:r>
              <a:rPr lang="en-US" sz="2400" b="1" dirty="0" smtClean="0"/>
              <a:t>To create a standout "wow" factor in your solution for employee attrition, focus on delivering exceptional and innovative steps that distinguish your approach from conventional methods. Here’s a step-by-step breakdown of how to infuse a “wow” factor into your Comprehensive Employee Retention Strategy:</a:t>
            </a:r>
            <a:endParaRPr lang="en-US"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TotalTime>
  <Words>618</Words>
  <Application>Microsoft Office PowerPoint</Application>
  <PresentationFormat>Custom</PresentationFormat>
  <Paragraphs>75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vt:lpstr>
      <vt:lpstr>Slide 2</vt:lpstr>
      <vt:lpstr>AGENDA</vt:lpstr>
      <vt:lpstr>PROBLEM</vt:lpstr>
      <vt:lpstr>PROJECT OVERVIEW</vt:lpstr>
      <vt:lpstr>WHO ARE THE END USERS?</vt:lpstr>
      <vt:lpstr>OUR SOLUTION AND ITS VALUE PROPOSITION</vt:lpstr>
      <vt:lpstr>Dataset Description</vt:lpstr>
      <vt:lpstr>THE "WOW" IN OUR SOLUTION</vt:lpstr>
      <vt:lpstr>MODELLING</vt:lpstr>
      <vt:lpstr>Slide 11</vt:lpstr>
      <vt:lpstr>RESULTS</vt:lpstr>
      <vt:lpstr>2. BAR DIAGRAM</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Employee_Data_Analysis_2</dc:title>
  <cp:lastModifiedBy>Hari</cp:lastModifiedBy>
  <cp:revision>12</cp:revision>
  <dcterms:created xsi:type="dcterms:W3CDTF">2024-08-24T14:13:09Z</dcterms:created>
  <dcterms:modified xsi:type="dcterms:W3CDTF">2024-08-25T14:19:34Z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