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71"/>
    <a:srgbClr val="2A2D4C"/>
    <a:srgbClr val="0D0E22"/>
    <a:srgbClr val="1A1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4AEB-37D2-5CE0-C144-97718E18A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A53A7-4F79-2C28-804A-590C63001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04375-E264-02D7-4D73-49F802E6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AA805-CDEB-DC33-6134-F4981166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ECF3B-6825-5436-2D08-98B2D533F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519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C66E1-B3DE-A49B-FD29-69389AC05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3D9B1-305F-B601-5F98-74395E719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35CC8-253B-CFB9-3496-FF03A7B0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4944A-8C1C-AE01-751B-C98902E3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9BCCE-45EB-AF38-6EB7-BF23B7630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34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2C68D-0C16-FA66-7955-20D4DA8C0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AA49D-2396-CFFA-5494-7AD281CCD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88E60-1231-06BD-5740-E2073274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16883-A1A4-6A6C-B5F9-F8A077D9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D1126-8762-EF22-974B-2A6ECEE0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663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67643-B25B-45B0-E107-F9078FA4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A0347-B5F7-40C9-4A16-F6B3BF5F6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22B70-2881-6B8E-7AB1-ABC08821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58817-3676-18BA-3950-4F3AA6267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CD844-D3B3-419E-AABB-3AE94009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54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D694E-8355-83AF-4E6C-8D95BF88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26F152-C0C7-88B9-9CB1-E8A25498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2473E-AFD3-D93A-804D-CC05286E9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5C293-796B-D92D-25E3-B2CE180C8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8077D-2269-9C55-7CD7-26A227FF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2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C8D4-3E1C-0106-AAB1-D8A9CD37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FE4C-2469-DDBC-D6C8-AB206C5A2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AEC8E-4D13-93FD-6AD8-6D7FF2F09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53286-8201-470F-F537-6349745D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91FCE-CB95-7D5B-BB6F-590286B5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C9E60-8785-9F50-3C1F-EE7501E2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74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D0345-EDDF-A31B-09D8-7AA9D9B2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C434F-9E70-20DE-3832-3072DB8A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7A69E-C604-D7D8-EED4-C96694D5C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35845-0B44-4A99-C1B0-B57F40E3A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F52FA-6BAB-AF1E-BB3B-0133B37CE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5366CB-0D3E-0E19-96E3-5050D8A0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8EBA7-B435-73C2-91D5-A7D5387C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FF7A3-823D-6A4B-CDE8-E45794E1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15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F7928-4DF8-1D56-F2C6-38BF0649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3442B-C4FD-981E-4FCC-B03CB1F34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9E6E41-C6F2-A581-73DD-F1BFFA4BA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4FDECD-15D6-8B5E-3DEB-78F1CDB3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540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235779-612A-081B-B8CD-2E1B083F0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4232A-45CE-FD98-06D4-638CAACE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BE05D-4F55-A141-A94F-0D9FE723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90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0A6EC-15E2-2EC6-5ADE-E0B7E9420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7F5B-AE44-D780-6E02-95F64F50C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A5A26-2B42-F845-7AEE-9D0709E29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02765-FF34-616C-A0AA-3AEF7EF9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32B5D-254B-57CC-7336-657E81AE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FE485-E7EF-1711-F0C2-8C08D92C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06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E21E1-BE00-27B3-78AC-41D580201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5B1756-9200-D053-327B-9DE7EFA78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D587E5-119C-0CE4-E4F0-14C2A4FAD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4BF28-650B-5B5D-DB7E-29FFCD7C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C3946-5336-4336-8DAA-063AC63BB232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C6CA09-5052-5551-DAC0-794B16EB2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78E74-FBD4-B0B2-6BC7-0C13A7E30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9ECDD-5259-FF7F-AAB8-B2A64199A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9CE83-6DC6-1B09-BD3A-9E80F0FD5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17319-E5FC-9381-5498-164EC7A35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0C3946-5336-4336-8DAA-063AC63BB232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320B-85B7-07F1-BC05-FF672E4D82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8AF0F-639F-AAC2-A4D0-5EF7A4A27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84861A-1678-4E3E-9A27-FDA193188A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0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linkedin.com/in/freedomobo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linkedin.com/in/freedomoboh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3F27E0ED-8E32-B622-6113-1EC660845CD0}"/>
              </a:ext>
            </a:extLst>
          </p:cNvPr>
          <p:cNvGrpSpPr/>
          <p:nvPr/>
        </p:nvGrpSpPr>
        <p:grpSpPr>
          <a:xfrm>
            <a:off x="647703" y="452435"/>
            <a:ext cx="11363322" cy="5953127"/>
            <a:chOff x="647703" y="452435"/>
            <a:chExt cx="11363322" cy="59531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795595F-9294-0961-D97E-631D1B2693AB}"/>
                </a:ext>
              </a:extLst>
            </p:cNvPr>
            <p:cNvSpPr/>
            <p:nvPr/>
          </p:nvSpPr>
          <p:spPr>
            <a:xfrm>
              <a:off x="1343025" y="452437"/>
              <a:ext cx="10668000" cy="5953125"/>
            </a:xfrm>
            <a:prstGeom prst="rect">
              <a:avLst/>
            </a:prstGeom>
            <a:solidFill>
              <a:srgbClr val="1A1C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591BF88F-C925-AF5F-6BDD-8B5F8D7A2ABF}"/>
                </a:ext>
              </a:extLst>
            </p:cNvPr>
            <p:cNvSpPr/>
            <p:nvPr/>
          </p:nvSpPr>
          <p:spPr>
            <a:xfrm rot="16200000">
              <a:off x="-2019297" y="3119435"/>
              <a:ext cx="5953124" cy="619123"/>
            </a:xfrm>
            <a:prstGeom prst="round2SameRect">
              <a:avLst>
                <a:gd name="adj1" fmla="val 37272"/>
                <a:gd name="adj2" fmla="val 0"/>
              </a:avLst>
            </a:prstGeom>
            <a:solidFill>
              <a:srgbClr val="0D0E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CBA1A7-A9F8-F0F5-609A-8C672AAD31C8}"/>
                </a:ext>
              </a:extLst>
            </p:cNvPr>
            <p:cNvSpPr/>
            <p:nvPr/>
          </p:nvSpPr>
          <p:spPr>
            <a:xfrm>
              <a:off x="1538286" y="647699"/>
              <a:ext cx="2795590" cy="1704975"/>
            </a:xfrm>
            <a:prstGeom prst="roundRect">
              <a:avLst>
                <a:gd name="adj" fmla="val 6172"/>
              </a:avLst>
            </a:prstGeom>
            <a:solidFill>
              <a:srgbClr val="2A2D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2D46CAD-8CEB-8099-7EB0-463056EECC92}"/>
                </a:ext>
              </a:extLst>
            </p:cNvPr>
            <p:cNvSpPr/>
            <p:nvPr/>
          </p:nvSpPr>
          <p:spPr>
            <a:xfrm>
              <a:off x="4414834" y="647701"/>
              <a:ext cx="2066927" cy="1152525"/>
            </a:xfrm>
            <a:prstGeom prst="roundRect">
              <a:avLst>
                <a:gd name="adj" fmla="val 9524"/>
              </a:avLst>
            </a:prstGeom>
            <a:solidFill>
              <a:srgbClr val="2A2D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3BBE3F2-7D4C-843E-2E17-DC98A6F48A58}"/>
                </a:ext>
              </a:extLst>
            </p:cNvPr>
            <p:cNvSpPr/>
            <p:nvPr/>
          </p:nvSpPr>
          <p:spPr>
            <a:xfrm>
              <a:off x="6557959" y="647700"/>
              <a:ext cx="2066927" cy="1152525"/>
            </a:xfrm>
            <a:prstGeom prst="roundRect">
              <a:avLst>
                <a:gd name="adj" fmla="val 9524"/>
              </a:avLst>
            </a:prstGeom>
            <a:solidFill>
              <a:srgbClr val="2A2D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8AA0C95-DA39-8FB0-0702-5D78502FD2CD}"/>
                </a:ext>
              </a:extLst>
            </p:cNvPr>
            <p:cNvSpPr/>
            <p:nvPr/>
          </p:nvSpPr>
          <p:spPr>
            <a:xfrm>
              <a:off x="1538286" y="2466975"/>
              <a:ext cx="2800350" cy="3829049"/>
            </a:xfrm>
            <a:prstGeom prst="roundRect">
              <a:avLst>
                <a:gd name="adj" fmla="val 3401"/>
              </a:avLst>
            </a:prstGeom>
            <a:solidFill>
              <a:srgbClr val="0D0E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D6ABC8D-DEBB-C693-6250-F2904AFB73D4}"/>
                </a:ext>
              </a:extLst>
            </p:cNvPr>
            <p:cNvSpPr/>
            <p:nvPr/>
          </p:nvSpPr>
          <p:spPr>
            <a:xfrm>
              <a:off x="8701083" y="647699"/>
              <a:ext cx="3119441" cy="5648325"/>
            </a:xfrm>
            <a:prstGeom prst="roundRect">
              <a:avLst>
                <a:gd name="adj" fmla="val 4159"/>
              </a:avLst>
            </a:prstGeom>
            <a:solidFill>
              <a:srgbClr val="0D0E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7D7B79A-B516-FA0B-0251-4F1FAE4309C3}"/>
                </a:ext>
              </a:extLst>
            </p:cNvPr>
            <p:cNvSpPr/>
            <p:nvPr/>
          </p:nvSpPr>
          <p:spPr>
            <a:xfrm>
              <a:off x="4410074" y="1885948"/>
              <a:ext cx="4224335" cy="2194560"/>
            </a:xfrm>
            <a:prstGeom prst="roundRect">
              <a:avLst>
                <a:gd name="adj" fmla="val 5653"/>
              </a:avLst>
            </a:prstGeom>
            <a:solidFill>
              <a:srgbClr val="0D0E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289FC73-DF83-B527-C2B8-9DC9BFF6CAF2}"/>
                </a:ext>
              </a:extLst>
            </p:cNvPr>
            <p:cNvSpPr/>
            <p:nvPr/>
          </p:nvSpPr>
          <p:spPr>
            <a:xfrm>
              <a:off x="4410073" y="4145755"/>
              <a:ext cx="4224335" cy="2194560"/>
            </a:xfrm>
            <a:prstGeom prst="roundRect">
              <a:avLst>
                <a:gd name="adj" fmla="val 6087"/>
              </a:avLst>
            </a:prstGeom>
            <a:solidFill>
              <a:srgbClr val="0D0E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EFDF1CB-3438-FA63-8F4F-EE3D2EBDE27E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3" y="1223962"/>
              <a:ext cx="619124" cy="0"/>
            </a:xfrm>
            <a:prstGeom prst="line">
              <a:avLst/>
            </a:prstGeom>
            <a:ln w="12700">
              <a:solidFill>
                <a:srgbClr val="4D4D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A9ED3BC-8AAE-4A81-A207-C3E487ADA37A}"/>
                </a:ext>
              </a:extLst>
            </p:cNvPr>
            <p:cNvCxnSpPr>
              <a:cxnSpLocks/>
            </p:cNvCxnSpPr>
            <p:nvPr/>
          </p:nvCxnSpPr>
          <p:spPr>
            <a:xfrm>
              <a:off x="1538286" y="3414712"/>
              <a:ext cx="2795590" cy="0"/>
            </a:xfrm>
            <a:prstGeom prst="line">
              <a:avLst/>
            </a:prstGeom>
            <a:ln w="9525">
              <a:solidFill>
                <a:srgbClr val="2A2D4C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hlinkClick r:id="rId2"/>
              <a:extLst>
                <a:ext uri="{FF2B5EF4-FFF2-40B4-BE49-F238E27FC236}">
                  <a16:creationId xmlns:a16="http://schemas.microsoft.com/office/drawing/2014/main" id="{C9FF0A74-D355-36A4-DC99-E4631F39E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202" y="5876927"/>
              <a:ext cx="365760" cy="36576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2754570-D9FA-ADE9-42CD-FFFCA188B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52" y="1747841"/>
              <a:ext cx="182880" cy="18288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BED5A15-8698-A81F-B718-626FE7A01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352" y="3291838"/>
              <a:ext cx="182880" cy="18288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D160882-F9C5-0384-E88E-36CA17E238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264" y="2466975"/>
              <a:ext cx="182880" cy="18288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3E844ED-FA41-F33A-DE31-2CBF8212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92" y="592453"/>
              <a:ext cx="548640" cy="54864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B7DD662-1CCB-E742-2730-C1C76B8405DE}"/>
                </a:ext>
              </a:extLst>
            </p:cNvPr>
            <p:cNvSpPr txBox="1"/>
            <p:nvPr/>
          </p:nvSpPr>
          <p:spPr>
            <a:xfrm>
              <a:off x="1559718" y="728273"/>
              <a:ext cx="116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Revenue</a:t>
              </a:r>
              <a:endParaRPr lang="en-GB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942CB9-2DD4-8E54-4A4E-E748657066C4}"/>
                </a:ext>
              </a:extLst>
            </p:cNvPr>
            <p:cNvSpPr txBox="1"/>
            <p:nvPr/>
          </p:nvSpPr>
          <p:spPr>
            <a:xfrm>
              <a:off x="4467224" y="726366"/>
              <a:ext cx="1162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Quantity</a:t>
              </a:r>
              <a:endParaRPr lang="en-GB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0C9AEB-AFF0-2218-3BC7-EA4BDBCB4880}"/>
                </a:ext>
              </a:extLst>
            </p:cNvPr>
            <p:cNvSpPr txBox="1"/>
            <p:nvPr/>
          </p:nvSpPr>
          <p:spPr>
            <a:xfrm>
              <a:off x="6577005" y="743509"/>
              <a:ext cx="116205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Avg Unit Price</a:t>
              </a:r>
              <a:endParaRPr lang="en-GB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495F8D98-DDDF-70B2-AC2A-5DB9F3502445}"/>
                </a:ext>
              </a:extLst>
            </p:cNvPr>
            <p:cNvSpPr/>
            <p:nvPr/>
          </p:nvSpPr>
          <p:spPr>
            <a:xfrm>
              <a:off x="2936081" y="1005119"/>
              <a:ext cx="1288252" cy="276999"/>
            </a:xfrm>
            <a:prstGeom prst="roundRect">
              <a:avLst>
                <a:gd name="adj" fmla="val 47615"/>
              </a:avLst>
            </a:prstGeom>
            <a:solidFill>
              <a:srgbClr val="4D4D71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vs PY</a:t>
              </a:r>
              <a:endParaRPr lang="en-GB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3E5E109-DEE4-CABC-8EAB-833D2CEC069A}"/>
                </a:ext>
              </a:extLst>
            </p:cNvPr>
            <p:cNvSpPr/>
            <p:nvPr/>
          </p:nvSpPr>
          <p:spPr>
            <a:xfrm>
              <a:off x="4510086" y="1417351"/>
              <a:ext cx="1288252" cy="276999"/>
            </a:xfrm>
            <a:prstGeom prst="roundRect">
              <a:avLst>
                <a:gd name="adj" fmla="val 47615"/>
              </a:avLst>
            </a:prstGeom>
            <a:solidFill>
              <a:srgbClr val="4D4D71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vs PY</a:t>
              </a:r>
              <a:endParaRPr lang="en-GB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1C2AEBC-F311-5649-A268-DCE6084D63E4}"/>
                </a:ext>
              </a:extLst>
            </p:cNvPr>
            <p:cNvSpPr/>
            <p:nvPr/>
          </p:nvSpPr>
          <p:spPr>
            <a:xfrm>
              <a:off x="6665113" y="1437826"/>
              <a:ext cx="1288252" cy="276999"/>
            </a:xfrm>
            <a:prstGeom prst="roundRect">
              <a:avLst>
                <a:gd name="adj" fmla="val 47615"/>
              </a:avLst>
            </a:prstGeom>
            <a:solidFill>
              <a:srgbClr val="4D4D71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vs PY</a:t>
              </a:r>
              <a:endParaRPr lang="en-GB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034E5F11-B711-A80D-6EF4-D7A1135B2295}"/>
                </a:ext>
              </a:extLst>
            </p:cNvPr>
            <p:cNvSpPr/>
            <p:nvPr/>
          </p:nvSpPr>
          <p:spPr>
            <a:xfrm>
              <a:off x="2936081" y="2810769"/>
              <a:ext cx="1288252" cy="276999"/>
            </a:xfrm>
            <a:prstGeom prst="roundRect">
              <a:avLst>
                <a:gd name="adj" fmla="val 47615"/>
              </a:avLst>
            </a:prstGeom>
            <a:solidFill>
              <a:srgbClr val="4D4D71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vs PY</a:t>
              </a:r>
              <a:endParaRPr lang="en-GB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CFA792A-37F7-CB51-B2C6-A39FCA76F5EA}"/>
                </a:ext>
              </a:extLst>
            </p:cNvPr>
            <p:cNvSpPr txBox="1"/>
            <p:nvPr/>
          </p:nvSpPr>
          <p:spPr>
            <a:xfrm>
              <a:off x="1559718" y="2536505"/>
              <a:ext cx="14787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Customer Insight</a:t>
              </a:r>
              <a:endParaRPr lang="en-GB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298A9B2-1E72-A58F-1840-90AAEC878B37}"/>
                </a:ext>
              </a:extLst>
            </p:cNvPr>
            <p:cNvSpPr txBox="1"/>
            <p:nvPr/>
          </p:nvSpPr>
          <p:spPr>
            <a:xfrm>
              <a:off x="4431501" y="1956232"/>
              <a:ext cx="14787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Monthly Sales Trend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B73BDE5-9EB0-E67F-68B4-215B51A87314}"/>
                </a:ext>
              </a:extLst>
            </p:cNvPr>
            <p:cNvSpPr txBox="1"/>
            <p:nvPr/>
          </p:nvSpPr>
          <p:spPr>
            <a:xfrm>
              <a:off x="4510085" y="4258388"/>
              <a:ext cx="19716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>
                      <a:lumMod val="50000"/>
                    </a:schemeClr>
                  </a:solidFill>
                </a:rPr>
                <a:t>Top 5 Units by Quantity Sold</a:t>
              </a:r>
              <a:endParaRPr lang="en-GB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AB3740E-5579-EF18-6053-6D0CC974E816}"/>
                </a:ext>
              </a:extLst>
            </p:cNvPr>
            <p:cNvSpPr txBox="1"/>
            <p:nvPr/>
          </p:nvSpPr>
          <p:spPr>
            <a:xfrm>
              <a:off x="8782048" y="1864515"/>
              <a:ext cx="25545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000">
                  <a:solidFill>
                    <a:schemeClr val="bg1">
                      <a:lumMod val="50000"/>
                    </a:schemeClr>
                  </a:solidFill>
                </a:defRPr>
              </a:lvl1pPr>
            </a:lstStyle>
            <a:p>
              <a:r>
                <a:rPr lang="en-GB" dirty="0"/>
                <a:t>Geographical Sales 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42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4D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F2C26C4-1F1F-434E-1E37-124DDB66174E}"/>
              </a:ext>
            </a:extLst>
          </p:cNvPr>
          <p:cNvGrpSpPr/>
          <p:nvPr/>
        </p:nvGrpSpPr>
        <p:grpSpPr>
          <a:xfrm>
            <a:off x="647703" y="452435"/>
            <a:ext cx="11363322" cy="5953127"/>
            <a:chOff x="647703" y="452435"/>
            <a:chExt cx="11363322" cy="59531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795595F-9294-0961-D97E-631D1B2693AB}"/>
                </a:ext>
              </a:extLst>
            </p:cNvPr>
            <p:cNvSpPr/>
            <p:nvPr/>
          </p:nvSpPr>
          <p:spPr>
            <a:xfrm>
              <a:off x="1343025" y="452437"/>
              <a:ext cx="10668000" cy="5953125"/>
            </a:xfrm>
            <a:prstGeom prst="rect">
              <a:avLst/>
            </a:prstGeom>
            <a:solidFill>
              <a:srgbClr val="1A1C3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591BF88F-C925-AF5F-6BDD-8B5F8D7A2ABF}"/>
                </a:ext>
              </a:extLst>
            </p:cNvPr>
            <p:cNvSpPr/>
            <p:nvPr/>
          </p:nvSpPr>
          <p:spPr>
            <a:xfrm rot="16200000">
              <a:off x="-2019297" y="3119435"/>
              <a:ext cx="5953124" cy="619123"/>
            </a:xfrm>
            <a:prstGeom prst="round2SameRect">
              <a:avLst>
                <a:gd name="adj1" fmla="val 37272"/>
                <a:gd name="adj2" fmla="val 0"/>
              </a:avLst>
            </a:prstGeom>
            <a:solidFill>
              <a:srgbClr val="0D0E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CBA1A7-A9F8-F0F5-609A-8C672AAD31C8}"/>
                </a:ext>
              </a:extLst>
            </p:cNvPr>
            <p:cNvSpPr/>
            <p:nvPr/>
          </p:nvSpPr>
          <p:spPr>
            <a:xfrm>
              <a:off x="1538286" y="647699"/>
              <a:ext cx="2795590" cy="1704975"/>
            </a:xfrm>
            <a:prstGeom prst="roundRect">
              <a:avLst>
                <a:gd name="adj" fmla="val 9524"/>
              </a:avLst>
            </a:prstGeom>
            <a:solidFill>
              <a:srgbClr val="2A2D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2D46CAD-8CEB-8099-7EB0-463056EECC92}"/>
                </a:ext>
              </a:extLst>
            </p:cNvPr>
            <p:cNvSpPr/>
            <p:nvPr/>
          </p:nvSpPr>
          <p:spPr>
            <a:xfrm>
              <a:off x="4414834" y="647699"/>
              <a:ext cx="3633791" cy="2338386"/>
            </a:xfrm>
            <a:prstGeom prst="roundRect">
              <a:avLst>
                <a:gd name="adj" fmla="val 4716"/>
              </a:avLst>
            </a:prstGeom>
            <a:solidFill>
              <a:srgbClr val="2A2D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8AA0C95-DA39-8FB0-0702-5D78502FD2CD}"/>
                </a:ext>
              </a:extLst>
            </p:cNvPr>
            <p:cNvSpPr/>
            <p:nvPr/>
          </p:nvSpPr>
          <p:spPr>
            <a:xfrm>
              <a:off x="1538286" y="2466975"/>
              <a:ext cx="2800350" cy="3829049"/>
            </a:xfrm>
            <a:prstGeom prst="roundRect">
              <a:avLst>
                <a:gd name="adj" fmla="val 3401"/>
              </a:avLst>
            </a:prstGeom>
            <a:solidFill>
              <a:srgbClr val="0D0E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D6ABC8D-DEBB-C693-6250-F2904AFB73D4}"/>
                </a:ext>
              </a:extLst>
            </p:cNvPr>
            <p:cNvSpPr/>
            <p:nvPr/>
          </p:nvSpPr>
          <p:spPr>
            <a:xfrm>
              <a:off x="8124823" y="647699"/>
              <a:ext cx="3695701" cy="3162303"/>
            </a:xfrm>
            <a:prstGeom prst="roundRect">
              <a:avLst>
                <a:gd name="adj" fmla="val 4159"/>
              </a:avLst>
            </a:prstGeom>
            <a:solidFill>
              <a:srgbClr val="0D0E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EFDF1CB-3438-FA63-8F4F-EE3D2EBDE27E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3" y="1223962"/>
              <a:ext cx="619124" cy="0"/>
            </a:xfrm>
            <a:prstGeom prst="line">
              <a:avLst/>
            </a:prstGeom>
            <a:ln w="12700">
              <a:solidFill>
                <a:srgbClr val="4D4D7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hlinkClick r:id="rId2"/>
              <a:extLst>
                <a:ext uri="{FF2B5EF4-FFF2-40B4-BE49-F238E27FC236}">
                  <a16:creationId xmlns:a16="http://schemas.microsoft.com/office/drawing/2014/main" id="{C9FF0A74-D355-36A4-DC99-E4631F39E7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202" y="5876927"/>
              <a:ext cx="365760" cy="36576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8E8157B5-0095-D67C-25CB-8428683E3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7" y="1824992"/>
              <a:ext cx="182880" cy="182880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6BED5A15-8698-A81F-B718-626FE7A01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7" y="3291838"/>
              <a:ext cx="182880" cy="18288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6D31338D-A498-D51A-0F67-CC1083BD0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687" y="2558415"/>
              <a:ext cx="182880" cy="182880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A3E844ED-FA41-F33A-DE31-2CBF8212F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92" y="592453"/>
              <a:ext cx="548640" cy="548640"/>
            </a:xfrm>
            <a:prstGeom prst="rect">
              <a:avLst/>
            </a:prstGeom>
          </p:spPr>
        </p:pic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E480960-6933-5320-2E80-262C39AE1F15}"/>
                </a:ext>
              </a:extLst>
            </p:cNvPr>
            <p:cNvSpPr/>
            <p:nvPr/>
          </p:nvSpPr>
          <p:spPr>
            <a:xfrm>
              <a:off x="8155777" y="3919540"/>
              <a:ext cx="3633791" cy="2376484"/>
            </a:xfrm>
            <a:prstGeom prst="roundRect">
              <a:avLst>
                <a:gd name="adj" fmla="val 4716"/>
              </a:avLst>
            </a:prstGeom>
            <a:solidFill>
              <a:srgbClr val="2A2D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200E06B-E1B1-CA70-CD70-692BA2BD3AD1}"/>
                </a:ext>
              </a:extLst>
            </p:cNvPr>
            <p:cNvSpPr/>
            <p:nvPr/>
          </p:nvSpPr>
          <p:spPr>
            <a:xfrm>
              <a:off x="4414833" y="3095623"/>
              <a:ext cx="3633791" cy="3200401"/>
            </a:xfrm>
            <a:prstGeom prst="roundRect">
              <a:avLst>
                <a:gd name="adj" fmla="val 4159"/>
              </a:avLst>
            </a:prstGeom>
            <a:solidFill>
              <a:srgbClr val="0D0E2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3CFA74-C1AE-B124-DF29-32B79D65AABF}"/>
                </a:ext>
              </a:extLst>
            </p:cNvPr>
            <p:cNvSpPr txBox="1"/>
            <p:nvPr/>
          </p:nvSpPr>
          <p:spPr>
            <a:xfrm>
              <a:off x="1559718" y="728273"/>
              <a:ext cx="11620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</a:rPr>
                <a:t>Revenue</a:t>
              </a:r>
              <a:endParaRPr lang="en-GB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9884D72-65F7-79AA-A554-F464FE917873}"/>
                </a:ext>
              </a:extLst>
            </p:cNvPr>
            <p:cNvSpPr/>
            <p:nvPr/>
          </p:nvSpPr>
          <p:spPr>
            <a:xfrm>
              <a:off x="2936081" y="1005119"/>
              <a:ext cx="1288252" cy="276999"/>
            </a:xfrm>
            <a:prstGeom prst="roundRect">
              <a:avLst>
                <a:gd name="adj" fmla="val 47615"/>
              </a:avLst>
            </a:prstGeom>
            <a:solidFill>
              <a:srgbClr val="4D4D71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vs PY</a:t>
              </a:r>
              <a:endParaRPr lang="en-GB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C925A25-197B-5026-D9E4-0971CB7FF878}"/>
                </a:ext>
              </a:extLst>
            </p:cNvPr>
            <p:cNvSpPr txBox="1"/>
            <p:nvPr/>
          </p:nvSpPr>
          <p:spPr>
            <a:xfrm>
              <a:off x="4488654" y="728273"/>
              <a:ext cx="16073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Top Selling Product</a:t>
              </a:r>
              <a:endParaRPr lang="en-GB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DEFB1E-2696-6B1F-186A-34DCD50A207F}"/>
                </a:ext>
              </a:extLst>
            </p:cNvPr>
            <p:cNvSpPr txBox="1"/>
            <p:nvPr/>
          </p:nvSpPr>
          <p:spPr>
            <a:xfrm>
              <a:off x="8155777" y="743509"/>
              <a:ext cx="2083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Store Division by Revenue</a:t>
              </a:r>
              <a:endParaRPr lang="en-GB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636662-C92A-E07C-A315-CC4D5D376DCC}"/>
                </a:ext>
              </a:extLst>
            </p:cNvPr>
            <p:cNvSpPr txBox="1"/>
            <p:nvPr/>
          </p:nvSpPr>
          <p:spPr>
            <a:xfrm>
              <a:off x="4533897" y="3252473"/>
              <a:ext cx="16073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Suppliers </a:t>
              </a:r>
              <a:endParaRPr lang="en-GB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FF0D7E-3810-C979-140F-1F70899E9F84}"/>
                </a:ext>
              </a:extLst>
            </p:cNvPr>
            <p:cNvSpPr txBox="1"/>
            <p:nvPr/>
          </p:nvSpPr>
          <p:spPr>
            <a:xfrm>
              <a:off x="1628772" y="2558415"/>
              <a:ext cx="16073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Transaction Type</a:t>
              </a:r>
              <a:endParaRPr lang="en-GB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F9C8CC-DB41-16D0-8598-52F97C246ABC}"/>
                </a:ext>
              </a:extLst>
            </p:cNvPr>
            <p:cNvSpPr txBox="1"/>
            <p:nvPr/>
          </p:nvSpPr>
          <p:spPr>
            <a:xfrm>
              <a:off x="8193877" y="3986214"/>
              <a:ext cx="2083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>
                      <a:lumMod val="50000"/>
                    </a:schemeClr>
                  </a:solidFill>
                </a:rPr>
                <a:t>Divisional Performance</a:t>
              </a:r>
              <a:endParaRPr lang="en-GB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00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42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Freedom Oboh</dc:creator>
  <cp:lastModifiedBy>Shanmugapriya C</cp:lastModifiedBy>
  <cp:revision>4</cp:revision>
  <dcterms:created xsi:type="dcterms:W3CDTF">2025-08-07T09:07:20Z</dcterms:created>
  <dcterms:modified xsi:type="dcterms:W3CDTF">2025-10-05T11:49:14Z</dcterms:modified>
</cp:coreProperties>
</file>