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E5135ED-A856-4756-A352-1750AA916F46}"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F32EBCE-22A0-45CB-BDFB-CC322A09A256}"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32EBCE-22A0-45CB-BDFB-CC322A09A256}"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2286000" y="2067305"/>
            <a:ext cx="6710425" cy="508635"/>
          </a:xfrm>
          <a:prstGeom prst="rect">
            <a:avLst/>
          </a:prstGeom>
        </p:spPr>
        <p:txBody>
          <a:bodyPr vert="horz" wrap="square" lIns="0" tIns="16510" rIns="0" bIns="0" rtlCol="0">
            <a:spAutoFit/>
          </a:bodyPr>
          <a:lstStyle/>
          <a:p>
            <a:pPr marL="3213735">
              <a:lnSpc>
                <a:spcPct val="100000"/>
              </a:lnSpc>
              <a:spcBef>
                <a:spcPts val="130"/>
              </a:spcBef>
            </a:pPr>
            <a:r>
              <a:rPr lang="en-GB" spc="15" dirty="0"/>
              <a:t>     KEERTHANA G</a:t>
            </a:r>
            <a:endParaRPr lang="en-GB" spc="15" dirty="0"/>
          </a:p>
        </p:txBody>
      </p:sp>
      <p:sp>
        <p:nvSpPr>
          <p:cNvPr id="8" name="object 8"/>
          <p:cNvSpPr txBox="1"/>
          <p:nvPr/>
        </p:nvSpPr>
        <p:spPr>
          <a:xfrm>
            <a:off x="647700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panose="020B0603020202020204"/>
                <a:cs typeface="Trebuchet MS" panose="020B0603020202020204"/>
              </a:rPr>
              <a:t>Demo</a:t>
            </a:r>
            <a:r>
              <a:rPr sz="2000" u="heavy" spc="-130" dirty="0">
                <a:solidFill>
                  <a:srgbClr val="006FC0"/>
                </a:solidFill>
                <a:uFill>
                  <a:solidFill>
                    <a:srgbClr val="006FC0"/>
                  </a:solidFill>
                </a:uFill>
                <a:latin typeface="Trebuchet MS" panose="020B0603020202020204"/>
                <a:cs typeface="Trebuchet MS" panose="020B0603020202020204"/>
              </a:rPr>
              <a:t> </a:t>
            </a:r>
            <a:r>
              <a:rPr sz="2000" u="heavy" spc="25" dirty="0">
                <a:solidFill>
                  <a:srgbClr val="006FC0"/>
                </a:solidFill>
                <a:uFill>
                  <a:solidFill>
                    <a:srgbClr val="006FC0"/>
                  </a:solidFill>
                </a:uFill>
                <a:latin typeface="Trebuchet MS" panose="020B0603020202020204"/>
                <a:cs typeface="Trebuchet MS" panose="020B0603020202020204"/>
              </a:rPr>
              <a:t>Link</a:t>
            </a:r>
            <a:endParaRPr sz="2000" dirty="0">
              <a:latin typeface="Trebuchet MS" panose="020B0603020202020204"/>
              <a:cs typeface="Trebuchet MS" panose="020B0603020202020204"/>
            </a:endParaRPr>
          </a:p>
        </p:txBody>
      </p:sp>
      <p:sp>
        <p:nvSpPr>
          <p:cNvPr id="10" name="TextBox 9"/>
          <p:cNvSpPr txBox="1"/>
          <p:nvPr/>
        </p:nvSpPr>
        <p:spPr>
          <a:xfrm>
            <a:off x="1287688" y="2362200"/>
            <a:ext cx="7705725" cy="2308324"/>
          </a:xfrm>
          <a:prstGeom prst="rect">
            <a:avLst/>
          </a:prstGeom>
          <a:noFill/>
        </p:spPr>
        <p:txBody>
          <a:bodyPr wrap="square" rtlCol="0">
            <a:spAutoFit/>
          </a:bodyPr>
          <a:lstStyle/>
          <a:p>
            <a:pPr algn="l"/>
            <a:r>
              <a:rPr lang="en-US" sz="2400" b="0" i="0" dirty="0">
                <a:solidFill>
                  <a:srgbClr val="0D0D0D"/>
                </a:solidFill>
                <a:effectLst/>
                <a:latin typeface="Söhne"/>
              </a:rPr>
              <a:t>Our CNN-based face detection solution offers a compelling combination of accuracy, speed, and versatility, making it suitable for a wide range of applications. By leveraging deep learning techniques and advanced algorithms, we provide a reliable and efficient solution to address the challenges associated with face detection in real-world scenarios.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3047999" y="2971800"/>
            <a:ext cx="5614547" cy="1200329"/>
          </a:xfrm>
          <a:prstGeom prst="rect">
            <a:avLst/>
          </a:prstGeom>
          <a:noFill/>
        </p:spPr>
        <p:txBody>
          <a:bodyPr wrap="square" rtlCol="0">
            <a:spAutoFit/>
          </a:bodyPr>
          <a:lstStyle/>
          <a:p>
            <a:r>
              <a:rPr lang="en-IN" sz="3600" b="1" dirty="0">
                <a:latin typeface="-apple-system"/>
              </a:rPr>
              <a:t>        FACE DETECTION</a:t>
            </a:r>
            <a:endParaRPr lang="en-IN" sz="3600" b="1" dirty="0">
              <a:latin typeface="-apple-system"/>
            </a:endParaRPr>
          </a:p>
          <a:p>
            <a:r>
              <a:rPr lang="en-IN" sz="3600" b="1" dirty="0">
                <a:latin typeface="-apple-system"/>
              </a:rPr>
              <a:t>USING CNN ALGORITHM</a:t>
            </a: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26030" y="1752600"/>
            <a:ext cx="6008370" cy="2677656"/>
          </a:xfrm>
          <a:prstGeom prst="rect">
            <a:avLst/>
          </a:prstGeom>
          <a:noFill/>
        </p:spPr>
        <p:txBody>
          <a:bodyPr wrap="square" rtlCol="0">
            <a:spAutoFit/>
          </a:bodyPr>
          <a:lstStyle/>
          <a:p>
            <a:pPr marL="342900" indent="-342900">
              <a:buAutoNum type="arabicPeriod"/>
            </a:pPr>
            <a:r>
              <a:rPr lang="en-US" sz="2400" dirty="0"/>
              <a:t>Problem Statement</a:t>
            </a:r>
            <a:endParaRPr lang="en-US" sz="2400" dirty="0"/>
          </a:p>
          <a:p>
            <a:pPr marL="342900" indent="-342900">
              <a:buAutoNum type="arabicPeriod"/>
            </a:pPr>
            <a:r>
              <a:rPr lang="en-US" sz="2400" dirty="0"/>
              <a:t>Problem overview</a:t>
            </a:r>
            <a:endParaRPr lang="en-US" sz="2400" dirty="0"/>
          </a:p>
          <a:p>
            <a:pPr marL="342900" indent="-342900">
              <a:buAutoNum type="arabicPeriod"/>
            </a:pPr>
            <a:r>
              <a:rPr lang="en-US" sz="2400" dirty="0"/>
              <a:t>End Users</a:t>
            </a:r>
            <a:endParaRPr lang="en-US" sz="2400" dirty="0"/>
          </a:p>
          <a:p>
            <a:pPr marL="342900" indent="-342900">
              <a:buAutoNum type="arabicPeriod"/>
            </a:pPr>
            <a:r>
              <a:rPr lang="en-US" sz="2400" dirty="0"/>
              <a:t>Solution and Value Proposition</a:t>
            </a:r>
            <a:endParaRPr lang="en-US" sz="2400" dirty="0"/>
          </a:p>
          <a:p>
            <a:pPr marL="342900" indent="-342900">
              <a:buAutoNum type="arabicPeriod"/>
            </a:pPr>
            <a:r>
              <a:rPr lang="en-US" sz="2400" dirty="0"/>
              <a:t>Key Features</a:t>
            </a:r>
            <a:endParaRPr lang="en-US" sz="2400" dirty="0"/>
          </a:p>
          <a:p>
            <a:pPr marL="342900" indent="-342900">
              <a:buAutoNum type="arabicPeriod"/>
            </a:pPr>
            <a:r>
              <a:rPr lang="en-US" sz="2400" dirty="0"/>
              <a:t>Modeling</a:t>
            </a:r>
            <a:endParaRPr lang="en-US" sz="2400" dirty="0"/>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1209675" y="2209800"/>
            <a:ext cx="5486400" cy="3785652"/>
          </a:xfrm>
          <a:prstGeom prst="rect">
            <a:avLst/>
          </a:prstGeom>
          <a:noFill/>
        </p:spPr>
        <p:txBody>
          <a:bodyPr wrap="square" rtlCol="0">
            <a:spAutoFit/>
          </a:bodyPr>
          <a:lstStyle/>
          <a:p>
            <a:r>
              <a:rPr lang="en-US" sz="2400" b="0" i="0" dirty="0">
                <a:solidFill>
                  <a:srgbClr val="0D0D0D"/>
                </a:solidFill>
                <a:effectLst/>
                <a:latin typeface="Söhne"/>
              </a:rPr>
              <a:t>In today's digital age, the need for efficient and accurate face detection systems is paramount. Whether it's for security, surveillance, or enhancing user experiences in applications like photo editing and social media, the ability to detect and track faces reliably is essential. However, existing methods may lack robustness or speed, leading to suboptimal performance. </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1143000" y="2384107"/>
            <a:ext cx="6705600" cy="4062651"/>
          </a:xfrm>
          <a:prstGeom prst="rect">
            <a:avLst/>
          </a:prstGeom>
          <a:noFill/>
        </p:spPr>
        <p:txBody>
          <a:bodyPr wrap="square" rtlCol="0">
            <a:spAutoFit/>
          </a:bodyPr>
          <a:lstStyle/>
          <a:p>
            <a:pPr algn="l"/>
            <a:r>
              <a:rPr lang="en-US" sz="2400" b="0" i="0" dirty="0">
                <a:solidFill>
                  <a:srgbClr val="0D0D0D"/>
                </a:solidFill>
                <a:effectLst/>
                <a:latin typeface="Söhne"/>
              </a:rPr>
              <a:t>Traditional face detection methods often rely on handcrafted features or complex algorithms, which can be computationally intensive and prone to errors in challenging conditions such as varying lighting, poses, and occlusions. Additionally, real-time applications require solutions that can process frames quickly while maintaining high accuracy. Addressing these challenges is crucial to developing an effective face detection system.</a:t>
            </a:r>
            <a:endParaRPr lang="en-US" sz="2400" b="0" i="0" dirty="0">
              <a:solidFill>
                <a:srgbClr val="0D0D0D"/>
              </a:solidFill>
              <a:effectLst/>
              <a:latin typeface="Söhne"/>
            </a:endParaRPr>
          </a:p>
          <a:p>
            <a:br>
              <a:rPr lang="en-US" sz="2400"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914400" y="2041354"/>
            <a:ext cx="6934200" cy="4431983"/>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Security and surveillance companies seeking reliable face detection for monitoring purposes.</a:t>
            </a:r>
            <a:endParaRPr lang="en-US" sz="2400" b="0" i="0" dirty="0">
              <a:solidFill>
                <a:srgbClr val="0D0D0D"/>
              </a:solidFill>
              <a:effectLst/>
              <a:latin typeface="Söhne"/>
            </a:endParaRPr>
          </a:p>
          <a:p>
            <a:pPr algn="l">
              <a:buFont typeface="Arial" panose="020B0604020202020204" pitchFamily="34" charset="0"/>
              <a:buChar char="•"/>
            </a:pPr>
            <a:r>
              <a:rPr lang="en-US" sz="2400" b="0" i="0" dirty="0">
                <a:solidFill>
                  <a:srgbClr val="0D0D0D"/>
                </a:solidFill>
                <a:effectLst/>
                <a:latin typeface="Söhne"/>
              </a:rPr>
              <a:t>Social media platforms looking to enhance user experiences with features like automatic tagging and filters.</a:t>
            </a:r>
            <a:endParaRPr lang="en-US" sz="2400" b="0" i="0" dirty="0">
              <a:solidFill>
                <a:srgbClr val="0D0D0D"/>
              </a:solidFill>
              <a:effectLst/>
              <a:latin typeface="Söhne"/>
            </a:endParaRPr>
          </a:p>
          <a:p>
            <a:pPr algn="l">
              <a:buFont typeface="Arial" panose="020B0604020202020204" pitchFamily="34" charset="0"/>
              <a:buChar char="•"/>
            </a:pPr>
            <a:r>
              <a:rPr lang="en-US" sz="2400" b="0" i="0" dirty="0">
                <a:solidFill>
                  <a:srgbClr val="0D0D0D"/>
                </a:solidFill>
                <a:effectLst/>
                <a:latin typeface="Söhne"/>
              </a:rPr>
              <a:t>Photo editing applications requiring precise face detection for tasks like cropping and retouching.</a:t>
            </a:r>
            <a:endParaRPr lang="en-US" sz="2400" b="0" i="0" dirty="0">
              <a:solidFill>
                <a:srgbClr val="0D0D0D"/>
              </a:solidFill>
              <a:effectLst/>
              <a:latin typeface="Söhne"/>
            </a:endParaRPr>
          </a:p>
          <a:p>
            <a:pPr algn="l">
              <a:buFont typeface="Arial" panose="020B0604020202020204" pitchFamily="34" charset="0"/>
              <a:buChar char="•"/>
            </a:pPr>
            <a:r>
              <a:rPr lang="en-US" sz="2400" b="0" i="0" dirty="0">
                <a:solidFill>
                  <a:srgbClr val="0D0D0D"/>
                </a:solidFill>
                <a:effectLst/>
                <a:latin typeface="Söhne"/>
              </a:rPr>
              <a:t>E-commerce platforms interested in personalizing user experiences through facial recognition-based recommendations.</a:t>
            </a:r>
            <a:endParaRPr lang="en-US" sz="2400" b="0" i="0" dirty="0">
              <a:solidFill>
                <a:srgbClr val="0D0D0D"/>
              </a:solidFill>
              <a:effectLst/>
              <a:latin typeface="Söhne"/>
            </a:endParaRPr>
          </a:p>
          <a:p>
            <a:pPr algn="l"/>
            <a:endParaRPr lang="en-US" sz="2400" b="0" i="0" dirty="0">
              <a:solidFill>
                <a:srgbClr val="0D0D0D"/>
              </a:solidFill>
              <a:effectLst/>
              <a:latin typeface="Söhne"/>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3228974" y="2323955"/>
            <a:ext cx="5715000" cy="3046988"/>
          </a:xfrm>
          <a:prstGeom prst="rect">
            <a:avLst/>
          </a:prstGeom>
          <a:noFill/>
        </p:spPr>
        <p:txBody>
          <a:bodyPr wrap="square" rtlCol="0">
            <a:spAutoFit/>
          </a:bodyPr>
          <a:lstStyle/>
          <a:p>
            <a:r>
              <a:rPr lang="en-US" sz="2400" b="0" i="0" dirty="0">
                <a:solidFill>
                  <a:srgbClr val="0D0D0D"/>
                </a:solidFill>
                <a:effectLst/>
                <a:latin typeface="Söhne"/>
              </a:rPr>
              <a:t>Our solution offers a robust and fast face detection system based on Convolutional Neural Networks (CNNs). By leveraging deep learning techniques, our system can automatically learn discriminative features from images, leading to improved accuracy and robustness in face detection. The key value propositions of our solution include: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3038475" y="2819399"/>
            <a:ext cx="6019800" cy="2585323"/>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Utilization of Convolutional Neural Networks (CNNs) for image </a:t>
            </a:r>
            <a:r>
              <a:rPr lang="en-US" sz="2400" dirty="0">
                <a:solidFill>
                  <a:srgbClr val="0D0D0D"/>
                </a:solidFill>
                <a:latin typeface="Söhne"/>
              </a:rPr>
              <a:t>detection</a:t>
            </a:r>
            <a:r>
              <a:rPr lang="en-US" sz="2400" b="0" i="0" dirty="0">
                <a:solidFill>
                  <a:srgbClr val="0D0D0D"/>
                </a:solidFill>
                <a:effectLst/>
                <a:latin typeface="Söhne"/>
              </a:rPr>
              <a:t>.</a:t>
            </a:r>
            <a:endParaRPr lang="en-US" sz="2400" b="0" i="0" dirty="0">
              <a:solidFill>
                <a:srgbClr val="0D0D0D"/>
              </a:solidFill>
              <a:effectLst/>
              <a:latin typeface="Söhne"/>
            </a:endParaRPr>
          </a:p>
          <a:p>
            <a:pPr algn="l">
              <a:buFont typeface="Arial" panose="020B0604020202020204" pitchFamily="34" charset="0"/>
              <a:buChar char="•"/>
            </a:pPr>
            <a:r>
              <a:rPr lang="en-US" sz="2400" b="0" i="0" dirty="0">
                <a:solidFill>
                  <a:srgbClr val="0D0D0D"/>
                </a:solidFill>
                <a:effectLst/>
                <a:latin typeface="Söhne"/>
              </a:rPr>
              <a:t>Flexibility to train on custom datasets for specific detection tasks.</a:t>
            </a:r>
            <a:endParaRPr lang="en-US" sz="2400" b="0" i="0" dirty="0">
              <a:solidFill>
                <a:srgbClr val="0D0D0D"/>
              </a:solidFill>
              <a:effectLst/>
              <a:latin typeface="Söhne"/>
            </a:endParaRPr>
          </a:p>
          <a:p>
            <a:pPr algn="l">
              <a:buFont typeface="Arial" panose="020B0604020202020204" pitchFamily="34" charset="0"/>
              <a:buChar char="•"/>
            </a:pPr>
            <a:r>
              <a:rPr lang="en-US" sz="2400" b="0" i="0" dirty="0">
                <a:solidFill>
                  <a:srgbClr val="0D0D0D"/>
                </a:solidFill>
                <a:effectLst/>
                <a:latin typeface="Söhne"/>
              </a:rPr>
              <a:t>Integration of pre-trained models for rapid deployment and transfer learning.</a:t>
            </a:r>
            <a:endParaRPr lang="en-US" sz="2400" b="0" i="0" dirty="0">
              <a:solidFill>
                <a:srgbClr val="0D0D0D"/>
              </a:solidFill>
              <a:effectLst/>
              <a:latin typeface="Söhne"/>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Box 9"/>
          <p:cNvSpPr txBox="1"/>
          <p:nvPr/>
        </p:nvSpPr>
        <p:spPr>
          <a:xfrm>
            <a:off x="1219200" y="1941016"/>
            <a:ext cx="7324725" cy="4154984"/>
          </a:xfrm>
          <a:prstGeom prst="rect">
            <a:avLst/>
          </a:prstGeom>
          <a:noFill/>
        </p:spPr>
        <p:txBody>
          <a:bodyPr wrap="square" rtlCol="0">
            <a:spAutoFit/>
          </a:bodyPr>
          <a:lstStyle/>
          <a:p>
            <a:pPr algn="l">
              <a:buFont typeface="Arial" panose="020B0604020202020204" pitchFamily="34" charset="0"/>
              <a:buChar char="•"/>
            </a:pPr>
            <a:r>
              <a:rPr lang="en-IN" sz="2400" b="1" i="0" dirty="0">
                <a:solidFill>
                  <a:srgbClr val="0D0D0D"/>
                </a:solidFill>
                <a:effectLst/>
                <a:latin typeface="Söhne"/>
              </a:rPr>
              <a:t>Dataset Preparation</a:t>
            </a:r>
            <a:r>
              <a:rPr lang="en-IN" sz="2400" b="0" i="0" dirty="0">
                <a:solidFill>
                  <a:srgbClr val="0D0D0D"/>
                </a:solidFill>
                <a:effectLst/>
                <a:latin typeface="Söhne"/>
              </a:rPr>
              <a:t>: Curating a diverse dataset containing images with annotated face bounding boxes.</a:t>
            </a:r>
            <a:endParaRPr lang="en-IN" sz="2400" b="0" i="0" dirty="0">
              <a:solidFill>
                <a:srgbClr val="0D0D0D"/>
              </a:solidFill>
              <a:effectLst/>
              <a:latin typeface="Söhne"/>
            </a:endParaRPr>
          </a:p>
          <a:p>
            <a:pPr algn="l">
              <a:buFont typeface="Arial" panose="020B0604020202020204" pitchFamily="34" charset="0"/>
              <a:buChar char="•"/>
            </a:pPr>
            <a:r>
              <a:rPr lang="en-IN" sz="2400" b="1" i="0" dirty="0">
                <a:solidFill>
                  <a:srgbClr val="0D0D0D"/>
                </a:solidFill>
                <a:effectLst/>
                <a:latin typeface="Söhne"/>
              </a:rPr>
              <a:t>Model Training</a:t>
            </a:r>
            <a:r>
              <a:rPr lang="en-IN" sz="2400" b="0" i="0" dirty="0">
                <a:solidFill>
                  <a:srgbClr val="0D0D0D"/>
                </a:solidFill>
                <a:effectLst/>
                <a:latin typeface="Söhne"/>
              </a:rPr>
              <a:t>: Training the CNN model on the dataset using appropriate loss functions and optimization techniques.</a:t>
            </a:r>
            <a:endParaRPr lang="en-IN" sz="2400" b="0" i="0" dirty="0">
              <a:solidFill>
                <a:srgbClr val="0D0D0D"/>
              </a:solidFill>
              <a:effectLst/>
              <a:latin typeface="Söhne"/>
            </a:endParaRPr>
          </a:p>
          <a:p>
            <a:pPr algn="l">
              <a:buFont typeface="Arial" panose="020B0604020202020204" pitchFamily="34" charset="0"/>
              <a:buChar char="•"/>
            </a:pPr>
            <a:r>
              <a:rPr lang="en-IN" sz="2400" b="1" i="0" dirty="0">
                <a:solidFill>
                  <a:srgbClr val="0D0D0D"/>
                </a:solidFill>
                <a:effectLst/>
                <a:latin typeface="Söhne"/>
              </a:rPr>
              <a:t>Validation and Evaluation</a:t>
            </a:r>
            <a:r>
              <a:rPr lang="en-IN" sz="2400" b="0" i="0" dirty="0">
                <a:solidFill>
                  <a:srgbClr val="0D0D0D"/>
                </a:solidFill>
                <a:effectLst/>
                <a:latin typeface="Söhne"/>
              </a:rPr>
              <a:t>: Validating the model's performance on a separate validation set and evaluating its accuracy and speed.</a:t>
            </a:r>
            <a:endParaRPr lang="en-IN" sz="2400" b="0" i="0" dirty="0">
              <a:solidFill>
                <a:srgbClr val="0D0D0D"/>
              </a:solidFill>
              <a:effectLst/>
              <a:latin typeface="Söhne"/>
            </a:endParaRPr>
          </a:p>
          <a:p>
            <a:pPr algn="l">
              <a:buFont typeface="Arial" panose="020B0604020202020204" pitchFamily="34" charset="0"/>
              <a:buChar char="•"/>
            </a:pPr>
            <a:r>
              <a:rPr lang="en-IN" sz="2400" b="1" i="0" dirty="0">
                <a:solidFill>
                  <a:srgbClr val="0D0D0D"/>
                </a:solidFill>
                <a:effectLst/>
                <a:latin typeface="Söhne"/>
              </a:rPr>
              <a:t>Model Optimization</a:t>
            </a:r>
            <a:r>
              <a:rPr lang="en-IN" sz="2400" b="0" i="0" dirty="0">
                <a:solidFill>
                  <a:srgbClr val="0D0D0D"/>
                </a:solidFill>
                <a:effectLst/>
                <a:latin typeface="Söhne"/>
              </a:rPr>
              <a:t>: Implementing optimization techniques like model pruning and quantization for efficient deployment</a:t>
            </a:r>
            <a:endParaRPr lang="en-IN" sz="2400" b="0" i="0" dirty="0">
              <a:solidFill>
                <a:srgbClr val="0D0D0D"/>
              </a:solidFill>
              <a:effectLst/>
              <a:latin typeface="Söhn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3167</Words>
  <Application>WPS Presentation</Application>
  <PresentationFormat>Widescreen</PresentationFormat>
  <Paragraphs>101</Paragraphs>
  <Slides>10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Trebuchet MS</vt:lpstr>
      <vt:lpstr>-apple-system</vt:lpstr>
      <vt:lpstr>Segoe Print</vt:lpstr>
      <vt:lpstr>Söhne</vt:lpstr>
      <vt:lpstr>Calibri</vt:lpstr>
      <vt:lpstr>Microsoft YaHei</vt:lpstr>
      <vt:lpstr>Arial Unicode MS</vt:lpstr>
      <vt:lpstr>Office Theme</vt:lpstr>
      <vt:lpstr>TAMIZHARASAN K</vt:lpstr>
      <vt:lpstr>PROJECT TITLE</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PRATHESH M</dc:title>
  <dc:creator>shajith j</dc:creator>
  <cp:lastModifiedBy>aravi</cp:lastModifiedBy>
  <cp:revision>5</cp:revision>
  <dcterms:created xsi:type="dcterms:W3CDTF">2024-04-03T11:05:00Z</dcterms:created>
  <dcterms:modified xsi:type="dcterms:W3CDTF">2024-04-30T15:36:01Z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2024-04-03T05:30:00Z</vt:filetime>
  </property>
  <property fmtid="{D5CDD505-2E9C-101B-9397-08002B2CF9AE}" pid="4" name="ICV">
    <vt:lpwstr>9F9C19A6FD21426AB729A86F65329475_12</vt:lpwstr>
  </property>
  <property fmtid="{D5CDD505-2E9C-101B-9397-08002B2CF9AE}" pid="5" name="KSOProductBuildVer">
    <vt:lpwstr>1033-12.2.0.16909</vt:lpwstr>
  </property>
</Properties>
</file>