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8" Type="http://schemas.openxmlformats.org/officeDocument/2006/relationships/slide" Target="slides/slide7.xml" /><Relationship Id="rId5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9B4B-7945-9D4A-85BE-3AF9E6518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Logos and symbols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69BEC-0B7A-9F48-A61D-D13EF0312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29214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D605-1796-2A48-BEE3-A45EDA65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Some interesting logos and meanings....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49FF6A-50A1-644C-94BB-3629CEC9C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844" y="2133847"/>
            <a:ext cx="6124019" cy="4434692"/>
          </a:xfrm>
        </p:spPr>
      </p:pic>
    </p:spTree>
    <p:extLst>
      <p:ext uri="{BB962C8B-B14F-4D97-AF65-F5344CB8AC3E}">
        <p14:creationId xmlns:p14="http://schemas.microsoft.com/office/powerpoint/2010/main" val="318633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3F1E-E4D0-3446-9E9E-E62644C3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F23AD19-F55B-3047-88EC-7DF1632D9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188" y="2041071"/>
            <a:ext cx="6623525" cy="4364211"/>
          </a:xfrm>
        </p:spPr>
      </p:pic>
    </p:spTree>
    <p:extLst>
      <p:ext uri="{BB962C8B-B14F-4D97-AF65-F5344CB8AC3E}">
        <p14:creationId xmlns:p14="http://schemas.microsoft.com/office/powerpoint/2010/main" val="272445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81EA-C7C3-0D4E-B510-DE4AEA89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DF065FC-CD4D-5F41-B4C0-C9BC40A2A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520" y="2075911"/>
            <a:ext cx="6447003" cy="4102258"/>
          </a:xfrm>
        </p:spPr>
      </p:pic>
    </p:spTree>
    <p:extLst>
      <p:ext uri="{BB962C8B-B14F-4D97-AF65-F5344CB8AC3E}">
        <p14:creationId xmlns:p14="http://schemas.microsoft.com/office/powerpoint/2010/main" val="321684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3E43-3545-704B-B1E0-567C1CCE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3A45D8E-5EC9-E44A-8DDC-146FB03F6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9394" y="2501268"/>
            <a:ext cx="5857875" cy="3904014"/>
          </a:xfrm>
        </p:spPr>
      </p:pic>
    </p:spTree>
    <p:extLst>
      <p:ext uri="{BB962C8B-B14F-4D97-AF65-F5344CB8AC3E}">
        <p14:creationId xmlns:p14="http://schemas.microsoft.com/office/powerpoint/2010/main" val="1088081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28D5-04D0-6043-A391-7D160552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9AFED-A9C5-4C43-B082-46E24EC2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Logos are symbols that represent  a company, a product or a brand </a:t>
            </a:r>
          </a:p>
          <a:p>
            <a:r>
              <a:rPr lang="en-GB" dirty="0"/>
              <a:t>Register an image in customers mind </a:t>
            </a:r>
          </a:p>
          <a:p>
            <a:r>
              <a:rPr lang="en-GB" dirty="0"/>
              <a:t>Logos should be attractive, unique and functional </a:t>
            </a:r>
          </a:p>
          <a:p>
            <a:r>
              <a:rPr lang="en-GB" dirty="0"/>
              <a:t>Trademark logos represent a company’s intellectual property </a:t>
            </a:r>
          </a:p>
          <a:p>
            <a:r>
              <a:rPr lang="en-GB" dirty="0"/>
              <a:t>Logos are trademarked – cannot be used by anyone else </a:t>
            </a:r>
          </a:p>
          <a:p>
            <a:r>
              <a:rPr lang="en-GB" dirty="0"/>
              <a:t>A trade mark logo gives exclusive rights to the owners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69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E182-02F5-3241-A53A-58D412EE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Elements of a good Logo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D6621-2AFB-4F42-8AF6-0A744C3C6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Lasting value </a:t>
            </a:r>
          </a:p>
          <a:p>
            <a:r>
              <a:rPr lang="en-GB"/>
              <a:t>Distinct </a:t>
            </a:r>
          </a:p>
          <a:p>
            <a:r>
              <a:rPr lang="en-GB"/>
              <a:t>Appeal </a:t>
            </a:r>
          </a:p>
          <a:p>
            <a:r>
              <a:rPr lang="en-GB"/>
              <a:t>Supports USP </a:t>
            </a:r>
          </a:p>
          <a:p>
            <a:r>
              <a:rPr lang="en-GB"/>
              <a:t>Legible </a:t>
            </a:r>
          </a:p>
        </p:txBody>
      </p:sp>
    </p:spTree>
    <p:extLst>
      <p:ext uri="{BB962C8B-B14F-4D97-AF65-F5344CB8AC3E}">
        <p14:creationId xmlns:p14="http://schemas.microsoft.com/office/powerpoint/2010/main" val="4130503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752A-EBD3-BE42-A71B-1F4B67D0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Dos and Donts of Successful Logo Design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F987-33A0-564C-848B-5114D34A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1 Simple, straightforward and clear </a:t>
            </a:r>
          </a:p>
          <a:p>
            <a:r>
              <a:rPr lang="en-GB" dirty="0" err="1"/>
              <a:t>Donts</a:t>
            </a:r>
            <a:r>
              <a:rPr lang="en-GB" dirty="0"/>
              <a:t> – using too many words defeat its purpose </a:t>
            </a:r>
          </a:p>
          <a:p>
            <a:endParaRPr lang="en-GB" dirty="0"/>
          </a:p>
          <a:p>
            <a:r>
              <a:rPr lang="en-GB" dirty="0"/>
              <a:t>2 Be unique </a:t>
            </a:r>
          </a:p>
          <a:p>
            <a:r>
              <a:rPr lang="en-GB" dirty="0"/>
              <a:t>Different </a:t>
            </a:r>
          </a:p>
          <a:p>
            <a:r>
              <a:rPr lang="en-GB" dirty="0" err="1"/>
              <a:t>Dont</a:t>
            </a:r>
            <a:r>
              <a:rPr lang="en-GB" dirty="0"/>
              <a:t> – imitate a particular trend or movement </a:t>
            </a:r>
          </a:p>
          <a:p>
            <a:endParaRPr lang="en-GB" dirty="0"/>
          </a:p>
          <a:p>
            <a:r>
              <a:rPr lang="en-GB" dirty="0"/>
              <a:t>3 colour  </a:t>
            </a:r>
          </a:p>
          <a:p>
            <a:r>
              <a:rPr lang="en-GB" dirty="0"/>
              <a:t>DO-  Get suggestion from an artist or designer </a:t>
            </a:r>
          </a:p>
          <a:p>
            <a:r>
              <a:rPr lang="en-GB" dirty="0"/>
              <a:t>Research the meaning of every colour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24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58D1-D388-D64A-9002-12E6AEB3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Versatality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27E0-CE8A-FA4B-9657-753CBFA52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Do – logo can be used in a variety of platforms –in every possible media available </a:t>
            </a:r>
          </a:p>
          <a:p>
            <a:r>
              <a:rPr lang="en-GB"/>
              <a:t>Donts – never stick to one version of logo design.</a:t>
            </a:r>
          </a:p>
          <a:p>
            <a:endParaRPr lang="en-GB"/>
          </a:p>
          <a:p>
            <a:r>
              <a:rPr lang="en-GB"/>
              <a:t>Typography </a:t>
            </a:r>
          </a:p>
          <a:p>
            <a:r>
              <a:rPr lang="en-GB"/>
              <a:t>Do - Easy to read and maximum of two fonts in a logo </a:t>
            </a:r>
          </a:p>
          <a:p>
            <a:r>
              <a:rPr lang="en-GB"/>
              <a:t>Donts - Never overuse fonts </a:t>
            </a:r>
          </a:p>
          <a:p>
            <a:r>
              <a:rPr lang="en-GB"/>
              <a:t>Never use shadows for fonts</a:t>
            </a:r>
          </a:p>
        </p:txBody>
      </p:sp>
    </p:spTree>
    <p:extLst>
      <p:ext uri="{BB962C8B-B14F-4D97-AF65-F5344CB8AC3E}">
        <p14:creationId xmlns:p14="http://schemas.microsoft.com/office/powerpoint/2010/main" val="1278117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4BBF-B3E6-0D48-9E5F-017E528B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Audience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F3A8-9CC4-594D-90A8-27B0F61D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 -Scientifically study and collect data about  audience</a:t>
            </a:r>
          </a:p>
          <a:p>
            <a:pPr marL="0" indent="0">
              <a:buNone/>
            </a:pPr>
            <a:r>
              <a:rPr lang="en-GB" dirty="0" err="1"/>
              <a:t>Dont</a:t>
            </a:r>
            <a:r>
              <a:rPr lang="en-GB" dirty="0"/>
              <a:t>-    Do not ignore the feedback, comments and suggestions from people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Inspiration </a:t>
            </a:r>
          </a:p>
          <a:p>
            <a:pPr marL="0" indent="0">
              <a:buNone/>
            </a:pPr>
            <a:r>
              <a:rPr lang="en-GB" dirty="0"/>
              <a:t>Do-  Logo design should be drawn out .</a:t>
            </a:r>
          </a:p>
          <a:p>
            <a:pPr marL="0" indent="0">
              <a:buNone/>
            </a:pPr>
            <a:r>
              <a:rPr lang="en-GB" dirty="0"/>
              <a:t>Use vector design graphic software </a:t>
            </a:r>
          </a:p>
          <a:p>
            <a:pPr marL="0" indent="0">
              <a:buNone/>
            </a:pPr>
            <a:r>
              <a:rPr lang="en-GB" dirty="0" err="1"/>
              <a:t>Dont</a:t>
            </a:r>
            <a:r>
              <a:rPr lang="en-GB" dirty="0"/>
              <a:t> - Do not copy from other designs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51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CA2F-44C5-3249-9C42-E4B9B545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Consistency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DFC26-87CF-7540-ACD4-952F2982C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DO - Visual consistency is necessary .</a:t>
            </a:r>
          </a:p>
          <a:p>
            <a:r>
              <a:rPr lang="en-GB" dirty="0" err="1"/>
              <a:t>Dont</a:t>
            </a:r>
            <a:r>
              <a:rPr lang="en-GB" dirty="0"/>
              <a:t> - Do not change logo too often </a:t>
            </a:r>
          </a:p>
          <a:p>
            <a:r>
              <a:rPr lang="en-GB" dirty="0"/>
              <a:t>changing it will confuse customers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Space </a:t>
            </a:r>
          </a:p>
          <a:p>
            <a:r>
              <a:rPr lang="en-GB" dirty="0"/>
              <a:t>Do - Use the advantage of space left out by incorporating meaning </a:t>
            </a:r>
          </a:p>
          <a:p>
            <a:r>
              <a:rPr lang="en-GB" dirty="0" err="1"/>
              <a:t>Dont</a:t>
            </a:r>
            <a:r>
              <a:rPr lang="en-GB" dirty="0"/>
              <a:t> - Never use space into logo design without putting meaning into it </a:t>
            </a:r>
          </a:p>
          <a:p>
            <a:endParaRPr lang="en-GB" dirty="0"/>
          </a:p>
          <a:p>
            <a:r>
              <a:rPr lang="en-GB" dirty="0"/>
              <a:t>Know your Design </a:t>
            </a:r>
          </a:p>
          <a:p>
            <a:r>
              <a:rPr lang="en-GB" dirty="0"/>
              <a:t>Do - Design must be meaningful </a:t>
            </a:r>
          </a:p>
          <a:p>
            <a:r>
              <a:rPr lang="en-GB" dirty="0" err="1"/>
              <a:t>Dont</a:t>
            </a:r>
            <a:r>
              <a:rPr lang="en-GB" dirty="0"/>
              <a:t> - Logo created should not be detached from the company and brand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8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DAD4-CB78-2141-BEA0-BEAAE23F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185429-A586-754B-8B7F-136DA5BE8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711" y="2052638"/>
            <a:ext cx="7603104" cy="4195762"/>
          </a:xfrm>
        </p:spPr>
      </p:pic>
    </p:spTree>
    <p:extLst>
      <p:ext uri="{BB962C8B-B14F-4D97-AF65-F5344CB8AC3E}">
        <p14:creationId xmlns:p14="http://schemas.microsoft.com/office/powerpoint/2010/main" val="3652640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87C0-6BEA-9944-B158-13F5B751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84ED5-83B5-7F4F-8F2E-6AB40EE47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DO - Simple lines and bold shapes will make design recognizable </a:t>
            </a:r>
          </a:p>
          <a:p>
            <a:r>
              <a:rPr lang="en-GB"/>
              <a:t>Dont - Never use confusing  lines </a:t>
            </a:r>
          </a:p>
          <a:p>
            <a:endParaRPr lang="en-GB"/>
          </a:p>
          <a:p>
            <a:r>
              <a:rPr lang="en-GB"/>
              <a:t>In motion </a:t>
            </a:r>
          </a:p>
          <a:p>
            <a:r>
              <a:rPr lang="en-GB"/>
              <a:t>Do - Make a moving version of the logo design </a:t>
            </a:r>
          </a:p>
          <a:p>
            <a:r>
              <a:rPr lang="en-GB"/>
              <a:t>Dont - Never stick to a passive design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29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F45E-BB48-BC4B-B9A9-D72203DB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Characters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AE00932-98BD-AE42-9EB6-CCC200866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4303" y="2052638"/>
            <a:ext cx="6750291" cy="4195762"/>
          </a:xfrm>
        </p:spPr>
      </p:pic>
    </p:spTree>
    <p:extLst>
      <p:ext uri="{BB962C8B-B14F-4D97-AF65-F5344CB8AC3E}">
        <p14:creationId xmlns:p14="http://schemas.microsoft.com/office/powerpoint/2010/main" val="867992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5D17-362A-7441-B4B1-19C01410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9A82DC-A28E-7048-A860-30E2698CF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951" y="2052638"/>
            <a:ext cx="6921088" cy="4195762"/>
          </a:xfrm>
        </p:spPr>
      </p:pic>
    </p:spTree>
    <p:extLst>
      <p:ext uri="{BB962C8B-B14F-4D97-AF65-F5344CB8AC3E}">
        <p14:creationId xmlns:p14="http://schemas.microsoft.com/office/powerpoint/2010/main" val="1847476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2426-5441-1348-95CB-AB649EAB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F384F64-1F29-0443-9086-2575B2D1F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888" y="2337955"/>
            <a:ext cx="7620000" cy="4067327"/>
          </a:xfrm>
        </p:spPr>
      </p:pic>
    </p:spTree>
    <p:extLst>
      <p:ext uri="{BB962C8B-B14F-4D97-AF65-F5344CB8AC3E}">
        <p14:creationId xmlns:p14="http://schemas.microsoft.com/office/powerpoint/2010/main" val="3714873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6EC4-7F04-EC4F-A29E-E14192FE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760A713-378F-0B41-AE9A-653CA71F1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171" y="2003962"/>
            <a:ext cx="6160325" cy="4401320"/>
          </a:xfrm>
        </p:spPr>
      </p:pic>
    </p:spTree>
    <p:extLst>
      <p:ext uri="{BB962C8B-B14F-4D97-AF65-F5344CB8AC3E}">
        <p14:creationId xmlns:p14="http://schemas.microsoft.com/office/powerpoint/2010/main" val="1874923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963F-558E-AC45-BEE4-A5D79A17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Benefits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9DE77-6741-3D47-9680-A577CA720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Helps to differentiate the product </a:t>
            </a:r>
          </a:p>
          <a:p>
            <a:r>
              <a:rPr lang="en-GB"/>
              <a:t>Colourful and rich in imagery, grab attention of customers </a:t>
            </a:r>
          </a:p>
          <a:p>
            <a:r>
              <a:rPr lang="en-GB"/>
              <a:t>Helps to stand out in the market clutter </a:t>
            </a:r>
          </a:p>
          <a:p>
            <a:r>
              <a:rPr lang="en-GB"/>
              <a:t>Give life to the brand experience </a:t>
            </a:r>
          </a:p>
          <a:p>
            <a:r>
              <a:rPr lang="en-GB"/>
              <a:t>Will provide instant personality and appeal , encouraging memorable associations </a:t>
            </a:r>
          </a:p>
          <a:p>
            <a:r>
              <a:rPr lang="en-GB"/>
              <a:t>Become valuable licensing properties , provide direct revenue and additional brand exposure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8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BC43-04A4-B14A-B351-6BC68A5A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Slogans 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BCFCFD0-53DF-C54B-BC6E-9CFFE43D9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727" y="2052638"/>
            <a:ext cx="6642760" cy="4195762"/>
          </a:xfrm>
        </p:spPr>
      </p:pic>
    </p:spTree>
    <p:extLst>
      <p:ext uri="{BB962C8B-B14F-4D97-AF65-F5344CB8AC3E}">
        <p14:creationId xmlns:p14="http://schemas.microsoft.com/office/powerpoint/2010/main" val="2510977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3F28-6A1B-AE4A-B1EC-5A7310F6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5E292E4-463D-8842-A304-03A090B35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734" y="2052638"/>
            <a:ext cx="6902532" cy="4195762"/>
          </a:xfrm>
        </p:spPr>
      </p:pic>
    </p:spTree>
    <p:extLst>
      <p:ext uri="{BB962C8B-B14F-4D97-AF65-F5344CB8AC3E}">
        <p14:creationId xmlns:p14="http://schemas.microsoft.com/office/powerpoint/2010/main" val="1488052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568C-9003-984F-B938-9FF48286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E0D6AFE-DA45-4849-969E-5DC73B8A7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2226469"/>
            <a:ext cx="5362575" cy="3848100"/>
          </a:xfrm>
        </p:spPr>
      </p:pic>
    </p:spTree>
    <p:extLst>
      <p:ext uri="{BB962C8B-B14F-4D97-AF65-F5344CB8AC3E}">
        <p14:creationId xmlns:p14="http://schemas.microsoft.com/office/powerpoint/2010/main" val="426704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4F1D-C630-FA4F-8487-16985A7E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AB77E82-9063-D942-ADC7-54C3044AB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069" y="2078182"/>
            <a:ext cx="6791200" cy="4620243"/>
          </a:xfrm>
        </p:spPr>
      </p:pic>
    </p:spTree>
    <p:extLst>
      <p:ext uri="{BB962C8B-B14F-4D97-AF65-F5344CB8AC3E}">
        <p14:creationId xmlns:p14="http://schemas.microsoft.com/office/powerpoint/2010/main" val="239594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E5ED-F401-0249-8562-286001E4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24A3999-F308-CC4D-8A4F-DD90C1478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478" y="2336361"/>
            <a:ext cx="5941250" cy="4068921"/>
          </a:xfrm>
        </p:spPr>
      </p:pic>
    </p:spTree>
    <p:extLst>
      <p:ext uri="{BB962C8B-B14F-4D97-AF65-F5344CB8AC3E}">
        <p14:creationId xmlns:p14="http://schemas.microsoft.com/office/powerpoint/2010/main" val="2386482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E833-D0D5-414A-AA02-0F3CD4C78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8348167-E7AA-1A4B-B9B6-888F25DC5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919" y="2820390"/>
            <a:ext cx="4591050" cy="3117272"/>
          </a:xfrm>
        </p:spPr>
      </p:pic>
    </p:spTree>
    <p:extLst>
      <p:ext uri="{BB962C8B-B14F-4D97-AF65-F5344CB8AC3E}">
        <p14:creationId xmlns:p14="http://schemas.microsoft.com/office/powerpoint/2010/main" val="2365775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FFF0-FEEE-344B-8FD6-E83A6839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Benefits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3AB3-E8DC-424E-B2EE-DDD85B212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Bulid brand awareness and image </a:t>
            </a:r>
          </a:p>
          <a:p>
            <a:r>
              <a:rPr lang="en-GB"/>
              <a:t>Create strong link with the brand </a:t>
            </a:r>
          </a:p>
          <a:p>
            <a:r>
              <a:rPr lang="en-GB"/>
              <a:t>Helps to create brand equity </a:t>
            </a:r>
          </a:p>
          <a:p>
            <a:r>
              <a:rPr lang="en-GB"/>
              <a:t>Helps customers understand the meaning of the brand </a:t>
            </a:r>
          </a:p>
          <a:p>
            <a:r>
              <a:rPr lang="en-GB"/>
              <a:t>Effectively used in advertising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2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7FA3-2665-554D-B7BD-382D80F3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Jingles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C1FC971-F7F4-B940-A09B-F0AF3A6F6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475" y="2188369"/>
            <a:ext cx="5838825" cy="3924300"/>
          </a:xfrm>
        </p:spPr>
      </p:pic>
    </p:spTree>
    <p:extLst>
      <p:ext uri="{BB962C8B-B14F-4D97-AF65-F5344CB8AC3E}">
        <p14:creationId xmlns:p14="http://schemas.microsoft.com/office/powerpoint/2010/main" val="2558321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DB01-8179-A04D-B655-6BF41D85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34D3DD6-70FB-FC49-BCA9-C48B3FF04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065" y="2052638"/>
            <a:ext cx="6028007" cy="4195762"/>
          </a:xfrm>
        </p:spPr>
      </p:pic>
    </p:spTree>
    <p:extLst>
      <p:ext uri="{BB962C8B-B14F-4D97-AF65-F5344CB8AC3E}">
        <p14:creationId xmlns:p14="http://schemas.microsoft.com/office/powerpoint/2010/main" val="908956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639F-FBD8-704E-B7CD-1C6ED3AD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C849-51EA-8941-89BD-C36C5E04E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Facilitate memorization</a:t>
            </a:r>
          </a:p>
          <a:p>
            <a:r>
              <a:rPr lang="en-GB"/>
              <a:t>AMUL- UTTERLY.BUTTERLY DELICIOUS </a:t>
            </a:r>
          </a:p>
          <a:p>
            <a:r>
              <a:rPr lang="en-GB"/>
              <a:t>CADBURY DIARY MILK- KYA BAAT JINDAGI KI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53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3DC6-DBC3-504A-89B6-F2B70779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Benefits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5875-C65B-E349-8AE5-441B606D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More listener awareness than plain words</a:t>
            </a:r>
          </a:p>
          <a:p>
            <a:r>
              <a:rPr lang="en-GB"/>
              <a:t>Professional attitude towards  corporate identity </a:t>
            </a:r>
          </a:p>
          <a:p>
            <a:r>
              <a:rPr lang="en-GB"/>
              <a:t>Improves effectiveness of advertisement</a:t>
            </a:r>
          </a:p>
          <a:p>
            <a:r>
              <a:rPr lang="en-GB"/>
              <a:t>Build branding for the company </a:t>
            </a:r>
          </a:p>
        </p:txBody>
      </p:sp>
    </p:spTree>
    <p:extLst>
      <p:ext uri="{BB962C8B-B14F-4D97-AF65-F5344CB8AC3E}">
        <p14:creationId xmlns:p14="http://schemas.microsoft.com/office/powerpoint/2010/main" val="480511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033D-0A6D-9043-9EA9-6F07B9AE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and packaging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DF66-434B-244B-982F-C3D2EF55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Packing – wrapping of goods before they are transported  or delivered to customers </a:t>
            </a:r>
          </a:p>
          <a:p>
            <a:r>
              <a:rPr lang="en-US"/>
              <a:t>Packaging – sub division of packing function </a:t>
            </a:r>
          </a:p>
          <a:p>
            <a:r>
              <a:rPr lang="en-US"/>
              <a:t>Activity which is concerned with protection, economy, convenience and promotional considerations </a:t>
            </a:r>
          </a:p>
          <a:p>
            <a:r>
              <a:rPr lang="en-US"/>
              <a:t>William J Stanton </a:t>
            </a:r>
          </a:p>
          <a:p>
            <a:r>
              <a:rPr lang="en-US"/>
              <a:t>Packaging may be drfined as the general group of activities in product planning which involves designing and producing a container or wrapper for a product </a:t>
            </a:r>
          </a:p>
        </p:txBody>
      </p:sp>
    </p:spTree>
    <p:extLst>
      <p:ext uri="{BB962C8B-B14F-4D97-AF65-F5344CB8AC3E}">
        <p14:creationId xmlns:p14="http://schemas.microsoft.com/office/powerpoint/2010/main" val="3437019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66E8-1E4C-7A4F-9541-343D4F4B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packing and packaging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DFC92-511A-F34D-8C4E-BA71B826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Product Attractiveness – size, shape, colour and printed matter makes product attractive </a:t>
            </a:r>
          </a:p>
          <a:p>
            <a:r>
              <a:rPr lang="en-US"/>
              <a:t>Product identification – differentiates similar products </a:t>
            </a:r>
          </a:p>
          <a:p>
            <a:r>
              <a:rPr lang="en-US"/>
              <a:t>Product Convenience – </a:t>
            </a:r>
            <a:r>
              <a:rPr lang="en-GB"/>
              <a:t> can be </a:t>
            </a:r>
            <a:r>
              <a:rPr lang="en-US"/>
              <a:t>easily handled, opened, moved etc </a:t>
            </a:r>
          </a:p>
          <a:p>
            <a:r>
              <a:rPr lang="en-US"/>
              <a:t>Effective Sales tool -  attractive package invites sales </a:t>
            </a:r>
          </a:p>
        </p:txBody>
      </p:sp>
    </p:spTree>
    <p:extLst>
      <p:ext uri="{BB962C8B-B14F-4D97-AF65-F5344CB8AC3E}">
        <p14:creationId xmlns:p14="http://schemas.microsoft.com/office/powerpoint/2010/main" val="5777513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F1C8-1C31-CD4E-89CA-A17B8E88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Trademark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FAF2-C430-B749-BBC7-4BA99868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distinctive sign used by a firm to show that the products and services are originated from a unique source and distinguish them from that of other firms </a:t>
            </a:r>
          </a:p>
          <a:p>
            <a:r>
              <a:rPr lang="en-US" dirty="0"/>
              <a:t>A</a:t>
            </a:r>
            <a:r>
              <a:rPr lang="en-GB" dirty="0" err="1"/>
              <a:t>merican</a:t>
            </a:r>
            <a:r>
              <a:rPr lang="en-GB" dirty="0"/>
              <a:t> Marketing Association</a:t>
            </a:r>
            <a:endParaRPr lang="en-US" dirty="0"/>
          </a:p>
          <a:p>
            <a:r>
              <a:rPr lang="en-US" dirty="0"/>
              <a:t>A trade mark is a brand or  a part of a brand that is given legal protection because it is capable of exclusive appropriation </a:t>
            </a:r>
          </a:p>
          <a:p>
            <a:r>
              <a:rPr lang="en-US" dirty="0"/>
              <a:t>Word, name , phrase  logo, image, symbol, design or a combination of these elements </a:t>
            </a:r>
          </a:p>
          <a:p>
            <a:r>
              <a:rPr lang="en-US" dirty="0"/>
              <a:t>Legally protected brand name </a:t>
            </a:r>
          </a:p>
          <a:p>
            <a:r>
              <a:rPr lang="en-US" dirty="0"/>
              <a:t>Trade mark is a legal terminology </a:t>
            </a:r>
          </a:p>
          <a:p>
            <a:r>
              <a:rPr lang="en-US" dirty="0"/>
              <a:t>Owner can take Legal action against the unauthorized use of the trademark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733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5095-707A-6248-A8D2-A8FE7E1F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Need and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24648-60F7-2F45-8033-06741930E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Legal protection to brand and brand name </a:t>
            </a:r>
          </a:p>
          <a:p>
            <a:r>
              <a:rPr lang="en-US"/>
              <a:t>Protects the consumers – firms are legally responsible for substandard products marketed through trademarks </a:t>
            </a:r>
          </a:p>
          <a:p>
            <a:r>
              <a:rPr lang="en-US"/>
              <a:t>Customers can clearly differentiate the brand by identifying trademarks </a:t>
            </a:r>
          </a:p>
          <a:p>
            <a:r>
              <a:rPr lang="en-US"/>
              <a:t>More acceptance and appreciation from customers </a:t>
            </a:r>
          </a:p>
          <a:p>
            <a:r>
              <a:rPr lang="en-US"/>
              <a:t>It increases authenticity of the brand </a:t>
            </a:r>
          </a:p>
        </p:txBody>
      </p:sp>
    </p:spTree>
    <p:extLst>
      <p:ext uri="{BB962C8B-B14F-4D97-AF65-F5344CB8AC3E}">
        <p14:creationId xmlns:p14="http://schemas.microsoft.com/office/powerpoint/2010/main" val="380505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DB67-CD78-864C-A6FF-5EADDD2F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AACA671-2DFC-C945-94FE-F250C2F5C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872" y="2018898"/>
            <a:ext cx="6559199" cy="4660971"/>
          </a:xfrm>
        </p:spPr>
      </p:pic>
    </p:spTree>
    <p:extLst>
      <p:ext uri="{BB962C8B-B14F-4D97-AF65-F5344CB8AC3E}">
        <p14:creationId xmlns:p14="http://schemas.microsoft.com/office/powerpoint/2010/main" val="573343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13C1-0970-5C40-A2C6-D97B45F9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7A81-CC8C-CC40-9B02-2B0532FC0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short memorable description that clearly communicates the brand message </a:t>
            </a:r>
          </a:p>
          <a:p>
            <a:r>
              <a:rPr lang="en-US"/>
              <a:t>Helps in positioning the product in the market </a:t>
            </a:r>
          </a:p>
          <a:p>
            <a:r>
              <a:rPr lang="en-US"/>
              <a:t>Get stuck to customers brain</a:t>
            </a:r>
          </a:p>
          <a:p>
            <a:r>
              <a:rPr lang="en-US"/>
              <a:t>Communicates brand personality to customers </a:t>
            </a:r>
          </a:p>
          <a:p>
            <a:r>
              <a:rPr lang="en-US"/>
              <a:t>Communicates overall benefit of the product </a:t>
            </a:r>
          </a:p>
        </p:txBody>
      </p:sp>
    </p:spTree>
    <p:extLst>
      <p:ext uri="{BB962C8B-B14F-4D97-AF65-F5344CB8AC3E}">
        <p14:creationId xmlns:p14="http://schemas.microsoft.com/office/powerpoint/2010/main" val="2733809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39C2-0F6E-7741-A9BC-A66050DF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B8F0-3B20-0B49-8710-CD8BA01EA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Imperative Taglines </a:t>
            </a:r>
          </a:p>
          <a:p>
            <a:r>
              <a:rPr lang="en-US" dirty="0"/>
              <a:t>Usually begin with a verb and command the customers to perform an action </a:t>
            </a:r>
          </a:p>
          <a:p>
            <a:r>
              <a:rPr lang="en-US" dirty="0"/>
              <a:t>Nike -  Just Do It </a:t>
            </a:r>
          </a:p>
          <a:p>
            <a:r>
              <a:rPr lang="en-US" dirty="0" err="1"/>
              <a:t>Youtube</a:t>
            </a:r>
            <a:r>
              <a:rPr lang="en-US" dirty="0"/>
              <a:t> – Broadcast yourself </a:t>
            </a:r>
          </a:p>
          <a:p>
            <a:r>
              <a:rPr lang="en-US" dirty="0"/>
              <a:t>Coca Cola – Open Happiness</a:t>
            </a:r>
          </a:p>
        </p:txBody>
      </p:sp>
    </p:spTree>
    <p:extLst>
      <p:ext uri="{BB962C8B-B14F-4D97-AF65-F5344CB8AC3E}">
        <p14:creationId xmlns:p14="http://schemas.microsoft.com/office/powerpoint/2010/main" val="1998383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FDCA-CEC5-EA45-837B-9A6162BF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20A05-29C3-1440-9806-C6F0FCCA2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Descriptive Taglines</a:t>
            </a:r>
          </a:p>
          <a:p>
            <a:r>
              <a:rPr lang="en-US"/>
              <a:t>Most straightforward taglines  which de</a:t>
            </a:r>
            <a:r>
              <a:rPr lang="en-GB"/>
              <a:t>s</a:t>
            </a:r>
            <a:r>
              <a:rPr lang="en-US"/>
              <a:t>cribes brand offering , benefits etc in simple words </a:t>
            </a:r>
          </a:p>
          <a:p>
            <a:r>
              <a:rPr lang="en-US"/>
              <a:t>Save Money Live Better – Walmart </a:t>
            </a:r>
          </a:p>
          <a:p>
            <a:r>
              <a:rPr lang="en-US"/>
              <a:t>KFC –its finger- lickin’ good </a:t>
            </a:r>
          </a:p>
        </p:txBody>
      </p:sp>
    </p:spTree>
    <p:extLst>
      <p:ext uri="{BB962C8B-B14F-4D97-AF65-F5344CB8AC3E}">
        <p14:creationId xmlns:p14="http://schemas.microsoft.com/office/powerpoint/2010/main" val="992908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7F22-E5A8-1347-B235-947B076A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Provocative tagline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FA11-A796-8948-A73C-7D8FDF83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Thought provoking and stimulating </a:t>
            </a:r>
          </a:p>
          <a:p>
            <a:r>
              <a:rPr lang="en-US"/>
              <a:t>Stop and think </a:t>
            </a:r>
          </a:p>
          <a:p>
            <a:r>
              <a:rPr lang="en-US"/>
              <a:t>Adidas – impossible is nothing </a:t>
            </a:r>
          </a:p>
          <a:p>
            <a:r>
              <a:rPr lang="en-US"/>
              <a:t>Dove – you are more beautiful than you think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44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6123-3C93-524E-941B-A06F5160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Superlative taglines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C1A1E-E849-D84C-8328-AD25AB59C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Highest degree of comparison </a:t>
            </a:r>
          </a:p>
          <a:p>
            <a:r>
              <a:rPr lang="en-US"/>
              <a:t>BMW – THE ULTIMATE DRIVING MACHINE</a:t>
            </a:r>
          </a:p>
        </p:txBody>
      </p:sp>
    </p:spTree>
    <p:extLst>
      <p:ext uri="{BB962C8B-B14F-4D97-AF65-F5344CB8AC3E}">
        <p14:creationId xmlns:p14="http://schemas.microsoft.com/office/powerpoint/2010/main" val="477346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7993-3B86-3140-B0AD-76556B4C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Interrogative Taglines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6C211-FB89-CB45-8371-0568ED47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questions to direct you to perform an action , think in a specific manner or communicate other message </a:t>
            </a:r>
          </a:p>
        </p:txBody>
      </p:sp>
    </p:spTree>
    <p:extLst>
      <p:ext uri="{BB962C8B-B14F-4D97-AF65-F5344CB8AC3E}">
        <p14:creationId xmlns:p14="http://schemas.microsoft.com/office/powerpoint/2010/main" val="2628485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A69A-DA20-BA4D-817D-DA77114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 Tagline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8603-5C1D-9E40-BAD9-9BA21A2EC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words cleverly to reveal the brands product or business caregory and make it memorable</a:t>
            </a:r>
          </a:p>
          <a:p>
            <a:r>
              <a:rPr lang="en-US"/>
              <a:t>Drivers wanted – Volkswagen 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52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DD27-2C42-3A46-BEB4-580CF74A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Visionary Tagline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CD0E6-181A-0F43-9D96-0863BDF00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Communicates Brand vision to target audience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27A272E-87A1-1D46-9064-40B534D71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582" y="3206213"/>
            <a:ext cx="6858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19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2697-ECC6-3F4D-8D69-9E81DC33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4709FC7-FE1B-5741-A718-8C9D216D1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869" y="2113021"/>
            <a:ext cx="7372096" cy="4454108"/>
          </a:xfrm>
        </p:spPr>
      </p:pic>
    </p:spTree>
    <p:extLst>
      <p:ext uri="{BB962C8B-B14F-4D97-AF65-F5344CB8AC3E}">
        <p14:creationId xmlns:p14="http://schemas.microsoft.com/office/powerpoint/2010/main" val="13240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4F89-215F-CA4F-BCFB-B54008CB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AE0CFF-CD70-4A49-AEE3-751A74C44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179" y="2052637"/>
            <a:ext cx="6735535" cy="4608677"/>
          </a:xfrm>
        </p:spPr>
      </p:pic>
    </p:spTree>
    <p:extLst>
      <p:ext uri="{BB962C8B-B14F-4D97-AF65-F5344CB8AC3E}">
        <p14:creationId xmlns:p14="http://schemas.microsoft.com/office/powerpoint/2010/main" val="116772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DF1F-D2A8-9541-A2D8-6683B308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084AE95-31FF-194E-894C-6C01D9377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963" y="2052638"/>
            <a:ext cx="6512875" cy="4195762"/>
          </a:xfrm>
        </p:spPr>
      </p:pic>
    </p:spTree>
    <p:extLst>
      <p:ext uri="{BB962C8B-B14F-4D97-AF65-F5344CB8AC3E}">
        <p14:creationId xmlns:p14="http://schemas.microsoft.com/office/powerpoint/2010/main" val="18063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37AE-D4AD-6D48-9E27-0AB4457B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B0837E-B335-ED48-B5C4-F9E4C977C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506" y="2052638"/>
            <a:ext cx="6345877" cy="4195762"/>
          </a:xfrm>
        </p:spPr>
      </p:pic>
    </p:spTree>
    <p:extLst>
      <p:ext uri="{BB962C8B-B14F-4D97-AF65-F5344CB8AC3E}">
        <p14:creationId xmlns:p14="http://schemas.microsoft.com/office/powerpoint/2010/main" val="252080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0728-9AC8-8B4C-96DA-DA504D75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7BC028-C76A-5140-A5D4-D4292E035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737" y="2052638"/>
            <a:ext cx="6958197" cy="4534456"/>
          </a:xfrm>
        </p:spPr>
      </p:pic>
    </p:spTree>
    <p:extLst>
      <p:ext uri="{BB962C8B-B14F-4D97-AF65-F5344CB8AC3E}">
        <p14:creationId xmlns:p14="http://schemas.microsoft.com/office/powerpoint/2010/main" val="121566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9C3F-B930-5946-9071-F9935DBC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2E7F5F-3F64-204F-B409-57E8B9F7A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519" y="2052638"/>
            <a:ext cx="6646254" cy="4805362"/>
          </a:xfrm>
        </p:spPr>
      </p:pic>
    </p:spTree>
    <p:extLst>
      <p:ext uri="{BB962C8B-B14F-4D97-AF65-F5344CB8AC3E}">
        <p14:creationId xmlns:p14="http://schemas.microsoft.com/office/powerpoint/2010/main" val="454772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Microsoft Office PowerPoint</Application>
  <PresentationFormat>Widescreen</PresentationFormat>
  <Paragraphs>143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Ion</vt:lpstr>
      <vt:lpstr>Logos and symbols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interesting logos and meanings....</vt:lpstr>
      <vt:lpstr>PowerPoint Presentation</vt:lpstr>
      <vt:lpstr>PowerPoint Presentation</vt:lpstr>
      <vt:lpstr>PowerPoint Presentation</vt:lpstr>
      <vt:lpstr>PowerPoint Presentation</vt:lpstr>
      <vt:lpstr>Elements of a good Logo </vt:lpstr>
      <vt:lpstr>Dos and Donts of Successful Logo Design </vt:lpstr>
      <vt:lpstr>Versatality</vt:lpstr>
      <vt:lpstr>Audience </vt:lpstr>
      <vt:lpstr>Consistency </vt:lpstr>
      <vt:lpstr>Lines </vt:lpstr>
      <vt:lpstr>Characters</vt:lpstr>
      <vt:lpstr>PowerPoint Presentation</vt:lpstr>
      <vt:lpstr>PowerPoint Presentation</vt:lpstr>
      <vt:lpstr>PowerPoint Presentation</vt:lpstr>
      <vt:lpstr>Benefits </vt:lpstr>
      <vt:lpstr>Slogans </vt:lpstr>
      <vt:lpstr>PowerPoint Presentation</vt:lpstr>
      <vt:lpstr>PowerPoint Presentation</vt:lpstr>
      <vt:lpstr>PowerPoint Presentation</vt:lpstr>
      <vt:lpstr>PowerPoint Presentation</vt:lpstr>
      <vt:lpstr>Benefits</vt:lpstr>
      <vt:lpstr>Jingles</vt:lpstr>
      <vt:lpstr>PowerPoint Presentation</vt:lpstr>
      <vt:lpstr>PowerPoint Presentation</vt:lpstr>
      <vt:lpstr>Benefits</vt:lpstr>
      <vt:lpstr>Packing and packaging</vt:lpstr>
      <vt:lpstr>Benefits of packing and packaging </vt:lpstr>
      <vt:lpstr>Trademark</vt:lpstr>
      <vt:lpstr>Need and importance</vt:lpstr>
      <vt:lpstr>Taglines </vt:lpstr>
      <vt:lpstr>7 types </vt:lpstr>
      <vt:lpstr>PowerPoint Presentation</vt:lpstr>
      <vt:lpstr>Provocative tagline</vt:lpstr>
      <vt:lpstr>Superlative taglines </vt:lpstr>
      <vt:lpstr>Interrogative Taglines</vt:lpstr>
      <vt:lpstr>Specific Tagline</vt:lpstr>
      <vt:lpstr>Visionary Tagline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and symbols</dc:title>
  <dc:creator>Megha Mohan</dc:creator>
  <cp:lastModifiedBy>Unknown User</cp:lastModifiedBy>
  <cp:revision>15</cp:revision>
  <dcterms:created xsi:type="dcterms:W3CDTF">2020-09-08T09:54:52Z</dcterms:created>
  <dcterms:modified xsi:type="dcterms:W3CDTF">2022-10-18T01:58:48Z</dcterms:modified>
</cp:coreProperties>
</file>