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97" r:id="rId5"/>
    <p:sldId id="286" r:id="rId6"/>
    <p:sldId id="261" r:id="rId7"/>
    <p:sldId id="302" r:id="rId8"/>
    <p:sldId id="263" r:id="rId9"/>
    <p:sldId id="265" r:id="rId10"/>
    <p:sldId id="262" r:id="rId11"/>
    <p:sldId id="298" r:id="rId12"/>
    <p:sldId id="299" r:id="rId13"/>
    <p:sldId id="300" r:id="rId14"/>
    <p:sldId id="267" r:id="rId15"/>
    <p:sldId id="301"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87" autoAdjust="0"/>
  </p:normalViewPr>
  <p:slideViewPr>
    <p:cSldViewPr snapToGrid="0" showGuides="1">
      <p:cViewPr varScale="1">
        <p:scale>
          <a:sx n="84" d="100"/>
          <a:sy n="84" d="100"/>
        </p:scale>
        <p:origin x="610"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6/2/2025</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6/2/2025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D93970-B13A-F96D-A4B1-3A1EE7484106}"/>
              </a:ext>
            </a:extLst>
          </p:cNvPr>
          <p:cNvPicPr>
            <a:picLocks noChangeAspect="1"/>
          </p:cNvPicPr>
          <p:nvPr userDrawn="1"/>
        </p:nvPicPr>
        <p:blipFill>
          <a:blip r:embed="rId2"/>
          <a:srcRect/>
          <a:stretch/>
        </p:blipFill>
        <p:spPr>
          <a:xfrm>
            <a:off x="1" y="0"/>
            <a:ext cx="12202379" cy="6857999"/>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502920"/>
            <a:ext cx="10954512" cy="3246120"/>
          </a:xfrm>
        </p:spPr>
        <p:txBody>
          <a:bodyPr anchor="b">
            <a:noAutofit/>
          </a:bodyPr>
          <a:lstStyle>
            <a:lvl1pPr algn="ctr">
              <a:defRPr sz="6600" b="1" i="0" cap="none"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12648" y="3758183"/>
            <a:ext cx="10954512" cy="1307592"/>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4">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1207008" y="2523744"/>
            <a:ext cx="9720072" cy="325526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848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0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A51A8B-A15C-2A94-1E48-F9615101DF48}"/>
              </a:ext>
            </a:extLst>
          </p:cNvPr>
          <p:cNvPicPr>
            <a:picLocks noChangeAspect="1"/>
          </p:cNvPicPr>
          <p:nvPr userDrawn="1"/>
        </p:nvPicPr>
        <p:blipFill rotWithShape="1">
          <a:blip r:embed="rId2"/>
          <a:srcRect l="8991" t="11245" r="3785" b="1531"/>
          <a:stretch/>
        </p:blipFill>
        <p:spPr>
          <a:xfrm>
            <a:off x="0" y="2917"/>
            <a:ext cx="12197192" cy="6855083"/>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1600200"/>
            <a:ext cx="10991088" cy="3657600"/>
          </a:xfrm>
        </p:spPr>
        <p:txBody>
          <a:bodyPr anchor="ctr">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09949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04">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11" name="Rounded Rectangle 4">
            <a:extLst>
              <a:ext uri="{FF2B5EF4-FFF2-40B4-BE49-F238E27FC236}">
                <a16:creationId xmlns:a16="http://schemas.microsoft.com/office/drawing/2014/main" id="{5697808D-10E0-D8A5-5D07-E176EBB8F2BB}"/>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7">
            <a:extLst>
              <a:ext uri="{FF2B5EF4-FFF2-40B4-BE49-F238E27FC236}">
                <a16:creationId xmlns:a16="http://schemas.microsoft.com/office/drawing/2014/main" id="{0234D012-F86E-04CE-78C8-2C5A661302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04" r="-148"/>
          <a:stretch/>
        </p:blipFill>
        <p:spPr>
          <a:xfrm rot="5400000">
            <a:off x="6378170" y="40082"/>
            <a:ext cx="1579705" cy="1600089"/>
          </a:xfrm>
          <a:prstGeom prst="rect">
            <a:avLst/>
          </a:prstGeom>
        </p:spPr>
      </p:pic>
      <p:pic>
        <p:nvPicPr>
          <p:cNvPr id="15" name="Picture 7">
            <a:extLst>
              <a:ext uri="{FF2B5EF4-FFF2-40B4-BE49-F238E27FC236}">
                <a16:creationId xmlns:a16="http://schemas.microsoft.com/office/drawing/2014/main" id="{0BC42061-F838-920E-632E-10EDE7E553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239" r="25335" b="-1"/>
          <a:stretch/>
        </p:blipFill>
        <p:spPr>
          <a:xfrm rot="16200000">
            <a:off x="6298833" y="-161472"/>
            <a:ext cx="752715" cy="1075657"/>
          </a:xfrm>
          <a:prstGeom prst="rect">
            <a:avLst/>
          </a:prstGeom>
        </p:spPr>
      </p:pic>
      <p:pic>
        <p:nvPicPr>
          <p:cNvPr id="16" name="Graphic 15">
            <a:extLst>
              <a:ext uri="{FF2B5EF4-FFF2-40B4-BE49-F238E27FC236}">
                <a16:creationId xmlns:a16="http://schemas.microsoft.com/office/drawing/2014/main" id="{58BEE67F-530E-E41D-FD19-2615180DC3F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15931"/>
          <a:stretch/>
        </p:blipFill>
        <p:spPr>
          <a:xfrm>
            <a:off x="10439102" y="4145165"/>
            <a:ext cx="1780703" cy="2164311"/>
          </a:xfrm>
          <a:prstGeom prst="rect">
            <a:avLst/>
          </a:prstGeom>
        </p:spPr>
      </p:pic>
      <p:pic>
        <p:nvPicPr>
          <p:cNvPr id="17" name="Graphic 16">
            <a:extLst>
              <a:ext uri="{FF2B5EF4-FFF2-40B4-BE49-F238E27FC236}">
                <a16:creationId xmlns:a16="http://schemas.microsoft.com/office/drawing/2014/main" id="{82CFCA46-5F5A-867F-B19C-4F9ED5BA15A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46794"/>
          <a:stretch/>
        </p:blipFill>
        <p:spPr>
          <a:xfrm rot="10800000">
            <a:off x="-27806" y="2452933"/>
            <a:ext cx="1370742" cy="2632414"/>
          </a:xfrm>
          <a:prstGeom prst="rect">
            <a:avLst/>
          </a:prstGeom>
        </p:spPr>
      </p:pic>
      <p:pic>
        <p:nvPicPr>
          <p:cNvPr id="18" name="Graphic 17">
            <a:extLst>
              <a:ext uri="{FF2B5EF4-FFF2-40B4-BE49-F238E27FC236}">
                <a16:creationId xmlns:a16="http://schemas.microsoft.com/office/drawing/2014/main" id="{11E8F80C-ACB2-552E-4433-1A8A2708F18F}"/>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9728"/>
          <a:stretch/>
        </p:blipFill>
        <p:spPr>
          <a:xfrm rot="18286209">
            <a:off x="887827" y="4958926"/>
            <a:ext cx="910220" cy="1020507"/>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8293608" y="2441447"/>
            <a:ext cx="3063240" cy="3575303"/>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4385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CFCA6-7ECE-9BFB-9389-6DB74C862850}"/>
              </a:ext>
            </a:extLst>
          </p:cNvPr>
          <p:cNvPicPr>
            <a:picLocks noChangeAspect="1"/>
          </p:cNvPicPr>
          <p:nvPr userDrawn="1"/>
        </p:nvPicPr>
        <p:blipFill>
          <a:blip r:embed="rId2"/>
          <a:srcRect l="21" r="21"/>
          <a:stretch/>
        </p:blipFill>
        <p:spPr>
          <a:xfrm>
            <a:off x="-5192" y="-1"/>
            <a:ext cx="12197192" cy="6858001"/>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1133856" y="56450"/>
            <a:ext cx="9912096" cy="2743200"/>
          </a:xfrm>
        </p:spPr>
        <p:txBody>
          <a:bodyPr anchor="b">
            <a:noAutofit/>
          </a:bodyPr>
          <a:lstStyle>
            <a:lvl1pPr algn="l">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3575304" y="3110546"/>
            <a:ext cx="4114800" cy="2743200"/>
          </a:xfrm>
        </p:spPr>
        <p:txBody>
          <a:bodyPr>
            <a:noAutofit/>
          </a:bodyPr>
          <a:lstStyle>
            <a:lvl1pPr marL="0" indent="0" algn="l">
              <a:lnSpc>
                <a:spcPct val="150000"/>
              </a:lnSpc>
              <a:spcBef>
                <a:spcPts val="0"/>
              </a:spcBef>
              <a:buNone/>
              <a:defRPr sz="24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296083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850392"/>
            <a:ext cx="3913632" cy="4800600"/>
          </a:xfrm>
        </p:spPr>
        <p:txBody>
          <a:bodyPr/>
          <a:lstStyle>
            <a:lvl1pPr>
              <a:defRPr>
                <a:solidFill>
                  <a:schemeClr val="accent2">
                    <a:lumMod val="25000"/>
                  </a:schemeClr>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358384" y="1965960"/>
            <a:ext cx="4050792" cy="2953512"/>
          </a:xfrm>
        </p:spPr>
        <p:txBody>
          <a:bodyPr anchor="ctr" anchorCtr="0"/>
          <a:lstStyle>
            <a:lvl1pPr>
              <a:defRPr cap="all" baseline="0">
                <a:solidFill>
                  <a:schemeClr val="accent2">
                    <a:lumMod val="25000"/>
                  </a:schemeClr>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Rounded Rectangle 4">
            <a:extLst>
              <a:ext uri="{FF2B5EF4-FFF2-40B4-BE49-F238E27FC236}">
                <a16:creationId xmlns:a16="http://schemas.microsoft.com/office/drawing/2014/main" id="{906EB944-76A9-6F98-104E-59CD34F5CF9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7">
            <a:extLst>
              <a:ext uri="{FF2B5EF4-FFF2-40B4-BE49-F238E27FC236}">
                <a16:creationId xmlns:a16="http://schemas.microsoft.com/office/drawing/2014/main" id="{898C8E3F-6992-0D8A-CCA1-3DD2C147AA8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4756"/>
          <a:stretch/>
        </p:blipFill>
        <p:spPr>
          <a:xfrm>
            <a:off x="8853067" y="1"/>
            <a:ext cx="1875091" cy="1605320"/>
          </a:xfrm>
          <a:prstGeom prst="rect">
            <a:avLst/>
          </a:prstGeom>
        </p:spPr>
      </p:pic>
      <p:pic>
        <p:nvPicPr>
          <p:cNvPr id="13" name="Picture 7">
            <a:extLst>
              <a:ext uri="{FF2B5EF4-FFF2-40B4-BE49-F238E27FC236}">
                <a16:creationId xmlns:a16="http://schemas.microsoft.com/office/drawing/2014/main" id="{4417AC45-4CB7-72E8-3723-B1A3D81FB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3775" y="5533690"/>
            <a:ext cx="493392" cy="495528"/>
          </a:xfrm>
          <a:prstGeom prst="rect">
            <a:avLst/>
          </a:prstGeom>
        </p:spPr>
      </p:pic>
      <p:pic>
        <p:nvPicPr>
          <p:cNvPr id="15" name="Graphic 14">
            <a:extLst>
              <a:ext uri="{FF2B5EF4-FFF2-40B4-BE49-F238E27FC236}">
                <a16:creationId xmlns:a16="http://schemas.microsoft.com/office/drawing/2014/main" id="{AE5941EF-B160-313A-DA99-73C86EDC4C1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794"/>
          <a:stretch/>
        </p:blipFill>
        <p:spPr>
          <a:xfrm>
            <a:off x="10316909" y="2723673"/>
            <a:ext cx="1875091" cy="3600981"/>
          </a:xfrm>
          <a:prstGeom prst="rect">
            <a:avLst/>
          </a:prstGeom>
        </p:spPr>
      </p:pic>
      <p:pic>
        <p:nvPicPr>
          <p:cNvPr id="17" name="Graphic 16">
            <a:extLst>
              <a:ext uri="{FF2B5EF4-FFF2-40B4-BE49-F238E27FC236}">
                <a16:creationId xmlns:a16="http://schemas.microsoft.com/office/drawing/2014/main" id="{EEC16221-5852-F1A3-24D1-8EF5E907173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1791"/>
          <a:stretch/>
        </p:blipFill>
        <p:spPr>
          <a:xfrm>
            <a:off x="3497179" y="6324654"/>
            <a:ext cx="910220" cy="541368"/>
          </a:xfrm>
          <a:prstGeom prst="rect">
            <a:avLst/>
          </a:prstGeom>
        </p:spPr>
      </p:pic>
      <p:pic>
        <p:nvPicPr>
          <p:cNvPr id="19" name="Graphic 18">
            <a:extLst>
              <a:ext uri="{FF2B5EF4-FFF2-40B4-BE49-F238E27FC236}">
                <a16:creationId xmlns:a16="http://schemas.microsoft.com/office/drawing/2014/main" id="{5D8B34C3-E35E-0B4E-1F8E-59C449A3C8DD}"/>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1904"/>
          <a:stretch/>
        </p:blipFill>
        <p:spPr>
          <a:xfrm>
            <a:off x="1601212" y="0"/>
            <a:ext cx="1032928" cy="718708"/>
          </a:xfrm>
          <a:prstGeom prst="rect">
            <a:avLst/>
          </a:prstGeom>
        </p:spPr>
      </p:pic>
    </p:spTree>
    <p:extLst>
      <p:ext uri="{BB962C8B-B14F-4D97-AF65-F5344CB8AC3E}">
        <p14:creationId xmlns:p14="http://schemas.microsoft.com/office/powerpoint/2010/main" val="365785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0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FEFCE-5DDA-D353-F1BF-36752F5F079A}"/>
              </a:ext>
            </a:extLst>
          </p:cNvPr>
          <p:cNvPicPr>
            <a:picLocks noChangeAspect="1"/>
          </p:cNvPicPr>
          <p:nvPr userDrawn="1"/>
        </p:nvPicPr>
        <p:blipFill>
          <a:blip r:embed="rId2"/>
          <a:srcRect/>
          <a:stretch/>
        </p:blipFill>
        <p:spPr>
          <a:xfrm>
            <a:off x="0" y="2917"/>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877824" y="1325880"/>
            <a:ext cx="10460736" cy="2286000"/>
          </a:xfrm>
        </p:spPr>
        <p:txBody>
          <a:bodyPr anchor="b">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877824" y="3749040"/>
            <a:ext cx="10460736" cy="2286000"/>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150272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02">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6718ABD-4EA5-E3C5-0225-F6671DCA53AD}"/>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D721A955-CA2D-A65D-6E60-DAAAA4ACFA3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050"/>
          <a:stretch/>
        </p:blipFill>
        <p:spPr>
          <a:xfrm>
            <a:off x="0" y="2887579"/>
            <a:ext cx="2432421" cy="3604662"/>
          </a:xfrm>
          <a:prstGeom prst="rect">
            <a:avLst/>
          </a:prstGeom>
        </p:spPr>
      </p:pic>
      <p:pic>
        <p:nvPicPr>
          <p:cNvPr id="9" name="Graphic 8">
            <a:extLst>
              <a:ext uri="{FF2B5EF4-FFF2-40B4-BE49-F238E27FC236}">
                <a16:creationId xmlns:a16="http://schemas.microsoft.com/office/drawing/2014/main" id="{AB70155A-604C-AD00-BE69-4505C75CE01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5874" b="-1"/>
          <a:stretch/>
        </p:blipFill>
        <p:spPr>
          <a:xfrm rot="5400000">
            <a:off x="11281284" y="2493882"/>
            <a:ext cx="1032928" cy="887899"/>
          </a:xfrm>
          <a:prstGeom prst="rect">
            <a:avLst/>
          </a:prstGeom>
        </p:spPr>
      </p:pic>
      <p:pic>
        <p:nvPicPr>
          <p:cNvPr id="10" name="Graphic 9">
            <a:extLst>
              <a:ext uri="{FF2B5EF4-FFF2-40B4-BE49-F238E27FC236}">
                <a16:creationId xmlns:a16="http://schemas.microsoft.com/office/drawing/2014/main" id="{F74D1084-EF5E-D016-13E0-1840BDFFD0AE}"/>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b="-880"/>
          <a:stretch/>
        </p:blipFill>
        <p:spPr>
          <a:xfrm>
            <a:off x="9897978" y="5987153"/>
            <a:ext cx="490012" cy="505088"/>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313432"/>
            <a:ext cx="6327648" cy="3218688"/>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8903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0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1B9A11-4222-BB4A-66D3-D37C79AC57C1}"/>
              </a:ext>
            </a:extLst>
          </p:cNvPr>
          <p:cNvPicPr>
            <a:picLocks noChangeAspect="1"/>
          </p:cNvPicPr>
          <p:nvPr userDrawn="1"/>
        </p:nvPicPr>
        <p:blipFill rotWithShape="1">
          <a:blip r:embed="rId2"/>
          <a:srcRect l="-1" r="21" b="21"/>
          <a:stretch/>
        </p:blipFill>
        <p:spPr>
          <a:xfrm>
            <a:off x="-2595" y="1459"/>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4654296" y="27432"/>
            <a:ext cx="7004304" cy="3566160"/>
          </a:xfrm>
        </p:spPr>
        <p:txBody>
          <a:bodyPr anchor="b">
            <a:noAutofit/>
          </a:bodyPr>
          <a:lstStyle>
            <a:lvl1pPr algn="ctr">
              <a:defRPr sz="60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4654295" y="3767328"/>
            <a:ext cx="7004303" cy="1161288"/>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296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72C86F9-080E-93F7-C7B1-F5BEAD84E36E}"/>
              </a:ext>
            </a:extLst>
          </p:cNvPr>
          <p:cNvSpPr>
            <a:spLocks noGrp="1"/>
          </p:cNvSpPr>
          <p:nvPr>
            <p:ph type="title"/>
          </p:nvPr>
        </p:nvSpPr>
        <p:spPr>
          <a:xfrm>
            <a:off x="1078992" y="365760"/>
            <a:ext cx="105064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097280" y="2432304"/>
            <a:ext cx="3108960" cy="3412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4736592" y="1920240"/>
            <a:ext cx="6620256"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Rounded Rectangle 11">
            <a:extLst>
              <a:ext uri="{FF2B5EF4-FFF2-40B4-BE49-F238E27FC236}">
                <a16:creationId xmlns:a16="http://schemas.microsoft.com/office/drawing/2014/main" id="{7FF98F94-8801-13BE-8EB4-01921AC196C8}"/>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B7BF5718-9534-FD92-79D7-ECC66603E70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2387"/>
          <a:stretch/>
        </p:blipFill>
        <p:spPr>
          <a:xfrm rot="5400000">
            <a:off x="1778676" y="5204330"/>
            <a:ext cx="907513" cy="2465321"/>
          </a:xfrm>
          <a:prstGeom prst="rect">
            <a:avLst/>
          </a:prstGeom>
        </p:spPr>
      </p:pic>
      <p:pic>
        <p:nvPicPr>
          <p:cNvPr id="9" name="Graphic 8">
            <a:extLst>
              <a:ext uri="{FF2B5EF4-FFF2-40B4-BE49-F238E27FC236}">
                <a16:creationId xmlns:a16="http://schemas.microsoft.com/office/drawing/2014/main" id="{4FF40650-9AD0-96F8-F702-185D1729AF8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3558" y="5429608"/>
            <a:ext cx="406214" cy="415066"/>
          </a:xfrm>
          <a:prstGeom prst="rect">
            <a:avLst/>
          </a:prstGeom>
        </p:spPr>
      </p:pic>
      <p:pic>
        <p:nvPicPr>
          <p:cNvPr id="10" name="Graphic 9">
            <a:extLst>
              <a:ext uri="{FF2B5EF4-FFF2-40B4-BE49-F238E27FC236}">
                <a16:creationId xmlns:a16="http://schemas.microsoft.com/office/drawing/2014/main" id="{83AC8518-2F0B-6FC0-0C0E-6CE9D00EAC7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860" b="-1"/>
          <a:stretch/>
        </p:blipFill>
        <p:spPr>
          <a:xfrm>
            <a:off x="10214191" y="365126"/>
            <a:ext cx="1032928" cy="1106730"/>
          </a:xfrm>
          <a:prstGeom prst="rect">
            <a:avLst/>
          </a:prstGeom>
        </p:spPr>
      </p:pic>
    </p:spTree>
    <p:extLst>
      <p:ext uri="{BB962C8B-B14F-4D97-AF65-F5344CB8AC3E}">
        <p14:creationId xmlns:p14="http://schemas.microsoft.com/office/powerpoint/2010/main" val="319636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B4AF60-AC65-3E7A-4A5D-EBF1A7030D9B}"/>
              </a:ext>
            </a:extLst>
          </p:cNvPr>
          <p:cNvPicPr>
            <a:picLocks noChangeAspect="1"/>
          </p:cNvPicPr>
          <p:nvPr userDrawn="1"/>
        </p:nvPicPr>
        <p:blipFill rotWithShape="1">
          <a:blip r:embed="rId2"/>
          <a:srcRect l="3063" b="3063"/>
          <a:stretch/>
        </p:blipFill>
        <p:spPr>
          <a:xfrm>
            <a:off x="1" y="2917"/>
            <a:ext cx="12197189" cy="6855082"/>
          </a:xfrm>
          <a:prstGeom prst="rect">
            <a:avLst/>
          </a:prstGeom>
        </p:spPr>
      </p:pic>
      <p:sp>
        <p:nvSpPr>
          <p:cNvPr id="12" name="Rounded Rectangle 4">
            <a:extLst>
              <a:ext uri="{FF2B5EF4-FFF2-40B4-BE49-F238E27FC236}">
                <a16:creationId xmlns:a16="http://schemas.microsoft.com/office/drawing/2014/main" id="{95671103-2960-81E2-9A76-0E7FDE6B3E55}"/>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276856"/>
            <a:ext cx="6327648" cy="3090672"/>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70126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02">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86060D16-E6F6-EA0E-E58E-526234AB656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E0958AA-6F1A-C4A2-FB66-1A6F7F8834B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a:off x="569419" y="4426479"/>
            <a:ext cx="1472805" cy="1596616"/>
          </a:xfrm>
          <a:prstGeom prst="rect">
            <a:avLst/>
          </a:prstGeom>
        </p:spPr>
      </p:pic>
      <p:pic>
        <p:nvPicPr>
          <p:cNvPr id="9" name="Graphic 8">
            <a:extLst>
              <a:ext uri="{FF2B5EF4-FFF2-40B4-BE49-F238E27FC236}">
                <a16:creationId xmlns:a16="http://schemas.microsoft.com/office/drawing/2014/main" id="{3DEADFA2-398E-9388-8295-063D31FB38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rot="3765410" flipV="1">
            <a:off x="1448505" y="4094575"/>
            <a:ext cx="862484" cy="934988"/>
          </a:xfrm>
          <a:prstGeom prst="rect">
            <a:avLst/>
          </a:prstGeom>
        </p:spPr>
      </p:pic>
      <p:pic>
        <p:nvPicPr>
          <p:cNvPr id="10" name="Picture 7">
            <a:extLst>
              <a:ext uri="{FF2B5EF4-FFF2-40B4-BE49-F238E27FC236}">
                <a16:creationId xmlns:a16="http://schemas.microsoft.com/office/drawing/2014/main" id="{D09A7588-8EFD-A0C5-4235-45B7D657E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35453"/>
          <a:stretch/>
        </p:blipFill>
        <p:spPr>
          <a:xfrm>
            <a:off x="9469547" y="5719093"/>
            <a:ext cx="1756858" cy="1138907"/>
          </a:xfrm>
          <a:prstGeom prst="rect">
            <a:avLst/>
          </a:prstGeom>
        </p:spPr>
      </p:pic>
      <p:pic>
        <p:nvPicPr>
          <p:cNvPr id="13" name="Graphic 12">
            <a:extLst>
              <a:ext uri="{FF2B5EF4-FFF2-40B4-BE49-F238E27FC236}">
                <a16:creationId xmlns:a16="http://schemas.microsoft.com/office/drawing/2014/main" id="{EF04D7D6-513C-D18A-AF21-D10F0E5D3B8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 r="-750"/>
          <a:stretch/>
        </p:blipFill>
        <p:spPr>
          <a:xfrm>
            <a:off x="8844546" y="50582"/>
            <a:ext cx="1307037" cy="1325563"/>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7671816"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49972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tx2"/>
        </a:solidFill>
        <a:effectLst/>
      </p:bgPr>
    </p:bg>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30CE72F6-1D9D-E61E-F1EE-2861FDF7654A}"/>
              </a:ext>
            </a:extLst>
          </p:cNvPr>
          <p:cNvSpPr>
            <a:spLocks noGrp="1"/>
          </p:cNvSpPr>
          <p:nvPr>
            <p:ph idx="1"/>
          </p:nvPr>
        </p:nvSpPr>
        <p:spPr>
          <a:xfrm>
            <a:off x="1170432" y="2459736"/>
            <a:ext cx="2843784" cy="309067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4233672" y="2523744"/>
            <a:ext cx="6693408" cy="327355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8549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563001"/>
            <a:ext cx="27432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noProof="0" dirty="0"/>
              <a:t>8/6/20XX</a:t>
            </a:r>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563001"/>
            <a:ext cx="41148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9375912" y="6563001"/>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b="1" i="0" kern="1200">
          <a:solidFill>
            <a:schemeClr val="accent2">
              <a:lumMod val="25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accent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6AA7FF5-11CA-8F71-5951-B1099396287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a:t>
            </a:fld>
            <a:endParaRPr lang="en-US" dirty="0"/>
          </a:p>
        </p:txBody>
      </p:sp>
      <p:sp>
        <p:nvSpPr>
          <p:cNvPr id="8" name="TextBox 7">
            <a:extLst>
              <a:ext uri="{FF2B5EF4-FFF2-40B4-BE49-F238E27FC236}">
                <a16:creationId xmlns:a16="http://schemas.microsoft.com/office/drawing/2014/main" id="{FE25000D-69B4-DA2D-5617-A53C6B60ADD3}"/>
              </a:ext>
            </a:extLst>
          </p:cNvPr>
          <p:cNvSpPr txBox="1"/>
          <p:nvPr/>
        </p:nvSpPr>
        <p:spPr>
          <a:xfrm>
            <a:off x="1531634" y="1527048"/>
            <a:ext cx="8342348" cy="630942"/>
          </a:xfrm>
          <a:prstGeom prst="rect">
            <a:avLst/>
          </a:prstGeom>
          <a:noFill/>
        </p:spPr>
        <p:txBody>
          <a:bodyPr wrap="none" rtlCol="0">
            <a:spAutoFit/>
          </a:bodyPr>
          <a:lstStyle/>
          <a:p>
            <a:r>
              <a:rPr lang="en-IN" sz="3500" b="1" dirty="0">
                <a:solidFill>
                  <a:schemeClr val="accent2">
                    <a:lumMod val="50000"/>
                  </a:schemeClr>
                </a:solidFill>
                <a:latin typeface="Bookman Old Style" panose="02050604050505020204" pitchFamily="18" charset="0"/>
              </a:rPr>
              <a:t>RANDOM PASSWORD GENERATOR</a:t>
            </a:r>
          </a:p>
        </p:txBody>
      </p:sp>
      <p:sp>
        <p:nvSpPr>
          <p:cNvPr id="10" name="TextBox 9">
            <a:extLst>
              <a:ext uri="{FF2B5EF4-FFF2-40B4-BE49-F238E27FC236}">
                <a16:creationId xmlns:a16="http://schemas.microsoft.com/office/drawing/2014/main" id="{56653860-504D-B3A6-199A-27FC975D4F6A}"/>
              </a:ext>
            </a:extLst>
          </p:cNvPr>
          <p:cNvSpPr txBox="1"/>
          <p:nvPr/>
        </p:nvSpPr>
        <p:spPr>
          <a:xfrm>
            <a:off x="1143000" y="2770632"/>
            <a:ext cx="5702138" cy="2246769"/>
          </a:xfrm>
          <a:prstGeom prst="rect">
            <a:avLst/>
          </a:prstGeom>
          <a:noFill/>
        </p:spPr>
        <p:txBody>
          <a:bodyPr wrap="none" rtlCol="0">
            <a:spAutoFit/>
          </a:bodyPr>
          <a:lstStyle/>
          <a:p>
            <a:r>
              <a:rPr lang="en-IN" sz="2800" dirty="0">
                <a:solidFill>
                  <a:schemeClr val="accent2">
                    <a:lumMod val="50000"/>
                  </a:schemeClr>
                </a:solidFill>
                <a:latin typeface="Times New Roman" panose="02020603050405020304" pitchFamily="18" charset="0"/>
                <a:cs typeface="Times New Roman" panose="02020603050405020304" pitchFamily="18" charset="0"/>
              </a:rPr>
              <a:t>NAME: </a:t>
            </a:r>
            <a:r>
              <a:rPr lang="en-IN" sz="2800" dirty="0">
                <a:latin typeface="Times New Roman" panose="02020603050405020304" pitchFamily="18" charset="0"/>
                <a:cs typeface="Times New Roman" panose="02020603050405020304" pitchFamily="18" charset="0"/>
              </a:rPr>
              <a:t>M. Keerthana</a:t>
            </a:r>
          </a:p>
          <a:p>
            <a:endParaRPr lang="en-IN" sz="2800" dirty="0">
              <a:latin typeface="Times New Roman" panose="02020603050405020304" pitchFamily="18" charset="0"/>
              <a:cs typeface="Times New Roman" panose="02020603050405020304" pitchFamily="18" charset="0"/>
            </a:endParaRPr>
          </a:p>
          <a:p>
            <a:r>
              <a:rPr lang="en-IN" sz="2800" dirty="0">
                <a:solidFill>
                  <a:schemeClr val="accent2">
                    <a:lumMod val="50000"/>
                  </a:schemeClr>
                </a:solidFill>
                <a:latin typeface="Times New Roman" panose="02020603050405020304" pitchFamily="18" charset="0"/>
                <a:cs typeface="Times New Roman" panose="02020603050405020304" pitchFamily="18" charset="0"/>
              </a:rPr>
              <a:t>ORGANIZATION: </a:t>
            </a:r>
            <a:r>
              <a:rPr lang="en-IN" sz="2800" dirty="0">
                <a:latin typeface="Times New Roman" panose="02020603050405020304" pitchFamily="18" charset="0"/>
                <a:cs typeface="Times New Roman" panose="02020603050405020304" pitchFamily="18" charset="0"/>
              </a:rPr>
              <a:t>Micro IT</a:t>
            </a:r>
          </a:p>
          <a:p>
            <a:endParaRPr lang="en-IN" sz="2800" dirty="0">
              <a:latin typeface="Times New Roman" panose="02020603050405020304" pitchFamily="18" charset="0"/>
              <a:cs typeface="Times New Roman" panose="02020603050405020304" pitchFamily="18" charset="0"/>
            </a:endParaRPr>
          </a:p>
          <a:p>
            <a:r>
              <a:rPr lang="en-IN" sz="2800" dirty="0">
                <a:solidFill>
                  <a:schemeClr val="accent2">
                    <a:lumMod val="50000"/>
                  </a:schemeClr>
                </a:solidFill>
                <a:latin typeface="Times New Roman" panose="02020603050405020304" pitchFamily="18" charset="0"/>
                <a:cs typeface="Times New Roman" panose="02020603050405020304" pitchFamily="18" charset="0"/>
              </a:rPr>
              <a:t>TOPIC: </a:t>
            </a:r>
            <a:r>
              <a:rPr lang="en-IN" sz="2800" dirty="0">
                <a:latin typeface="Times New Roman" panose="02020603050405020304" pitchFamily="18" charset="0"/>
                <a:cs typeface="Times New Roman" panose="02020603050405020304" pitchFamily="18" charset="0"/>
              </a:rPr>
              <a:t>Random Password Generator </a:t>
            </a:r>
          </a:p>
        </p:txBody>
      </p:sp>
    </p:spTree>
    <p:extLst>
      <p:ext uri="{BB962C8B-B14F-4D97-AF65-F5344CB8AC3E}">
        <p14:creationId xmlns:p14="http://schemas.microsoft.com/office/powerpoint/2010/main" val="3018507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63BA7A-47F1-D1E1-92AC-5AC882EE07AC}"/>
              </a:ext>
            </a:extLst>
          </p:cNvPr>
          <p:cNvSpPr>
            <a:spLocks noGrp="1"/>
          </p:cNvSpPr>
          <p:nvPr>
            <p:ph type="sldNum" sz="quarter" idx="12"/>
          </p:nvPr>
        </p:nvSpPr>
        <p:spPr/>
        <p:txBody>
          <a:bodyPr/>
          <a:lstStyle/>
          <a:p>
            <a:fld id="{CBD12358-51D2-46B3-9BDE-DF29528B9454}" type="slidenum">
              <a:rPr lang="en-US" smtClean="0"/>
              <a:t>10</a:t>
            </a:fld>
            <a:endParaRPr lang="en-US" dirty="0"/>
          </a:p>
        </p:txBody>
      </p:sp>
      <p:sp>
        <p:nvSpPr>
          <p:cNvPr id="7" name="TextBox 6">
            <a:extLst>
              <a:ext uri="{FF2B5EF4-FFF2-40B4-BE49-F238E27FC236}">
                <a16:creationId xmlns:a16="http://schemas.microsoft.com/office/drawing/2014/main" id="{76F414AF-0419-FA58-5316-5C6AFEAAC185}"/>
              </a:ext>
            </a:extLst>
          </p:cNvPr>
          <p:cNvSpPr txBox="1"/>
          <p:nvPr/>
        </p:nvSpPr>
        <p:spPr>
          <a:xfrm>
            <a:off x="2059686" y="178847"/>
            <a:ext cx="9736074" cy="6500306"/>
          </a:xfrm>
          <a:prstGeom prst="rect">
            <a:avLst/>
          </a:prstGeom>
          <a:noFill/>
        </p:spPr>
        <p:txBody>
          <a:bodyPr wrap="square">
            <a:spAutoFit/>
          </a:bodyPr>
          <a:lstStyle/>
          <a:p>
            <a:pPr>
              <a:buNone/>
            </a:pPr>
            <a:r>
              <a:rPr lang="en-US" sz="3000" b="1" dirty="0">
                <a:solidFill>
                  <a:schemeClr val="accent2">
                    <a:lumMod val="50000"/>
                  </a:schemeClr>
                </a:solidFill>
                <a:latin typeface="Bookman Old Style" panose="02050604050505020204" pitchFamily="18" charset="0"/>
              </a:rPr>
              <a:t>KEY LEARNINGS FROM THE INTERNSHIP</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Practical Exposure</a:t>
            </a:r>
            <a:r>
              <a:rPr lang="en-US" sz="2000" dirty="0">
                <a:latin typeface="Times New Roman" panose="02020603050405020304" pitchFamily="18" charset="0"/>
                <a:cs typeface="Times New Roman" panose="02020603050405020304" pitchFamily="18" charset="0"/>
              </a:rPr>
              <a:t>: Gained hands-on experience applying theoretical knowledge to real-world problems.</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Technical Skills</a:t>
            </a:r>
            <a:r>
              <a:rPr lang="en-US" sz="2000" dirty="0">
                <a:latin typeface="Times New Roman" panose="02020603050405020304" pitchFamily="18" charset="0"/>
                <a:cs typeface="Times New Roman" panose="02020603050405020304" pitchFamily="18" charset="0"/>
              </a:rPr>
              <a:t>: Improved proficiency in C++ programming, debugging, and code optimization.</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Project Development</a:t>
            </a:r>
            <a:r>
              <a:rPr lang="en-US" sz="2000" dirty="0">
                <a:latin typeface="Times New Roman" panose="02020603050405020304" pitchFamily="18" charset="0"/>
                <a:cs typeface="Times New Roman" panose="02020603050405020304" pitchFamily="18" charset="0"/>
              </a:rPr>
              <a:t>: Learned the steps involved in building a complete software project (design, code, test, refine).</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Problem-Solving</a:t>
            </a:r>
            <a:r>
              <a:rPr lang="en-US" sz="2000" dirty="0">
                <a:latin typeface="Times New Roman" panose="02020603050405020304" pitchFamily="18" charset="0"/>
                <a:cs typeface="Times New Roman" panose="02020603050405020304" pitchFamily="18" charset="0"/>
              </a:rPr>
              <a:t>: Enhanced logical thinking and troubleshooting skills during code development.</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Time Management</a:t>
            </a:r>
            <a:r>
              <a:rPr lang="en-US" sz="2000" dirty="0">
                <a:latin typeface="Times New Roman" panose="02020603050405020304" pitchFamily="18" charset="0"/>
                <a:cs typeface="Times New Roman" panose="02020603050405020304" pitchFamily="18" charset="0"/>
              </a:rPr>
              <a:t>: Balanced multiple tasks and met deadlines efficiently.</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Team Communication</a:t>
            </a:r>
            <a:r>
              <a:rPr lang="en-US" sz="2000" dirty="0">
                <a:latin typeface="Times New Roman" panose="02020603050405020304" pitchFamily="18" charset="0"/>
                <a:cs typeface="Times New Roman" panose="02020603050405020304" pitchFamily="18" charset="0"/>
              </a:rPr>
              <a:t>: Collaborated effectively with peers and mentors, improving professional communication.</a:t>
            </a:r>
          </a:p>
          <a:p>
            <a:pPr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 Awareness</a:t>
            </a:r>
            <a:r>
              <a:rPr lang="en-US" sz="2000" dirty="0">
                <a:latin typeface="Times New Roman" panose="02020603050405020304" pitchFamily="18" charset="0"/>
                <a:cs typeface="Times New Roman" panose="02020603050405020304" pitchFamily="18" charset="0"/>
              </a:rPr>
              <a:t>: Understood the importance of secure password generation and user data protection.</a:t>
            </a:r>
          </a:p>
        </p:txBody>
      </p:sp>
    </p:spTree>
    <p:extLst>
      <p:ext uri="{BB962C8B-B14F-4D97-AF65-F5344CB8AC3E}">
        <p14:creationId xmlns:p14="http://schemas.microsoft.com/office/powerpoint/2010/main" val="194596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EAF320-61B9-87FA-4DF5-7C3B0DC125A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11</a:t>
            </a:fld>
            <a:endParaRPr lang="en-US" dirty="0"/>
          </a:p>
        </p:txBody>
      </p:sp>
      <p:pic>
        <p:nvPicPr>
          <p:cNvPr id="10" name="Picture 9">
            <a:extLst>
              <a:ext uri="{FF2B5EF4-FFF2-40B4-BE49-F238E27FC236}">
                <a16:creationId xmlns:a16="http://schemas.microsoft.com/office/drawing/2014/main" id="{0CE91768-A0E4-CCF9-D50D-7C872A961FE7}"/>
              </a:ext>
            </a:extLst>
          </p:cNvPr>
          <p:cNvPicPr>
            <a:picLocks noChangeAspect="1"/>
          </p:cNvPicPr>
          <p:nvPr/>
        </p:nvPicPr>
        <p:blipFill>
          <a:blip r:embed="rId2"/>
          <a:stretch>
            <a:fillRect/>
          </a:stretch>
        </p:blipFill>
        <p:spPr>
          <a:xfrm>
            <a:off x="753860" y="506493"/>
            <a:ext cx="11063236" cy="5845013"/>
          </a:xfrm>
          <a:prstGeom prst="rect">
            <a:avLst/>
          </a:prstGeom>
        </p:spPr>
      </p:pic>
    </p:spTree>
    <p:extLst>
      <p:ext uri="{BB962C8B-B14F-4D97-AF65-F5344CB8AC3E}">
        <p14:creationId xmlns:p14="http://schemas.microsoft.com/office/powerpoint/2010/main" val="360463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12ABEB-153A-07CF-2F9C-F56FB7AB6023}"/>
              </a:ext>
            </a:extLst>
          </p:cNvPr>
          <p:cNvSpPr>
            <a:spLocks noGrp="1"/>
          </p:cNvSpPr>
          <p:nvPr>
            <p:ph type="sldNum" sz="quarter" idx="12"/>
          </p:nvPr>
        </p:nvSpPr>
        <p:spPr/>
        <p:txBody>
          <a:bodyPr/>
          <a:lstStyle/>
          <a:p>
            <a:fld id="{CBD12358-51D2-46B3-9BDE-DF29528B9454}" type="slidenum">
              <a:rPr lang="en-US" smtClean="0"/>
              <a:t>12</a:t>
            </a:fld>
            <a:endParaRPr lang="en-US" dirty="0"/>
          </a:p>
        </p:txBody>
      </p:sp>
      <p:sp>
        <p:nvSpPr>
          <p:cNvPr id="6" name="TextBox 5">
            <a:extLst>
              <a:ext uri="{FF2B5EF4-FFF2-40B4-BE49-F238E27FC236}">
                <a16:creationId xmlns:a16="http://schemas.microsoft.com/office/drawing/2014/main" id="{96291A18-B12D-C5AA-4759-6D57F36EC5B1}"/>
              </a:ext>
            </a:extLst>
          </p:cNvPr>
          <p:cNvSpPr txBox="1"/>
          <p:nvPr/>
        </p:nvSpPr>
        <p:spPr>
          <a:xfrm>
            <a:off x="1547622" y="1311486"/>
            <a:ext cx="8263890" cy="3257623"/>
          </a:xfrm>
          <a:prstGeom prst="rect">
            <a:avLst/>
          </a:prstGeom>
          <a:noFill/>
        </p:spPr>
        <p:txBody>
          <a:bodyPr wrap="square">
            <a:spAutoFit/>
          </a:bodyPr>
          <a:lstStyle/>
          <a:p>
            <a:pPr>
              <a:buNone/>
            </a:pPr>
            <a:r>
              <a:rPr lang="en-US" sz="3000" b="1" dirty="0">
                <a:solidFill>
                  <a:schemeClr val="accent2">
                    <a:lumMod val="50000"/>
                  </a:schemeClr>
                </a:solidFill>
                <a:latin typeface="Bookman Old Style" panose="02050604050505020204" pitchFamily="18" charset="0"/>
              </a:rPr>
              <a:t>CONCLUSION</a:t>
            </a:r>
          </a:p>
          <a:p>
            <a:pPr algn="just">
              <a:lnSpc>
                <a:spcPct val="150000"/>
              </a:lnSpc>
            </a:pPr>
            <a:r>
              <a:rPr lang="en-US" sz="2400" dirty="0">
                <a:latin typeface="Times New Roman" panose="02020603050405020304" pitchFamily="18" charset="0"/>
                <a:cs typeface="Times New Roman" panose="02020603050405020304" pitchFamily="18" charset="0"/>
              </a:rPr>
              <a:t>This internship provided valuable practical experience in software development, particularly in building secure systems like a random password generator. It strengthened my coding, problem solving, and project execution skills, bridging the gap between academic learning and real-world application.</a:t>
            </a:r>
          </a:p>
        </p:txBody>
      </p:sp>
    </p:spTree>
    <p:extLst>
      <p:ext uri="{BB962C8B-B14F-4D97-AF65-F5344CB8AC3E}">
        <p14:creationId xmlns:p14="http://schemas.microsoft.com/office/powerpoint/2010/main" val="4237309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ctrTitle"/>
          </p:nvPr>
        </p:nvSpPr>
        <p:spPr>
          <a:xfrm>
            <a:off x="1389888" y="1610930"/>
            <a:ext cx="9912096" cy="2743200"/>
          </a:xfrm>
          <a:noFill/>
        </p:spPr>
        <p:txBody>
          <a:bodyPr anchor="b">
            <a:noAutofit/>
          </a:bodyPr>
          <a:lstStyle/>
          <a:p>
            <a:r>
              <a:rPr lang="en-US" dirty="0"/>
              <a:t>THANK YOU</a:t>
            </a:r>
          </a:p>
        </p:txBody>
      </p:sp>
    </p:spTree>
    <p:extLst>
      <p:ext uri="{BB962C8B-B14F-4D97-AF65-F5344CB8AC3E}">
        <p14:creationId xmlns:p14="http://schemas.microsoft.com/office/powerpoint/2010/main" val="375161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E20778-385A-5A45-F12A-299C71AED2B5}"/>
              </a:ext>
            </a:extLst>
          </p:cNvPr>
          <p:cNvSpPr txBox="1"/>
          <p:nvPr/>
        </p:nvSpPr>
        <p:spPr>
          <a:xfrm>
            <a:off x="1719072" y="932688"/>
            <a:ext cx="7790688" cy="3699539"/>
          </a:xfrm>
          <a:prstGeom prst="rect">
            <a:avLst/>
          </a:prstGeom>
          <a:noFill/>
        </p:spPr>
        <p:txBody>
          <a:bodyPr wrap="square" rtlCol="0">
            <a:spAutoFit/>
          </a:bodyPr>
          <a:lstStyle/>
          <a:p>
            <a:r>
              <a:rPr lang="en-IN" sz="2800" b="1" dirty="0">
                <a:solidFill>
                  <a:schemeClr val="accent2">
                    <a:lumMod val="50000"/>
                  </a:schemeClr>
                </a:solidFill>
                <a:latin typeface="Bookman Old Style" panose="02050604050505020204" pitchFamily="18" charset="0"/>
              </a:rPr>
              <a:t>INTRODUCTION</a:t>
            </a:r>
          </a:p>
          <a:p>
            <a:pPr algn="just">
              <a:lnSpc>
                <a:spcPct val="150000"/>
              </a:lnSpc>
            </a:pPr>
            <a:r>
              <a:rPr lang="en-US" sz="2000" dirty="0">
                <a:solidFill>
                  <a:schemeClr val="accent3">
                    <a:lumMod val="25000"/>
                  </a:schemeClr>
                </a:solidFill>
                <a:latin typeface="Times New Roman" panose="02020603050405020304" pitchFamily="18" charset="0"/>
                <a:cs typeface="Times New Roman" panose="02020603050405020304" pitchFamily="18" charset="0"/>
              </a:rPr>
              <a:t>The Random Password Generator is a software tool designed to create strong, unpredictable passwords automatically. With increasing concerns about online security, this project helps users generate passwords that are difficult to guess or crack, enhancing their account protection. The program typically allows customization of password length and character types, such as uppercase, lowercase, numbers, and special symbols, ensuring flexibility and security according to user needs.</a:t>
            </a:r>
            <a:endParaRPr lang="en-IN" sz="2000" dirty="0">
              <a:solidFill>
                <a:schemeClr val="accent3">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0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FD7B9109-9E17-1A7A-3A9A-0F1C07BF36A3}"/>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3</a:t>
            </a:fld>
            <a:endParaRPr lang="en-US" dirty="0"/>
          </a:p>
        </p:txBody>
      </p:sp>
      <p:sp>
        <p:nvSpPr>
          <p:cNvPr id="8" name="TextBox 7">
            <a:extLst>
              <a:ext uri="{FF2B5EF4-FFF2-40B4-BE49-F238E27FC236}">
                <a16:creationId xmlns:a16="http://schemas.microsoft.com/office/drawing/2014/main" id="{8F7A5513-D40E-232A-C1CD-98BBFAD2D574}"/>
              </a:ext>
            </a:extLst>
          </p:cNvPr>
          <p:cNvSpPr txBox="1"/>
          <p:nvPr/>
        </p:nvSpPr>
        <p:spPr>
          <a:xfrm>
            <a:off x="2487168" y="1216152"/>
            <a:ext cx="6143028" cy="800219"/>
          </a:xfrm>
          <a:prstGeom prst="rect">
            <a:avLst/>
          </a:prstGeom>
          <a:noFill/>
        </p:spPr>
        <p:txBody>
          <a:bodyPr wrap="none" rtlCol="0">
            <a:spAutoFit/>
          </a:bodyPr>
          <a:lstStyle/>
          <a:p>
            <a:r>
              <a:rPr lang="en-IN" sz="2800" b="1" dirty="0">
                <a:solidFill>
                  <a:schemeClr val="accent3">
                    <a:lumMod val="25000"/>
                  </a:schemeClr>
                </a:solidFill>
                <a:latin typeface="Bookman Old Style" panose="02050604050505020204" pitchFamily="18" charset="0"/>
              </a:rPr>
              <a:t>OBJECTIVES OF THE PROJECT</a:t>
            </a:r>
          </a:p>
          <a:p>
            <a:endParaRPr lang="en-IN" dirty="0"/>
          </a:p>
        </p:txBody>
      </p:sp>
      <p:sp>
        <p:nvSpPr>
          <p:cNvPr id="9" name="Rectangle 1">
            <a:extLst>
              <a:ext uri="{FF2B5EF4-FFF2-40B4-BE49-F238E27FC236}">
                <a16:creationId xmlns:a16="http://schemas.microsoft.com/office/drawing/2014/main" id="{A6C17E3D-18B8-FE27-67C4-B05945AE6657}"/>
              </a:ext>
            </a:extLst>
          </p:cNvPr>
          <p:cNvSpPr>
            <a:spLocks noChangeArrowheads="1"/>
          </p:cNvSpPr>
          <p:nvPr/>
        </p:nvSpPr>
        <p:spPr bwMode="auto">
          <a:xfrm>
            <a:off x="1320048" y="1524821"/>
            <a:ext cx="10204704" cy="44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secure and random passwords that are difficult to guess or hack.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customizable options for password length and character types (letters, numbers, symbols).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help users improve their online security by generating strong passwords easily.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password creation process, saving users time and effort.</a:t>
            </a: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6D0B0C-962D-E6DC-5351-D6279E1FC80B}"/>
              </a:ext>
            </a:extLst>
          </p:cNvPr>
          <p:cNvSpPr>
            <a:spLocks noGrp="1"/>
          </p:cNvSpPr>
          <p:nvPr>
            <p:ph type="sldNum" sz="quarter" idx="12"/>
          </p:nvPr>
        </p:nvSpPr>
        <p:spPr/>
        <p:txBody>
          <a:bodyPr/>
          <a:lstStyle/>
          <a:p>
            <a:fld id="{CBD12358-51D2-46B3-9BDE-DF29528B9454}" type="slidenum">
              <a:rPr lang="en-US" smtClean="0"/>
              <a:t>4</a:t>
            </a:fld>
            <a:endParaRPr lang="en-US" dirty="0"/>
          </a:p>
        </p:txBody>
      </p:sp>
      <p:sp>
        <p:nvSpPr>
          <p:cNvPr id="5" name="TextBox 4">
            <a:extLst>
              <a:ext uri="{FF2B5EF4-FFF2-40B4-BE49-F238E27FC236}">
                <a16:creationId xmlns:a16="http://schemas.microsoft.com/office/drawing/2014/main" id="{8ACD63EC-8719-D950-07EE-DA23BFFBDF5B}"/>
              </a:ext>
            </a:extLst>
          </p:cNvPr>
          <p:cNvSpPr txBox="1"/>
          <p:nvPr/>
        </p:nvSpPr>
        <p:spPr>
          <a:xfrm>
            <a:off x="1563624" y="1636776"/>
            <a:ext cx="9747504" cy="3811621"/>
          </a:xfrm>
          <a:prstGeom prst="rect">
            <a:avLst/>
          </a:prstGeom>
          <a:noFill/>
        </p:spPr>
        <p:txBody>
          <a:bodyPr wrap="square" rtlCol="0">
            <a:spAutoFit/>
          </a:bodyPr>
          <a:lstStyle/>
          <a:p>
            <a:r>
              <a:rPr lang="en-IN" sz="3000" b="1" dirty="0">
                <a:solidFill>
                  <a:schemeClr val="accent2">
                    <a:lumMod val="50000"/>
                  </a:schemeClr>
                </a:solidFill>
                <a:latin typeface="Bookman Old Style" panose="02050604050505020204" pitchFamily="18" charset="0"/>
              </a:rPr>
              <a:t>WHAT IS RANDOM PASSWORD GENERATOR?</a:t>
            </a:r>
          </a:p>
          <a:p>
            <a:pPr algn="just">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Random Password Generator</a:t>
            </a:r>
            <a:r>
              <a:rPr lang="en-US" sz="2400" dirty="0">
                <a:latin typeface="Times New Roman" panose="02020603050405020304" pitchFamily="18" charset="0"/>
                <a:cs typeface="Times New Roman" panose="02020603050405020304" pitchFamily="18" charset="0"/>
              </a:rPr>
              <a:t> is a software tool or program that automatically creates passwords by selecting characters randomly. These passwords usually include a mix of uppercase letters, lowercase letters, numbers, and special symbols to make them strong and hard to guess. The main purpose is to help users generate secure passwords that protect their accounts from unauthorized access.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25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E39E6080-E7F0-678F-65B9-B64B99BDF328}"/>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5</a:t>
            </a:fld>
            <a:endParaRPr lang="en-US" dirty="0"/>
          </a:p>
        </p:txBody>
      </p:sp>
      <p:sp>
        <p:nvSpPr>
          <p:cNvPr id="10" name="Rectangle 1">
            <a:extLst>
              <a:ext uri="{FF2B5EF4-FFF2-40B4-BE49-F238E27FC236}">
                <a16:creationId xmlns:a16="http://schemas.microsoft.com/office/drawing/2014/main" id="{B35F960F-E4BE-4923-18A6-CEDE2B5861A0}"/>
              </a:ext>
            </a:extLst>
          </p:cNvPr>
          <p:cNvSpPr>
            <a:spLocks noChangeArrowheads="1"/>
          </p:cNvSpPr>
          <p:nvPr/>
        </p:nvSpPr>
        <p:spPr bwMode="auto">
          <a:xfrm>
            <a:off x="1399032" y="409570"/>
            <a:ext cx="9098280" cy="549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000" b="1" i="0" u="none" strike="noStrike" cap="none" normalizeH="0" baseline="0" dirty="0">
                <a:ln>
                  <a:noFill/>
                </a:ln>
                <a:solidFill>
                  <a:schemeClr val="accent2">
                    <a:lumMod val="50000"/>
                  </a:schemeClr>
                </a:solidFill>
                <a:effectLst/>
                <a:latin typeface="Bookman Old Style" panose="02050604050505020204" pitchFamily="18" charset="0"/>
              </a:rPr>
              <a:t>Types of Password Generators: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Password Generators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passwords by randomly picking characters from a set of letters, numbers, and symbols.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Pattern-Based Password Generators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passwords based on predefined patterns or rules, like alternating letters and numbers.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Pronounceable Password Generators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passwords that are easier to remember and pronounce by using combinations that resemble words.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Passphrase Generators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passwords made up of multiple random words to form a longer, easy-to-remember phrase.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Algorithmic Password Generators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specific algorithms or formulas to generate passwords, sometimes based on user input like a master password.</a:t>
            </a:r>
          </a:p>
        </p:txBody>
      </p:sp>
    </p:spTree>
    <p:extLst>
      <p:ext uri="{BB962C8B-B14F-4D97-AF65-F5344CB8AC3E}">
        <p14:creationId xmlns:p14="http://schemas.microsoft.com/office/powerpoint/2010/main" val="273724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93736AF-0027-E734-82A8-010D7129D04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6</a:t>
            </a:fld>
            <a:endParaRPr lang="en-US" dirty="0"/>
          </a:p>
        </p:txBody>
      </p:sp>
      <p:sp>
        <p:nvSpPr>
          <p:cNvPr id="10" name="TextBox 9">
            <a:extLst>
              <a:ext uri="{FF2B5EF4-FFF2-40B4-BE49-F238E27FC236}">
                <a16:creationId xmlns:a16="http://schemas.microsoft.com/office/drawing/2014/main" id="{8DA6C4F9-DB87-7996-2FC7-CF97B960FDF1}"/>
              </a:ext>
            </a:extLst>
          </p:cNvPr>
          <p:cNvSpPr txBox="1"/>
          <p:nvPr/>
        </p:nvSpPr>
        <p:spPr>
          <a:xfrm>
            <a:off x="2318004" y="422888"/>
            <a:ext cx="6099048" cy="6012223"/>
          </a:xfrm>
          <a:prstGeom prst="rect">
            <a:avLst/>
          </a:prstGeom>
          <a:noFill/>
        </p:spPr>
        <p:txBody>
          <a:bodyPr wrap="square">
            <a:spAutoFit/>
          </a:bodyPr>
          <a:lstStyle/>
          <a:p>
            <a:pPr>
              <a:buNone/>
            </a:pPr>
            <a:r>
              <a:rPr lang="en-US" sz="2900" b="1" dirty="0">
                <a:solidFill>
                  <a:schemeClr val="accent2">
                    <a:lumMod val="50000"/>
                  </a:schemeClr>
                </a:solidFill>
                <a:latin typeface="Bookman Old Style" panose="02050604050505020204" pitchFamily="18" charset="0"/>
              </a:rPr>
              <a:t>Risk and Return Analysis</a:t>
            </a:r>
          </a:p>
          <a:p>
            <a:pPr>
              <a:lnSpc>
                <a:spcPct val="150000"/>
              </a:lnSpc>
              <a:buNone/>
            </a:pPr>
            <a:r>
              <a:rPr lang="en-US" sz="2400" b="1" dirty="0">
                <a:latin typeface="Times New Roman" panose="02020603050405020304" pitchFamily="18" charset="0"/>
                <a:cs typeface="Times New Roman" panose="02020603050405020304" pitchFamily="18" charset="0"/>
              </a:rPr>
              <a:t>Risks:</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Weak or predictable algorithm</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Short/simple passwords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Insecure password storage</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Poor user settings</a:t>
            </a:r>
          </a:p>
          <a:p>
            <a:pPr>
              <a:lnSpc>
                <a:spcPct val="150000"/>
              </a:lnSpc>
              <a:buNone/>
            </a:pPr>
            <a:r>
              <a:rPr lang="en-US" sz="2400" b="1" dirty="0">
                <a:latin typeface="Times New Roman" panose="02020603050405020304" pitchFamily="18" charset="0"/>
                <a:cs typeface="Times New Roman" panose="02020603050405020304" pitchFamily="18" charset="0"/>
              </a:rPr>
              <a:t>Returns:</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Strong and secure passwords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Saves time and effort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Encourages password uniqueness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Improves overall account safety</a:t>
            </a:r>
          </a:p>
        </p:txBody>
      </p:sp>
    </p:spTree>
    <p:extLst>
      <p:ext uri="{BB962C8B-B14F-4D97-AF65-F5344CB8AC3E}">
        <p14:creationId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9F61F934-8535-E086-C153-D48E49B98B6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7</a:t>
            </a:fld>
            <a:endParaRPr lang="en-US" dirty="0"/>
          </a:p>
        </p:txBody>
      </p:sp>
      <p:sp>
        <p:nvSpPr>
          <p:cNvPr id="11" name="TextBox 10">
            <a:extLst>
              <a:ext uri="{FF2B5EF4-FFF2-40B4-BE49-F238E27FC236}">
                <a16:creationId xmlns:a16="http://schemas.microsoft.com/office/drawing/2014/main" id="{E8462AC7-C81C-3CE6-FD50-F6FEEA656B3E}"/>
              </a:ext>
            </a:extLst>
          </p:cNvPr>
          <p:cNvSpPr txBox="1"/>
          <p:nvPr/>
        </p:nvSpPr>
        <p:spPr>
          <a:xfrm>
            <a:off x="310896" y="1367798"/>
            <a:ext cx="11299888" cy="830997"/>
          </a:xfrm>
          <a:prstGeom prst="rect">
            <a:avLst/>
          </a:prstGeom>
          <a:noFill/>
        </p:spPr>
        <p:txBody>
          <a:bodyPr wrap="none" rtlCol="0">
            <a:spAutoFit/>
          </a:bodyPr>
          <a:lstStyle/>
          <a:p>
            <a:r>
              <a:rPr lang="en-IN" sz="3000" b="1" dirty="0">
                <a:solidFill>
                  <a:schemeClr val="accent2">
                    <a:lumMod val="50000"/>
                  </a:schemeClr>
                </a:solidFill>
                <a:latin typeface="Bookman Old Style" panose="02050604050505020204" pitchFamily="18" charset="0"/>
              </a:rPr>
              <a:t>CONSTRUCTION OF RANDOM PASSWORD GENERATOR</a:t>
            </a:r>
          </a:p>
          <a:p>
            <a:endParaRPr lang="en-IN" dirty="0"/>
          </a:p>
        </p:txBody>
      </p:sp>
      <p:sp>
        <p:nvSpPr>
          <p:cNvPr id="12" name="Rectangle 1">
            <a:extLst>
              <a:ext uri="{FF2B5EF4-FFF2-40B4-BE49-F238E27FC236}">
                <a16:creationId xmlns:a16="http://schemas.microsoft.com/office/drawing/2014/main" id="{2075673C-00A2-4FB4-7A06-5721F2B907E3}"/>
              </a:ext>
            </a:extLst>
          </p:cNvPr>
          <p:cNvSpPr>
            <a:spLocks noChangeArrowheads="1"/>
          </p:cNvSpPr>
          <p:nvPr/>
        </p:nvSpPr>
        <p:spPr bwMode="auto">
          <a:xfrm>
            <a:off x="2286000" y="1968411"/>
            <a:ext cx="829360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Include Libraries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iostream, string,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cstdlib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cctype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input/output, randomization, and character 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Define Character Sets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strings for uppercase, lowercase, digits, and special characters.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Collect User Preferences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Ask the user for password length and which types of characters to include.</a:t>
            </a:r>
          </a:p>
        </p:txBody>
      </p:sp>
    </p:spTree>
    <p:extLst>
      <p:ext uri="{BB962C8B-B14F-4D97-AF65-F5344CB8AC3E}">
        <p14:creationId xmlns:p14="http://schemas.microsoft.com/office/powerpoint/2010/main" val="121080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F622BD-FC93-6FC1-64C7-A435BB553766}"/>
              </a:ext>
            </a:extLst>
          </p:cNvPr>
          <p:cNvSpPr>
            <a:spLocks noGrp="1"/>
          </p:cNvSpPr>
          <p:nvPr>
            <p:ph type="sldNum" sz="quarter" idx="12"/>
          </p:nvPr>
        </p:nvSpPr>
        <p:spPr/>
        <p:txBody>
          <a:bodyPr/>
          <a:lstStyle/>
          <a:p>
            <a:fld id="{CBD12358-51D2-46B3-9BDE-DF29528B9454}" type="slidenum">
              <a:rPr lang="en-US" smtClean="0"/>
              <a:t>8</a:t>
            </a:fld>
            <a:endParaRPr lang="en-US" dirty="0"/>
          </a:p>
        </p:txBody>
      </p:sp>
      <p:sp>
        <p:nvSpPr>
          <p:cNvPr id="7" name="TextBox 6">
            <a:extLst>
              <a:ext uri="{FF2B5EF4-FFF2-40B4-BE49-F238E27FC236}">
                <a16:creationId xmlns:a16="http://schemas.microsoft.com/office/drawing/2014/main" id="{A77DE7DB-CB12-7F0E-3196-D542EB26B65C}"/>
              </a:ext>
            </a:extLst>
          </p:cNvPr>
          <p:cNvSpPr txBox="1"/>
          <p:nvPr/>
        </p:nvSpPr>
        <p:spPr>
          <a:xfrm>
            <a:off x="3111246" y="1631526"/>
            <a:ext cx="6328674" cy="3268652"/>
          </a:xfrm>
          <a:prstGeom prst="rect">
            <a:avLst/>
          </a:prstGeom>
          <a:noFill/>
        </p:spPr>
        <p:txBody>
          <a:bodyPr wrap="square">
            <a:spAutoFit/>
          </a:bodyPr>
          <a:lstStyle/>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Step 4: Combine Selected Sets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Build a pool of characters based on user input.</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Step 5: Generate Password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Randomly select characters from the pool and build the password.</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Step 6: Display Output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Print the generated password to the screen.</a:t>
            </a:r>
          </a:p>
        </p:txBody>
      </p:sp>
    </p:spTree>
    <p:extLst>
      <p:ext uri="{BB962C8B-B14F-4D97-AF65-F5344CB8AC3E}">
        <p14:creationId xmlns:p14="http://schemas.microsoft.com/office/powerpoint/2010/main" val="29189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1C6746-CBB7-8639-601C-369AD1972262}"/>
              </a:ext>
            </a:extLst>
          </p:cNvPr>
          <p:cNvSpPr>
            <a:spLocks noGrp="1"/>
          </p:cNvSpPr>
          <p:nvPr>
            <p:ph type="sldNum" sz="quarter" idx="12"/>
          </p:nvPr>
        </p:nvSpPr>
        <p:spPr/>
        <p:txBody>
          <a:bodyPr/>
          <a:lstStyle/>
          <a:p>
            <a:fld id="{CBD12358-51D2-46B3-9BDE-DF29528B9454}" type="slidenum">
              <a:rPr lang="en-US" smtClean="0"/>
              <a:t>9</a:t>
            </a:fld>
            <a:endParaRPr lang="en-US" dirty="0"/>
          </a:p>
        </p:txBody>
      </p:sp>
      <p:sp>
        <p:nvSpPr>
          <p:cNvPr id="6" name="Rectangle 1">
            <a:extLst>
              <a:ext uri="{FF2B5EF4-FFF2-40B4-BE49-F238E27FC236}">
                <a16:creationId xmlns:a16="http://schemas.microsoft.com/office/drawing/2014/main" id="{AE74A38F-8343-E957-2156-ACBBF1BDA03C}"/>
              </a:ext>
            </a:extLst>
          </p:cNvPr>
          <p:cNvSpPr>
            <a:spLocks noChangeArrowheads="1"/>
          </p:cNvSpPr>
          <p:nvPr/>
        </p:nvSpPr>
        <p:spPr bwMode="auto">
          <a:xfrm>
            <a:off x="2130552" y="853716"/>
            <a:ext cx="8522208"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chemeClr val="accent2">
                    <a:lumMod val="50000"/>
                  </a:schemeClr>
                </a:solidFill>
                <a:effectLst/>
                <a:latin typeface="Bookman Old Style" panose="02050604050505020204" pitchFamily="18" charset="0"/>
              </a:rPr>
              <a:t>Tools Used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Core programming for logic and structure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Code Editor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e.g., Code::Blocks, Visual Studio, or any C++ IDE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Compiler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GCC or built-in compiler for code execution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 Line / Terminal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running and testing the program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Libraries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&lt;iostream&gt; for input/output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&lt;string&gt; for handling text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cstdlib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and &lt;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for randomness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cctype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for character checks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1545802"/>
      </p:ext>
    </p:extLst>
  </p:cSld>
  <p:clrMapOvr>
    <a:masterClrMapping/>
  </p:clrMapOvr>
</p:sld>
</file>

<file path=ppt/theme/theme1.xml><?xml version="1.0" encoding="utf-8"?>
<a:theme xmlns:a="http://schemas.openxmlformats.org/drawingml/2006/main" name="Custom">
  <a:themeElements>
    <a:clrScheme name="Blue spheres">
      <a:dk1>
        <a:srgbClr val="000000"/>
      </a:dk1>
      <a:lt1>
        <a:srgbClr val="FFFFFF"/>
      </a:lt1>
      <a:dk2>
        <a:srgbClr val="E3E7ED"/>
      </a:dk2>
      <a:lt2>
        <a:srgbClr val="E8E8E8"/>
      </a:lt2>
      <a:accent1>
        <a:srgbClr val="7673F7"/>
      </a:accent1>
      <a:accent2>
        <a:srgbClr val="B8C2FD"/>
      </a:accent2>
      <a:accent3>
        <a:srgbClr val="DFE3FC"/>
      </a:accent3>
      <a:accent4>
        <a:srgbClr val="55B3FD"/>
      </a:accent4>
      <a:accent5>
        <a:srgbClr val="99F7F7"/>
      </a:accent5>
      <a:accent6>
        <a:srgbClr val="FEE43F"/>
      </a:accent6>
      <a:hlink>
        <a:srgbClr val="467886"/>
      </a:hlink>
      <a:folHlink>
        <a:srgbClr val="96607D"/>
      </a:folHlink>
    </a:clrScheme>
    <a:fontScheme name="Custom 23">
      <a:majorFont>
        <a:latin typeface="Aptos"/>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076243_win32_CP_V3" id="{81AB0711-29F9-49D0-8A73-16AF25FD4C08}" vid="{D5AD44AB-53B9-4654-A4F8-1821A28F2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567F3CB5-3475-4129-AB60-D0C937DE9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Blue spheres presentation</Template>
  <TotalTime>55</TotalTime>
  <Words>747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Bookman Old Style</vt:lpstr>
      <vt:lpstr>Calibri</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Keerthana Honey</dc:creator>
  <cp:lastModifiedBy>Keerthana Honey</cp:lastModifiedBy>
  <cp:revision>1</cp:revision>
  <dcterms:created xsi:type="dcterms:W3CDTF">2025-06-02T10:24:09Z</dcterms:created>
  <dcterms:modified xsi:type="dcterms:W3CDTF">2025-06-02T11:20:05Z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