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7" r:id="rId7"/>
    <p:sldId id="268" r:id="rId8"/>
    <p:sldId id="262" r:id="rId9"/>
    <p:sldId id="263" r:id="rId10"/>
    <p:sldId id="265" r:id="rId11"/>
    <p:sldId id="264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7F6CC-F349-6AE8-442C-5D9DD7D53418}" v="415" dt="2023-07-13T04:04:33.841"/>
    <p1510:client id="{4AA4EC69-89B4-4152-8236-155002EA6F06}" v="229" dt="2023-07-13T01:36:16.612"/>
    <p1510:client id="{50032802-7FCD-4E83-BBDF-5BD486A8DCA4}" v="264" dt="2023-07-12T19:17:45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Mobile device with apps">
            <a:extLst>
              <a:ext uri="{FF2B5EF4-FFF2-40B4-BE49-F238E27FC236}">
                <a16:creationId xmlns:a16="http://schemas.microsoft.com/office/drawing/2014/main" id="{18186907-4057-73A6-6A2A-DB5416361A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8419" y="1269845"/>
            <a:ext cx="9709355" cy="2679292"/>
          </a:xfrm>
        </p:spPr>
        <p:txBody>
          <a:bodyPr>
            <a:no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Times New Roman"/>
                <a:cs typeface="Calibri Light"/>
              </a:rPr>
              <a:t>MOBILE PHONE </a:t>
            </a:r>
            <a:br>
              <a:rPr lang="en-US" sz="8800" dirty="0">
                <a:solidFill>
                  <a:srgbClr val="FFFFFF"/>
                </a:solidFill>
                <a:latin typeface="Times New Roman"/>
                <a:cs typeface="Calibri Light"/>
              </a:rPr>
            </a:br>
            <a:r>
              <a:rPr lang="en-US" sz="8800" dirty="0">
                <a:latin typeface="Times New Roman"/>
                <a:cs typeface="Calibri Light"/>
              </a:rPr>
              <a:t>PERFORMANCE </a:t>
            </a:r>
            <a:r>
              <a:rPr lang="en-US" sz="8800">
                <a:latin typeface="Times New Roman"/>
                <a:cs typeface="Calibri Light"/>
              </a:rPr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175387" y="4306887"/>
            <a:ext cx="9144000" cy="1098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Times New Roman"/>
                <a:cs typeface="Calibri"/>
              </a:rPr>
              <a:t>Keerthana J – 2021BCSE07AED202</a:t>
            </a:r>
          </a:p>
          <a:p>
            <a:r>
              <a:rPr lang="en-US" sz="2000" b="1" dirty="0">
                <a:solidFill>
                  <a:srgbClr val="FFFFFF"/>
                </a:solidFill>
                <a:latin typeface="Times New Roman"/>
                <a:cs typeface="Calibri"/>
              </a:rPr>
              <a:t>Gayathri R - 2021BCSE07AED166</a:t>
            </a:r>
          </a:p>
          <a:p>
            <a:r>
              <a:rPr lang="en-US" sz="2000" b="1" dirty="0">
                <a:solidFill>
                  <a:srgbClr val="FFFFFF"/>
                </a:solidFill>
                <a:latin typeface="Times New Roman"/>
                <a:cs typeface="Calibri"/>
              </a:rPr>
              <a:t>Mahesh D - 2021BCSE07AED208</a:t>
            </a:r>
          </a:p>
          <a:p>
            <a:r>
              <a:rPr lang="en-US" sz="2000" b="1" dirty="0">
                <a:solidFill>
                  <a:srgbClr val="FFFFFF"/>
                </a:solidFill>
                <a:latin typeface="Times New Roman"/>
                <a:cs typeface="Calibri"/>
              </a:rPr>
              <a:t>Vishwa Kumar F - 2021BCSE07AED233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350D7-AB40-3950-B79E-C90FD5F0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/>
                <a:cs typeface="Calibri Light"/>
              </a:rPr>
              <a:t>Splitting data</a:t>
            </a:r>
            <a:endParaRPr lang="en-US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46DF-DFED-4BD0-3401-3AAFFDC1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447265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dirty="0">
                <a:solidFill>
                  <a:srgbClr val="FF0000"/>
                </a:solidFill>
                <a:cs typeface="Calibri"/>
              </a:rPr>
              <a:t># Split the dataset into training and testing sets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600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3600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600" err="1">
                <a:cs typeface="Calibri"/>
              </a:rPr>
              <a:t>X_train</a:t>
            </a:r>
            <a:r>
              <a:rPr lang="en-US" sz="3600" dirty="0">
                <a:cs typeface="Calibri"/>
              </a:rPr>
              <a:t>, </a:t>
            </a:r>
            <a:r>
              <a:rPr lang="en-US" sz="3600" err="1">
                <a:cs typeface="Calibri"/>
              </a:rPr>
              <a:t>X_test</a:t>
            </a:r>
            <a:r>
              <a:rPr lang="en-US" sz="3600" dirty="0">
                <a:cs typeface="Calibri"/>
              </a:rPr>
              <a:t>, </a:t>
            </a:r>
            <a:r>
              <a:rPr lang="en-US" sz="3600" err="1">
                <a:cs typeface="Calibri"/>
              </a:rPr>
              <a:t>y_train</a:t>
            </a:r>
            <a:r>
              <a:rPr lang="en-US" sz="3600" dirty="0">
                <a:cs typeface="Calibri"/>
              </a:rPr>
              <a:t>, </a:t>
            </a:r>
            <a:r>
              <a:rPr lang="en-US" sz="3600" err="1">
                <a:cs typeface="Calibri"/>
              </a:rPr>
              <a:t>y_test</a:t>
            </a:r>
            <a:r>
              <a:rPr lang="en-US" sz="3600" dirty="0">
                <a:cs typeface="Calibri"/>
              </a:rPr>
              <a:t> = </a:t>
            </a:r>
            <a:r>
              <a:rPr lang="en-US" sz="3600" err="1">
                <a:cs typeface="Calibri"/>
              </a:rPr>
              <a:t>train_test_split</a:t>
            </a:r>
            <a:r>
              <a:rPr lang="en-US" sz="3600" dirty="0">
                <a:cs typeface="Calibri"/>
              </a:rPr>
              <a:t>(X, y, </a:t>
            </a:r>
            <a:r>
              <a:rPr lang="en-US" sz="3600" err="1">
                <a:cs typeface="Calibri"/>
              </a:rPr>
              <a:t>test_size</a:t>
            </a:r>
            <a:r>
              <a:rPr lang="en-US" sz="3600" dirty="0">
                <a:cs typeface="Calibri"/>
              </a:rPr>
              <a:t>=0.3, </a:t>
            </a:r>
            <a:r>
              <a:rPr lang="en-US" sz="3600" err="1">
                <a:cs typeface="Calibri"/>
              </a:rPr>
              <a:t>random_state</a:t>
            </a:r>
            <a:r>
              <a:rPr lang="en-US" sz="3600" dirty="0">
                <a:cs typeface="Calibri"/>
              </a:rPr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1486571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C319-DE4D-09D0-42DF-FBC9DA1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/>
                <a:cs typeface="Calibri Light"/>
              </a:rPr>
              <a:t>Feature scaling</a:t>
            </a:r>
            <a:endParaRPr lang="en-US" sz="600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AE3D-0B23-804A-3CC3-597FB99D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194852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cs typeface="Calibri"/>
              </a:rPr>
              <a:t># Feature scaling</a:t>
            </a:r>
            <a:endParaRPr lang="en-US" sz="3600" dirty="0"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scaler = </a:t>
            </a:r>
            <a:r>
              <a:rPr lang="en-US" sz="3600" dirty="0" err="1">
                <a:cs typeface="Calibri"/>
              </a:rPr>
              <a:t>StandardScaler</a:t>
            </a:r>
            <a:r>
              <a:rPr lang="en-US" sz="3600" dirty="0">
                <a:cs typeface="Calibri"/>
              </a:rPr>
              <a:t>()</a:t>
            </a:r>
          </a:p>
          <a:p>
            <a:pPr marL="0" indent="0">
              <a:buNone/>
            </a:pPr>
            <a:r>
              <a:rPr lang="en-US" sz="3600" dirty="0" err="1">
                <a:cs typeface="Calibri"/>
              </a:rPr>
              <a:t>X_train</a:t>
            </a:r>
            <a:r>
              <a:rPr lang="en-US" sz="3600" dirty="0">
                <a:cs typeface="Calibri"/>
              </a:rPr>
              <a:t> = </a:t>
            </a:r>
            <a:r>
              <a:rPr lang="en-US" sz="3600" dirty="0" err="1">
                <a:cs typeface="Calibri"/>
              </a:rPr>
              <a:t>scaler.fit_transform</a:t>
            </a:r>
            <a:r>
              <a:rPr lang="en-US" sz="3600" dirty="0">
                <a:cs typeface="Calibri"/>
              </a:rPr>
              <a:t>(</a:t>
            </a:r>
            <a:r>
              <a:rPr lang="en-US" sz="3600" dirty="0" err="1">
                <a:cs typeface="Calibri"/>
              </a:rPr>
              <a:t>X_train</a:t>
            </a:r>
            <a:r>
              <a:rPr lang="en-US" sz="3600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sz="3600" dirty="0" err="1">
                <a:cs typeface="Calibri"/>
              </a:rPr>
              <a:t>X_test</a:t>
            </a:r>
            <a:r>
              <a:rPr lang="en-US" sz="3600" dirty="0">
                <a:cs typeface="Calibri"/>
              </a:rPr>
              <a:t> = </a:t>
            </a:r>
            <a:r>
              <a:rPr lang="en-US" sz="3600" dirty="0" err="1">
                <a:cs typeface="Calibri"/>
              </a:rPr>
              <a:t>scaler.transform</a:t>
            </a:r>
            <a:r>
              <a:rPr lang="en-US" sz="3600" dirty="0">
                <a:cs typeface="Calibri"/>
              </a:rPr>
              <a:t>(</a:t>
            </a:r>
            <a:r>
              <a:rPr lang="en-US" sz="3600" dirty="0" err="1">
                <a:cs typeface="Calibri"/>
              </a:rPr>
              <a:t>X_test</a:t>
            </a:r>
            <a:r>
              <a:rPr lang="en-US" sz="3600" dirty="0">
                <a:cs typeface="Calibri"/>
              </a:rPr>
              <a:t>)</a:t>
            </a: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02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E9AF-0544-CF58-3436-D8D9AD78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23" y="365125"/>
            <a:ext cx="11179277" cy="133785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Times New Roman"/>
                <a:cs typeface="Calibri Light"/>
              </a:rPr>
              <a:t>Model training, prediction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62A7-D07C-39F7-2F8A-F4F11A15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cs typeface="Calibri"/>
              </a:rPr>
              <a:t># Model training</a:t>
            </a:r>
            <a:endParaRPr lang="en-US"/>
          </a:p>
          <a:p>
            <a:pPr marL="0" indent="0">
              <a:buNone/>
            </a:pPr>
            <a:r>
              <a:rPr lang="en-US" sz="2400">
                <a:cs typeface="Calibri"/>
              </a:rPr>
              <a:t>model = </a:t>
            </a:r>
            <a:r>
              <a:rPr lang="en-US" sz="2400" err="1">
                <a:cs typeface="Calibri"/>
              </a:rPr>
              <a:t>LogisticRegression</a:t>
            </a:r>
            <a:r>
              <a:rPr lang="en-US" sz="2400">
                <a:cs typeface="Calibri"/>
              </a:rPr>
              <a:t>()</a:t>
            </a:r>
          </a:p>
          <a:p>
            <a:pPr marL="0" indent="0">
              <a:buNone/>
            </a:pPr>
            <a:r>
              <a:rPr lang="en-US" sz="2400" err="1">
                <a:cs typeface="Calibri"/>
              </a:rPr>
              <a:t>model.fit</a:t>
            </a:r>
            <a:r>
              <a:rPr lang="en-US" sz="2400">
                <a:cs typeface="Calibri"/>
              </a:rPr>
              <a:t>(</a:t>
            </a:r>
            <a:r>
              <a:rPr lang="en-US" sz="2400" err="1">
                <a:cs typeface="Calibri"/>
              </a:rPr>
              <a:t>X_train</a:t>
            </a:r>
            <a:r>
              <a:rPr lang="en-US" sz="2400">
                <a:cs typeface="Calibri"/>
              </a:rPr>
              <a:t>, </a:t>
            </a:r>
            <a:r>
              <a:rPr lang="en-US" sz="2400" err="1">
                <a:cs typeface="Calibri"/>
              </a:rPr>
              <a:t>y_train</a:t>
            </a:r>
            <a:r>
              <a:rPr lang="en-US" sz="240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cs typeface="Calibri"/>
              </a:rPr>
              <a:t># Model prediction</a:t>
            </a:r>
          </a:p>
          <a:p>
            <a:pPr marL="0" indent="0">
              <a:buNone/>
            </a:pPr>
            <a:r>
              <a:rPr lang="en-US" sz="2400" err="1">
                <a:cs typeface="Calibri"/>
              </a:rPr>
              <a:t>y_pred</a:t>
            </a:r>
            <a:r>
              <a:rPr lang="en-US" sz="2400">
                <a:cs typeface="Calibri"/>
              </a:rPr>
              <a:t> = </a:t>
            </a:r>
            <a:r>
              <a:rPr lang="en-US" sz="2400" err="1">
                <a:cs typeface="Calibri"/>
              </a:rPr>
              <a:t>model.predict</a:t>
            </a:r>
            <a:r>
              <a:rPr lang="en-US" sz="2400">
                <a:cs typeface="Calibri"/>
              </a:rPr>
              <a:t>(</a:t>
            </a:r>
            <a:r>
              <a:rPr lang="en-US" sz="2400" err="1">
                <a:cs typeface="Calibri"/>
              </a:rPr>
              <a:t>X_test</a:t>
            </a:r>
            <a:r>
              <a:rPr lang="en-US" sz="240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cs typeface="Calibri"/>
              </a:rPr>
              <a:t># Model evaluation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accuracy = </a:t>
            </a:r>
            <a:r>
              <a:rPr lang="en-US" sz="2400" dirty="0" err="1">
                <a:cs typeface="Calibri"/>
              </a:rPr>
              <a:t>accuracy_score</a:t>
            </a:r>
            <a:r>
              <a:rPr lang="en-US" sz="2400" dirty="0">
                <a:cs typeface="Calibri"/>
              </a:rPr>
              <a:t>(</a:t>
            </a:r>
            <a:r>
              <a:rPr lang="en-US" sz="2400" dirty="0" err="1">
                <a:cs typeface="Calibri"/>
              </a:rPr>
              <a:t>y_test</a:t>
            </a:r>
            <a:r>
              <a:rPr lang="en-US" sz="2400" dirty="0">
                <a:cs typeface="Calibri"/>
              </a:rPr>
              <a:t>, </a:t>
            </a:r>
            <a:r>
              <a:rPr lang="en-US" sz="2400" dirty="0" err="1">
                <a:cs typeface="Calibri"/>
              </a:rPr>
              <a:t>y_pred</a:t>
            </a:r>
            <a:r>
              <a:rPr lang="en-US" sz="2400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print("Accuracy:", accuracy)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733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75781-67F1-6032-6183-FAD579BA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Output</a:t>
            </a:r>
          </a:p>
        </p:txBody>
      </p:sp>
      <p:pic>
        <p:nvPicPr>
          <p:cNvPr id="4" name="Picture 4" descr="A computer screen with yellow and blue text&#10;&#10;Description automatically generated">
            <a:extLst>
              <a:ext uri="{FF2B5EF4-FFF2-40B4-BE49-F238E27FC236}">
                <a16:creationId xmlns:a16="http://schemas.microsoft.com/office/drawing/2014/main" id="{421C8137-FE91-8850-3255-CC20BA151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45" r="50186" b="31847"/>
          <a:stretch/>
        </p:blipFill>
        <p:spPr>
          <a:xfrm>
            <a:off x="1149964" y="1675227"/>
            <a:ext cx="9892072" cy="4394199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5662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2B174-5020-378A-E7B2-EEFCCC8B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86" y="829272"/>
            <a:ext cx="4368602" cy="1342325"/>
          </a:xfrm>
        </p:spPr>
        <p:txBody>
          <a:bodyPr anchor="b">
            <a:normAutofit/>
          </a:bodyPr>
          <a:lstStyle/>
          <a:p>
            <a:r>
              <a:rPr lang="en-US" sz="7200" dirty="0">
                <a:latin typeface="Times New Roman"/>
                <a:cs typeface="Calibri Light"/>
              </a:rPr>
              <a:t>Objective</a:t>
            </a:r>
            <a:endParaRPr lang="en-US" sz="7200">
              <a:latin typeface="Times New Roman"/>
              <a:cs typeface="Calibri Light"/>
            </a:endParaRP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BEFD5D-D46D-0B16-981F-2A094908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>
                <a:latin typeface="Times New Roman"/>
                <a:cs typeface="Calibri"/>
              </a:rPr>
              <a:t>Informed Consumer Decisions</a:t>
            </a:r>
          </a:p>
          <a:p>
            <a:r>
              <a:rPr lang="en-US" sz="3600" dirty="0">
                <a:latin typeface="Times New Roman"/>
                <a:cs typeface="Calibri"/>
              </a:rPr>
              <a:t>Product Development and Marketing</a:t>
            </a:r>
          </a:p>
          <a:p>
            <a:r>
              <a:rPr lang="en-US" sz="3600" dirty="0">
                <a:latin typeface="Times New Roman"/>
                <a:ea typeface="+mn-lt"/>
                <a:cs typeface="+mn-lt"/>
              </a:rPr>
              <a:t>Technological Advancements</a:t>
            </a:r>
            <a:endParaRPr lang="en-US" sz="3600">
              <a:latin typeface="Times New Roman"/>
              <a:cs typeface="Calibri"/>
            </a:endParaRPr>
          </a:p>
          <a:p>
            <a:endParaRPr lang="en-US" sz="3600" dirty="0">
              <a:latin typeface="Times New Roman"/>
              <a:cs typeface="Calibri"/>
            </a:endParaRPr>
          </a:p>
          <a:p>
            <a:endParaRPr lang="en-US" sz="3600" dirty="0">
              <a:latin typeface="Times New Roman"/>
              <a:cs typeface="Calibri"/>
            </a:endParaRPr>
          </a:p>
        </p:txBody>
      </p:sp>
      <p:pic>
        <p:nvPicPr>
          <p:cNvPr id="16" name="Picture 4" descr="White bulbs with a yellow one standing out">
            <a:extLst>
              <a:ext uri="{FF2B5EF4-FFF2-40B4-BE49-F238E27FC236}">
                <a16:creationId xmlns:a16="http://schemas.microsoft.com/office/drawing/2014/main" id="{06821D34-287D-D487-E06D-EE8C616E7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28" r="6617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002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CDEE7-2936-8728-4B5E-24CDCF9D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Times New Roman"/>
                <a:cs typeface="Calibri Light"/>
              </a:rPr>
              <a:t>Why Logistic regression?</a:t>
            </a:r>
            <a:endParaRPr lang="en-US" sz="6600">
              <a:latin typeface="Times New Roman"/>
              <a:cs typeface="Times New Roman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9E3D-6063-2486-FF78-727143B17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cs typeface="Calibri"/>
              </a:rPr>
              <a:t>Simplicity and interpretability</a:t>
            </a:r>
          </a:p>
          <a:p>
            <a:r>
              <a:rPr lang="en-US" sz="4000" dirty="0">
                <a:cs typeface="Calibri"/>
              </a:rPr>
              <a:t>Linear separability</a:t>
            </a:r>
          </a:p>
          <a:p>
            <a:r>
              <a:rPr lang="en-US" sz="4000" dirty="0">
                <a:cs typeface="Calibri"/>
              </a:rPr>
              <a:t>Efficiency with small to medium sized datasets</a:t>
            </a:r>
          </a:p>
          <a:p>
            <a:r>
              <a:rPr lang="en-US" sz="4000" dirty="0">
                <a:cs typeface="Calibri"/>
              </a:rPr>
              <a:t>Less prone to overfitting</a:t>
            </a:r>
          </a:p>
          <a:p>
            <a:r>
              <a:rPr lang="en-US" sz="4000" dirty="0">
                <a:cs typeface="Calibri"/>
              </a:rPr>
              <a:t>Probability estimates </a:t>
            </a:r>
          </a:p>
          <a:p>
            <a:r>
              <a:rPr lang="en-US" sz="4000" dirty="0">
                <a:cs typeface="Calibri"/>
              </a:rPr>
              <a:t>Robustness to irrelevant features</a:t>
            </a: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64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AC3DC-C8C1-9F15-7BED-BDDCAB55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1317-3918-04FF-8A1D-25798603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Name   </a:t>
            </a:r>
            <a:endParaRPr lang="en-US" dirty="0">
              <a:cs typeface="Calibri"/>
            </a:endParaRPr>
          </a:p>
          <a:p>
            <a:r>
              <a:rPr lang="en-US" dirty="0"/>
              <a:t> Brand   </a:t>
            </a:r>
            <a:endParaRPr lang="en-US" dirty="0">
              <a:cs typeface="Calibri"/>
            </a:endParaRPr>
          </a:p>
          <a:p>
            <a:r>
              <a:rPr lang="en-US" dirty="0"/>
              <a:t> Model   </a:t>
            </a:r>
            <a:endParaRPr lang="en-US" dirty="0">
              <a:cs typeface="Calibri"/>
            </a:endParaRPr>
          </a:p>
          <a:p>
            <a:r>
              <a:rPr lang="en-US" dirty="0"/>
              <a:t> Battery capacity (</a:t>
            </a:r>
            <a:r>
              <a:rPr lang="en-US" err="1"/>
              <a:t>mAh</a:t>
            </a:r>
            <a:r>
              <a:rPr lang="en-US" dirty="0"/>
              <a:t>)    </a:t>
            </a:r>
            <a:endParaRPr lang="en-US" dirty="0">
              <a:cs typeface="Calibri"/>
            </a:endParaRPr>
          </a:p>
          <a:p>
            <a:r>
              <a:rPr lang="en-US" dirty="0"/>
              <a:t>Screen size (inches)   </a:t>
            </a:r>
            <a:endParaRPr lang="en-US" dirty="0">
              <a:cs typeface="Calibri"/>
            </a:endParaRPr>
          </a:p>
          <a:p>
            <a:r>
              <a:rPr lang="en-US" dirty="0"/>
              <a:t> Touchscreen    </a:t>
            </a:r>
            <a:endParaRPr lang="en-US" dirty="0">
              <a:cs typeface="Calibri"/>
            </a:endParaRPr>
          </a:p>
          <a:p>
            <a:r>
              <a:rPr lang="en-US" dirty="0"/>
              <a:t> Resolution x    Resolution y   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8B336-1193-3452-200F-DFDE1D353767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 Processor    RAM (MB)   ​</a:t>
            </a:r>
            <a:endParaRPr lang="en-US" sz="2800" dirty="0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 Internal storage (GB)   ​</a:t>
            </a:r>
            <a:endParaRPr lang="en-US" sz="2800" dirty="0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 Rear camera    Front camera   ​</a:t>
            </a:r>
            <a:endParaRPr lang="en-US" sz="2800" dirty="0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 Operating system   ​</a:t>
            </a:r>
            <a:endParaRPr lang="en-US" sz="2800" dirty="0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 Wi-Fi    Bluetooth    GPS   ​</a:t>
            </a:r>
            <a:endParaRPr lang="en-US" sz="2800" dirty="0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 Number of SIMs    3G    4G/ LTE   ​</a:t>
            </a:r>
            <a:endParaRPr lang="en-US" sz="2800" dirty="0">
              <a:cs typeface="Calibri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 Price​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162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F78EB-844D-4D18-FA04-C12CEA98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Autofit/>
          </a:bodyPr>
          <a:lstStyle/>
          <a:p>
            <a:r>
              <a:rPr lang="en-US" sz="7200" dirty="0">
                <a:latin typeface="Times New Roman"/>
                <a:cs typeface="Calibri Light"/>
              </a:rPr>
              <a:t>Data Processing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02560-E8B2-FF74-3158-F7C0D3B8A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4000" dirty="0">
                <a:latin typeface="Times New Roman"/>
                <a:cs typeface="Calibri"/>
              </a:rPr>
              <a:t>Handling missing data</a:t>
            </a:r>
          </a:p>
          <a:p>
            <a:r>
              <a:rPr lang="en-US" sz="4000" dirty="0">
                <a:latin typeface="Times New Roman"/>
                <a:ea typeface="+mn-lt"/>
                <a:cs typeface="+mn-lt"/>
              </a:rPr>
              <a:t>Encoding categorical features</a:t>
            </a:r>
          </a:p>
          <a:p>
            <a:r>
              <a:rPr lang="en-US" sz="4000" dirty="0">
                <a:latin typeface="Times New Roman"/>
                <a:ea typeface="+mn-lt"/>
                <a:cs typeface="+mn-lt"/>
              </a:rPr>
              <a:t>Feature scaling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C5C552E-BCB1-D6FE-8ED8-BCB3579E9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43" r="14603" b="-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663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5617-6047-A336-77F0-8304FE51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/>
                <a:cs typeface="Calibri Light"/>
              </a:rPr>
              <a:t>Importing datasets and modules</a:t>
            </a:r>
            <a:endParaRPr lang="en-US" sz="6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A55C-0E60-50FE-9FC4-3F0EE674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Calibri"/>
              </a:rPr>
              <a:t>import pandas as pd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Calibri"/>
              </a:rPr>
              <a:t>from </a:t>
            </a:r>
            <a:r>
              <a:rPr lang="en-US" err="1">
                <a:latin typeface="Times New Roman"/>
                <a:cs typeface="Calibri"/>
              </a:rPr>
              <a:t>sklearn.model_selection</a:t>
            </a:r>
            <a:r>
              <a:rPr lang="en-US" dirty="0">
                <a:latin typeface="Times New Roman"/>
                <a:cs typeface="Calibri"/>
              </a:rPr>
              <a:t> import </a:t>
            </a:r>
            <a:r>
              <a:rPr lang="en-US" err="1">
                <a:latin typeface="Times New Roman"/>
                <a:cs typeface="Calibri"/>
              </a:rPr>
              <a:t>train_test_split</a:t>
            </a: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Calibri"/>
              </a:rPr>
              <a:t>from </a:t>
            </a:r>
            <a:r>
              <a:rPr lang="en-US" err="1">
                <a:latin typeface="Times New Roman"/>
                <a:cs typeface="Calibri"/>
              </a:rPr>
              <a:t>sklearn.preprocessing</a:t>
            </a:r>
            <a:r>
              <a:rPr lang="en-US" dirty="0">
                <a:latin typeface="Times New Roman"/>
                <a:cs typeface="Calibri"/>
              </a:rPr>
              <a:t> import </a:t>
            </a:r>
            <a:r>
              <a:rPr lang="en-US" err="1">
                <a:latin typeface="Times New Roman"/>
                <a:cs typeface="Calibri"/>
              </a:rPr>
              <a:t>LabelEncoder</a:t>
            </a:r>
            <a:r>
              <a:rPr lang="en-US" dirty="0">
                <a:latin typeface="Times New Roman"/>
                <a:cs typeface="Calibri"/>
              </a:rPr>
              <a:t>, </a:t>
            </a:r>
            <a:r>
              <a:rPr lang="en-US" err="1">
                <a:latin typeface="Times New Roman"/>
                <a:cs typeface="Calibri"/>
              </a:rPr>
              <a:t>StandardScaler</a:t>
            </a: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Calibri"/>
              </a:rPr>
              <a:t>from </a:t>
            </a:r>
            <a:r>
              <a:rPr lang="en-US" err="1">
                <a:latin typeface="Times New Roman"/>
                <a:cs typeface="Calibri"/>
              </a:rPr>
              <a:t>sklearn.linear_model</a:t>
            </a:r>
            <a:r>
              <a:rPr lang="en-US" dirty="0">
                <a:latin typeface="Times New Roman"/>
                <a:cs typeface="Calibri"/>
              </a:rPr>
              <a:t> import </a:t>
            </a:r>
            <a:r>
              <a:rPr lang="en-US" err="1">
                <a:latin typeface="Times New Roman"/>
                <a:cs typeface="Calibri"/>
              </a:rPr>
              <a:t>LogisticRegression</a:t>
            </a: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Calibri"/>
              </a:rPr>
              <a:t>from </a:t>
            </a:r>
            <a:r>
              <a:rPr lang="en-US" err="1">
                <a:latin typeface="Times New Roman"/>
                <a:cs typeface="Calibri"/>
              </a:rPr>
              <a:t>sklearn.metrics</a:t>
            </a:r>
            <a:r>
              <a:rPr lang="en-US" dirty="0">
                <a:latin typeface="Times New Roman"/>
                <a:cs typeface="Calibri"/>
              </a:rPr>
              <a:t> import </a:t>
            </a:r>
            <a:r>
              <a:rPr lang="en-US" err="1">
                <a:latin typeface="Times New Roman"/>
                <a:cs typeface="Calibri"/>
              </a:rPr>
              <a:t>accuracy_score</a:t>
            </a:r>
            <a:endParaRPr lang="en-US">
              <a:latin typeface="Times New Roman"/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/>
                <a:cs typeface="Calibri"/>
              </a:rPr>
              <a:t># Load the dataset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Calibri"/>
              </a:rPr>
              <a:t>data = </a:t>
            </a:r>
            <a:r>
              <a:rPr lang="en-US" err="1">
                <a:latin typeface="Times New Roman"/>
                <a:cs typeface="Calibri"/>
              </a:rPr>
              <a:t>pd.read_excel</a:t>
            </a:r>
            <a:r>
              <a:rPr lang="en-US" dirty="0">
                <a:latin typeface="Times New Roman"/>
                <a:cs typeface="Calibri"/>
              </a:rPr>
              <a:t>('mobi.xlsx')</a:t>
            </a:r>
          </a:p>
          <a:p>
            <a:pPr marL="0" indent="0">
              <a:buNone/>
            </a:pPr>
            <a:endParaRPr lang="en-US" sz="36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A97DC-164A-4405-E617-22147FFF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Select the relevant columns</a:t>
            </a:r>
            <a:endParaRPr lang="en-US" sz="540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99A1-7B03-39F9-E21F-E00C4EDF2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# Select the relevant columns for prediction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>
                <a:cs typeface="Calibri"/>
              </a:rPr>
              <a:t>selected_columns = ['Battery capacity (mAh)', 'Screen size (inches)', 'Resolution x', 'Resolution y', 'Processor', 'RAM (MB)', 'Internal storage (GB)', 'Rear camera', 'Front camera', 'Operating system',  'Wi-Fi', 'Bluetooth', 'GPS', 'Number of SIMs', '3G', '4G/ LTE', 'Performance']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>
                <a:cs typeface="Calibri"/>
              </a:rPr>
              <a:t>data = data[selected_columns]</a:t>
            </a:r>
          </a:p>
        </p:txBody>
      </p:sp>
    </p:spTree>
    <p:extLst>
      <p:ext uri="{BB962C8B-B14F-4D97-AF65-F5344CB8AC3E}">
        <p14:creationId xmlns:p14="http://schemas.microsoft.com/office/powerpoint/2010/main" val="183153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44D9-5C2B-12C7-C547-B428DCBF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Times New Roman"/>
                <a:cs typeface="Calibri Light"/>
              </a:rPr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80245-3F94-7711-4994-D050559B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FF0000"/>
                </a:solidFill>
                <a:cs typeface="Calibri"/>
              </a:rPr>
              <a:t>#Preprocessing </a:t>
            </a:r>
            <a:endParaRPr lang="en-US" sz="3200"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cs typeface="Calibri"/>
              </a:rPr>
              <a:t>data = </a:t>
            </a:r>
            <a:r>
              <a:rPr lang="en-US" sz="3200" err="1">
                <a:cs typeface="Calibri"/>
              </a:rPr>
              <a:t>data.dropna</a:t>
            </a:r>
            <a:r>
              <a:rPr lang="en-US" sz="3200" dirty="0">
                <a:cs typeface="Calibri"/>
              </a:rPr>
              <a:t>()  # Remove rows with missing values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srgbClr val="FF0000"/>
                </a:solidFill>
                <a:cs typeface="Calibri"/>
              </a:rPr>
              <a:t># Separate the features and target variable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cs typeface="Calibri"/>
              </a:rPr>
              <a:t>X = </a:t>
            </a:r>
            <a:r>
              <a:rPr lang="en-US" sz="3200" dirty="0" err="1">
                <a:cs typeface="Calibri"/>
              </a:rPr>
              <a:t>data.iloc</a:t>
            </a:r>
            <a:r>
              <a:rPr lang="en-US" sz="3200" dirty="0">
                <a:cs typeface="Calibri"/>
              </a:rPr>
              <a:t>[:, :-1]  # Features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cs typeface="Calibri"/>
              </a:rPr>
              <a:t>y = </a:t>
            </a:r>
            <a:r>
              <a:rPr lang="en-US" sz="3200" dirty="0" err="1">
                <a:cs typeface="Calibri"/>
              </a:rPr>
              <a:t>data.iloc</a:t>
            </a:r>
            <a:r>
              <a:rPr lang="en-US" sz="3200" dirty="0">
                <a:cs typeface="Calibri"/>
              </a:rPr>
              <a:t>[:, -1]   # Labels </a:t>
            </a:r>
            <a:br>
              <a:rPr lang="en-US" sz="3200" dirty="0">
                <a:cs typeface="Calibri"/>
              </a:rPr>
            </a:b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703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5D5A-AF33-D4D2-EA28-5815583E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/>
                <a:cs typeface="Calibri Light"/>
              </a:rPr>
              <a:t>Encoding categorical data</a:t>
            </a:r>
            <a:endParaRPr lang="en-US" sz="6000">
              <a:latin typeface="Times New Roman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EC2EC-291C-2614-1821-073CC30F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solidFill>
                  <a:srgbClr val="FF0000"/>
                </a:solidFill>
                <a:cs typeface="Calibri"/>
              </a:rPr>
              <a:t>#Encode categorical features </a:t>
            </a:r>
            <a:endParaRPr lang="en-US" sz="320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err="1">
                <a:cs typeface="Calibri"/>
              </a:rPr>
              <a:t>label_encoder</a:t>
            </a:r>
            <a:r>
              <a:rPr lang="en-US" sz="3200">
                <a:cs typeface="Calibri"/>
              </a:rPr>
              <a:t> = </a:t>
            </a:r>
            <a:r>
              <a:rPr lang="en-US" sz="3200" err="1">
                <a:cs typeface="Calibri"/>
              </a:rPr>
              <a:t>LabelEncoder</a:t>
            </a:r>
            <a:r>
              <a:rPr lang="en-US" sz="3200">
                <a:cs typeface="Calibri"/>
              </a:rPr>
              <a:t>() </a:t>
            </a:r>
            <a:endParaRPr lang="en-US" sz="3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cs typeface="Calibri"/>
              </a:rPr>
              <a:t>X['Operating system'] = </a:t>
            </a:r>
            <a:r>
              <a:rPr lang="en-US" sz="3200" err="1">
                <a:cs typeface="Calibri"/>
              </a:rPr>
              <a:t>label_encoder.fit_transform</a:t>
            </a:r>
            <a:r>
              <a:rPr lang="en-US" sz="3200">
                <a:cs typeface="Calibri"/>
              </a:rPr>
              <a:t>(X['Operating system']) </a:t>
            </a:r>
            <a:endParaRPr lang="en-US" sz="3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cs typeface="Calibri"/>
              </a:rPr>
              <a:t>X['Wi-Fi'] = </a:t>
            </a:r>
            <a:r>
              <a:rPr lang="en-US" sz="3200" err="1">
                <a:cs typeface="Calibri"/>
              </a:rPr>
              <a:t>label_encoder.fit_transform</a:t>
            </a:r>
            <a:r>
              <a:rPr lang="en-US" sz="3200">
                <a:cs typeface="Calibri"/>
              </a:rPr>
              <a:t>(X['Wi-Fi']) </a:t>
            </a:r>
            <a:endParaRPr lang="en-US" sz="3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cs typeface="Calibri"/>
              </a:rPr>
              <a:t>X['Bluetooth'] = </a:t>
            </a:r>
            <a:r>
              <a:rPr lang="en-US" sz="3200" err="1">
                <a:cs typeface="Calibri"/>
              </a:rPr>
              <a:t>label_encoder.fit_transform</a:t>
            </a:r>
            <a:r>
              <a:rPr lang="en-US" sz="3200">
                <a:cs typeface="Calibri"/>
              </a:rPr>
              <a:t>(X['Bluetooth']) </a:t>
            </a:r>
            <a:endParaRPr lang="en-US" sz="3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cs typeface="Calibri"/>
              </a:rPr>
              <a:t>X['GPS'] = </a:t>
            </a:r>
            <a:r>
              <a:rPr lang="en-US" sz="3200" err="1">
                <a:cs typeface="Calibri"/>
              </a:rPr>
              <a:t>label_encoder.fit_transform</a:t>
            </a:r>
            <a:r>
              <a:rPr lang="en-US" sz="3200">
                <a:cs typeface="Calibri"/>
              </a:rPr>
              <a:t>(X['GPS']) </a:t>
            </a:r>
            <a:endParaRPr lang="en-US" sz="3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cs typeface="Calibri"/>
              </a:rPr>
              <a:t>X['3G'] = </a:t>
            </a:r>
            <a:r>
              <a:rPr lang="en-US" sz="3200" dirty="0" err="1">
                <a:cs typeface="Calibri"/>
              </a:rPr>
              <a:t>label_encoder.fit_transform</a:t>
            </a:r>
            <a:r>
              <a:rPr lang="en-US" sz="3200" dirty="0">
                <a:cs typeface="Calibri"/>
              </a:rPr>
              <a:t>(X['3G'])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cs typeface="Calibri"/>
              </a:rPr>
              <a:t>X['4G/ LTE'] = </a:t>
            </a:r>
            <a:r>
              <a:rPr lang="en-US" sz="3200" dirty="0" err="1">
                <a:cs typeface="Calibri"/>
              </a:rPr>
              <a:t>label_encoder.fit_transform</a:t>
            </a:r>
            <a:r>
              <a:rPr lang="en-US" sz="3200" dirty="0">
                <a:cs typeface="Calibri"/>
              </a:rPr>
              <a:t>(X['4G/ LTE'])</a:t>
            </a:r>
          </a:p>
          <a:p>
            <a:pPr marL="0" indent="0">
              <a:buNone/>
            </a:pP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21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MOBILE PHONE  PERFORMANCE ANALYSIS</vt:lpstr>
      <vt:lpstr>Objective</vt:lpstr>
      <vt:lpstr>Why Logistic regression?</vt:lpstr>
      <vt:lpstr>Features in the dataset</vt:lpstr>
      <vt:lpstr>Data Processing</vt:lpstr>
      <vt:lpstr>Importing datasets and modules</vt:lpstr>
      <vt:lpstr>Select the relevant columns</vt:lpstr>
      <vt:lpstr>Handling missing data</vt:lpstr>
      <vt:lpstr>Encoding categorical data</vt:lpstr>
      <vt:lpstr>Splitting data</vt:lpstr>
      <vt:lpstr>Feature scaling</vt:lpstr>
      <vt:lpstr>Model training, prediction &amp; evaluation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332</cp:revision>
  <dcterms:created xsi:type="dcterms:W3CDTF">2023-07-12T17:40:07Z</dcterms:created>
  <dcterms:modified xsi:type="dcterms:W3CDTF">2023-07-13T04:04:47Z</dcterms:modified>
</cp:coreProperties>
</file>