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2" r:id="rId3"/>
    <p:sldId id="268" r:id="rId4"/>
    <p:sldId id="273" r:id="rId5"/>
    <p:sldId id="274" r:id="rId6"/>
    <p:sldId id="275" r:id="rId7"/>
    <p:sldId id="27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8" autoAdjust="0"/>
    <p:restoredTop sz="94706" autoAdjust="0"/>
  </p:normalViewPr>
  <p:slideViewPr>
    <p:cSldViewPr snapToGrid="0">
      <p:cViewPr varScale="1">
        <p:scale>
          <a:sx n="92" d="100"/>
          <a:sy n="92" d="100"/>
        </p:scale>
        <p:origin x="101" y="16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2730-585A-2942-1C8E-2F3F3BED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7B21D-C6C1-D550-62BC-17F097403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4A32-80E8-DB2C-9AE8-C7261249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A593-FF5D-57F7-9EB9-41B799EE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CF65-F21D-8042-83CD-C7EC0FEA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6747F2-7320-27B0-807E-DE7EE4393778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0D3B7B-1EDE-68BA-88C5-A5D4D2F20450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7AE63E-E158-1913-CA3B-40F4D0E0355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94F065-C907-4B19-74BA-4BEF492DD2C3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2D472A-2D0E-4C50-623B-A5CFB4A7439C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BBFDB6-A581-9678-1300-B0645A4715F4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7F5CF-ABD5-D255-56C6-78425EDEAC45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2EA1EA-230E-DBB9-3D9C-B18A0FB14AA3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A4A987-D7B1-6923-ABF9-0C38D15D1D59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1FD295-2AE6-78B5-2006-AE3E4501A490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517794-1520-0F0C-4765-204F6C96B1F3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9E3E5C-7C08-7F12-E936-FEEBF803EA7A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7CC6E5-3BC3-194F-AA10-D08AA4D9C8D0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B3DD4B-6B8E-A70A-675A-27455E86A118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C0E9E8-A3CC-B737-5633-A18CE386FC94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E6CA60-DE28-63F8-41BE-13763A82163A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8284B8-4D43-073E-7FB2-5FD301881A87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FD17B0-BB0F-60A0-B4C7-048DB22ABF95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B833060-457A-5AA1-4CD4-18663FF9330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02DF85-EC16-4AF9-C764-20925FE3C56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FFB7D8E-FBE1-BE51-46F4-C1E29D1E3F72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E689295-F7D2-5750-379A-D88CC2EE980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27BA226-680A-0482-85B3-D09B1FC90F31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BF6CCEB-A553-B4EA-DD42-4A0072AAA52F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56ECEB6-DFB7-1BDB-E8C2-452336B6ABFB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FF45023-7F50-FF0C-4D60-7BD4F6D5F262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F99E2CC-B4DF-24D8-1C8A-74F55829366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EDB266C-E8E1-0B79-5DF9-F79CD0E4B5BE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AE0CCC0-5FB2-E155-1878-114DE1EC4E5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73CB6A3-5B9B-AE9F-C53D-1A4EDF5222C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95632B3-24B1-579A-3529-DEB7D9442FE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4D994BC-D2D2-E0B3-9C63-342DD044B1F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DF12FB3-3914-1A64-454A-5B4BE58E431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300C61B-D2A4-F1F7-FCE6-461CEA5BE62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EB4D6A9-D7FD-AA3A-B1C3-724D65C03AA0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032C529-E516-EC6D-5490-F80A8B575BD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9313CF1-751B-27DA-149E-5491171C379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0B86758-C3DF-6E91-CB95-36A3A097A3E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E45313E-D3FB-B032-7955-A6C656E342D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C9AB1AC-4863-B8C0-0A35-481455C58CFB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7707924-A93E-81A9-DE51-470114B13704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5CF70CB-850B-8F51-C716-7B359A48A03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472790C-0604-1E4D-B056-7872D469439B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60B69D8-511A-1BEB-7AFF-1AD3061B6226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2604829-DB49-B1BF-897C-DB2A476E3A29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EBE8071-DD6D-A4D8-8CBA-B60264D7699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93BE927-8926-D2E0-F2EB-B7A0DAA7054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0DC9A6-748A-79F1-F38E-C8DA280C1B0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11997D3-8B2A-96EA-F2AA-47E5AA0F215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729F98-806A-2DB5-CDC4-2615AA8737A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1DC1FB5-2872-A56B-7C88-02D08B83B36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780C70-290E-C859-DFC3-1E7FC5C9F5D3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2375-E45F-34B1-5F34-F9C2072E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08711-5887-6B2A-577A-6F654EB61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4011-A47C-48D5-7D46-D46E2879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BE6F-11C8-4E8A-C443-A3B068C2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27A9-874E-077D-079A-12BC2597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429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DF34C-4C59-7CCD-DA93-D82F8326C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A48F0-F154-2639-3419-B4FA6A13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90FD-0884-185A-E202-70D2A151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2AAD-B2F8-E53E-0313-6EF27D7F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285A-6A16-B0B8-F742-EC253174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78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A86A-5C30-8ABA-FA4A-A2739C6C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7891-A1F0-2998-926A-C16B2C2E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AD1B-87F0-F2F7-0B92-E06B818E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B5DB-1D75-BCE1-51B7-1B5C2A88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F76-ACB7-A27C-44C7-36059F96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635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594-7A05-52F4-374C-674E1B5A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65BD-63F4-BB16-B63A-8CB34CCA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0295-A6C7-4D44-AD2F-3833408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0E7C-D4E4-FC26-5D4E-6B0D25AC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F125-C5CA-1ADE-5DBF-F5369F5E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258FD-2434-D7B4-6E01-C512F6E85BFE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7C122A-3D02-45D4-C05D-5CF01FFC8450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D638-8312-2873-399F-A37F6F2CB08E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1E34B3-9876-E300-B00F-829B623E2E1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E83ED0-7BAD-33EB-B6B4-86A5623D7CCC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FDB55B-B173-2B39-A6B8-A6DAC9BCDADB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C40ACE-E6A3-641E-6AD3-1C3C7A1E96F6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B48488-6E25-6DA2-CECA-BEA9F7C78361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0BBD6E-B612-7FF6-7EA7-3BB1F187B02F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2FC285-5960-B0B5-2419-7BA87A961B56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9C2B651-F72C-9460-5962-D4F650690323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99A6B-7A21-FE38-9F54-6D9F1C64A57B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5CBEE6-2604-BDDB-1F21-9B61A01BC482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CDBCED-9568-EB29-57E1-7EB56605FE6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8DE077-0DB0-739E-CDD5-A2BB8F6DC95D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02628C-5713-99BF-7A20-19E344CFBABC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6ABFA-7D19-5FEC-816E-3077C65C152D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7A7CBF7-7CEB-C363-65EB-2177BF839A2B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EB89867-F4C6-767A-0A47-4218F26AE77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0FFD87C-6BF7-8280-4671-085D2DF67B62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DDDDF92-F1B7-FC0A-98C1-FC712F138DFE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23F7930-C15A-E993-455A-EEC8F1F5657A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12C784F-731F-DBC6-711F-826851A4BEE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868D0C0-D152-C27C-D656-3E498AF7FB9D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0A4BBE-F033-49A0-77D1-82724DF09E0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24CEDF6-5805-679A-2B99-A1913E2A43E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29C6EE8-2C63-761F-CFBC-96D9CEA3574D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38D2F93-CE6D-D102-56FA-4A40194BDE1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6CE635F-8787-9A64-1CDB-AE8E9635328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8896C30-A5AD-FD21-EB22-0DD702DDDA9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1755378-C50E-CA73-C28D-2A27F2E3EDC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B02D848-C08E-57F2-783F-78D94D0C23A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6FCDF06-2B06-5E68-4C72-448CB4B108B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322713A-4CF6-4CF1-3630-B619B2A40E6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F72BA50-208A-AC93-C010-B439D5C315D7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136F4B-EE55-1A32-9F27-94A7FDB4E2CF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6F20A2D-692E-E2F3-9C4E-6E5210A9067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BEEB87E-E137-436E-0F15-095FE6E23850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CAF57C6-DD0B-E007-054C-28EFE4587EA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2A45A98-A2FD-2522-CD29-C152CF3E988D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9C5558F-971D-C68E-A73A-1A2A959FD9A4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A300A75-BFEC-F40B-7663-6513B10543D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CDF89BF-852D-9758-DE88-8F7CA857639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60E6F5A-BFD7-E098-76CC-B0FDD643FEB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2F41436-4E57-6F50-4B34-FB4E2998D59F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491627B-CDC5-640F-4D3F-13D001FFB63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F1A5CA-D417-6094-E922-0E0A342E8E8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997EC9-969D-AB2A-70B3-A4ECBEF15EA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FBD84AF-10AE-3650-50CE-67E98F75E71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FB5212-8105-7554-5751-11AD2B25A46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BB0378C-3001-65B9-7372-1C26567BF9E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D57D9E-0392-CCD2-72F6-EF9274315A2C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09F0-C506-C2B5-8402-FC9BFF00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E423-C9CE-638B-A5ED-D0B0D72D7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9185-B661-3CC3-F3C4-7075FD1F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A7D1-FFFF-F8EC-6795-202ED8C8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6D8CD-6B05-2F13-8084-FE4E58DB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04AA5-0A19-B789-8466-A9E71EDA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4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B907-90AA-C726-1513-5DBECFD8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F3E4-A3EC-F1E2-3CA4-95251803B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3146E-71BC-79B5-010D-3572ED37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F57BF-D618-F83E-AAE0-D1DAFE3B8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D3BB8-0CDF-99EE-0859-DC3B76EB4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9EBDD-2A8C-AA5F-F94F-D9A5F37D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09223-2C96-9899-4E64-9098F9B1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34BD2-2B29-CD94-AE14-9B2F6B8F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16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57DC-EA3A-EB76-50A8-A8B147BD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F635F-86B6-9120-F3DC-E77849A1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BE3CB-52E7-3B5F-48E3-D446EBB4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141C1-1423-F93B-6470-1AE0AA9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CB924-3238-DA32-E933-15630622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D2D61-322B-3D16-F740-FB7A5C58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1D9B6-42D0-989F-3494-9B19212C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CF23E1-6A4A-FB5E-58BB-765EFAD793A1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AC4D1D-05B2-065D-A151-CF9ED0CEEAB5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087930-792F-366A-7F53-3B5EC884F97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E90345-4704-B455-6640-5F71E7C116BD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8CB4A-E834-CCF3-27E5-7A9207C7AB5F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A1ED28-156F-B8D5-738C-CECFB4138075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F5C2DC-553B-9218-C61A-BFC8B6A801E7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6B9B81-9852-A207-42D4-5B4F5461B3D7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704F8C-1B8D-E31F-5943-03EB961842F2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329417-7C0E-5DCC-DA2D-70CE76C627AA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F481CF-F7F1-F701-445F-B8126B177E56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479AD1-A3C6-CEEB-3055-680C95928300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B1BB1D-6AB1-E8E2-ECCD-2DE2BC7AEDD6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4F9479-A2A6-C6C1-A5A3-9E8D5EFA521A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7091B9B-0536-F84A-D557-59F757957BC6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25048E-DD2F-93B6-5071-C62F1A259E9D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92F084-F79A-65F3-D170-721B8B59C622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65382C-6ECC-EB7F-9B9C-ED482B9DD53C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1E7A4BA-49CE-5DC5-0DD1-853B6A6C59E7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E18AD09-597F-F8EC-A9DD-EA9897F7396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8DF3BE-E60A-203C-B288-E0CB3865CC1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F976E4-53EB-808B-2822-D58D65153A95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E07BE9C-F3C2-DFEF-C6D3-9962664B2E7E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5DCDADC-EF26-AC6F-2C46-11349D9B9FFC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59DE689-60A2-342C-171C-A4A8D3B0BE5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0037EB1-8A22-506B-9537-724844C7A04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2C34639-3064-2DC0-4B75-037C02430BB3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363B007-DE82-2D2F-723B-0F64B36F81F3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44A35C1-1E4D-7B68-22AA-5463B282351B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BE00F76-84A5-1E04-79EE-4323B63986E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DD57D-AE19-254C-D53D-975E429EC20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71BDFD3-CED7-03F7-B85D-7431B7CBEEA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AC958AE-8FF7-2882-3E00-7AC0179FF23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9C5B756-92D0-C4B9-36B8-AE1C0B080CA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E836348-3135-455F-9E7B-C37BF89C3B75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02AE176-F260-8A8F-C07C-2CCC8E63AE9F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9A8003-AFD4-E426-32B1-2D32772D1374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FC8A19A-EF57-0126-D4B1-FE03EFAC9E9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42B5F1E-4370-F542-D91A-E4A8A187C614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913ECAF-A950-DED6-F69F-B67353860F54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E7E6D6A-C421-B67A-B002-BF0671C909C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4F53D7-9A03-66A8-E87E-078D4AB22B9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57FA955-3A39-93F4-225B-61917B27D076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F7451A2-89C1-1A85-9863-85DFBC39DA11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CC7F1A0-CD16-2691-B4C1-0F4352940AF3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733094E-EE6A-46D1-44B1-77EB9903E74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6C3367B-4205-2C23-4FEF-225E8871C6B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EA8363D-9631-FE42-E197-949E3DC6B67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DCE0142-50EA-3792-2A21-AA4C876933B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EDCD8AC-3B84-16CF-D54B-51421D9036C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858A01B-D037-E120-F1EB-82082E73BA5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74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CF86-C46D-1B2B-F9B0-8784C18B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51F1-5C1C-EA35-CFB1-E01850A2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33803-E3BF-F69A-F827-DAC488B3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EA24-415A-9E4A-39C6-2D415456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784BB-8A8E-EDCA-067C-50F0AADF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21D3-8B64-B0C2-C092-74AC7753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191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1F2F-4183-6FAB-69C1-BCDA676C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917CD-04BE-2C78-52F1-E498429DC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52B33-853C-DDFD-4C37-8BB54785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CEA3F-A184-7538-0CF4-E55C3E7C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476D3-8E5C-4554-A6BA-6706ED76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B48DA-A251-9794-3243-3693CCAF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4DA45-40FA-30DC-7FFE-A2C1442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255C-74D7-7872-638F-93B7548C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00DF-9368-F65E-8BE8-A3DCB9F9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2DE3-DA32-948A-22AE-C8973B7CA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A35E-192C-FC54-5C57-E9D1F0F33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E370E0-9D5F-C76D-6C92-BEC0593EAAC9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BFF18C-3C21-B357-BBFE-E284AC6B8096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A72661-B177-29B7-F997-A7F817D651E9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4F36B6-F87E-77AA-0E49-D86C401994CC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672B01-B106-97AE-D440-AEAE4C818084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4D35FE-1412-CA21-EAA8-7F18C0053361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76AFE5-CBEF-19E0-A783-5CAE8F01733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4189A4-1FC2-358E-CBB4-A1F40265EB59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19C3D5-F576-3D81-A87C-381696209F69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079988-03BB-E80F-CBA0-8206E0485C21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9A1D97-ADBB-6FB7-CCBE-7C388979AAE4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FBD161-7B46-D882-C48A-E8F48779CFAE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52D02-2232-4B68-F910-825751AAEE01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CA5F2B-8640-050F-4349-E946CCC64E7D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1FF32-751D-16B4-3C78-C46462D517D3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02CE07-5BE9-AF93-0D92-667243F6A796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94D62C-9544-4838-9146-FA90DFF03419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B08F7C-9DA4-CFC5-F605-EFEE0AEA28EA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8A3A43D-5BF0-E779-F242-E4D60354EF92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5CA368E-B02F-6DCC-D9C7-0B9F6B99BF3B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372BB4-D4DA-051A-9923-DBFB2FB60DB2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38B84A3-31BE-F02C-AF09-C9F3EE1803B7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236624D-6980-E1E7-AFD5-903DC9583EA7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62FF540-5A2B-C011-8B24-B5C2F1A5589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175AFA2-8120-E3DA-2E27-183EE178F073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3DD3B80-ECC5-F933-7E63-20E92A85B29C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4CC0E8E-6718-30C6-89A3-3F9D609F1FC4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2A1B2ED-A5E8-3DA6-B27D-526503E4CD0D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B459E3F-83BD-DE1B-F3D0-7FBF8C81084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96CBF74-C695-42AB-0DF2-8E60EF80BC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032F1D7-3998-5661-40A0-FD36C996108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8659C87-A0EA-1D51-F6C7-0D7B9716D39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606059D-660C-13BF-03D0-8D2FB3E7AC3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484EEC5-1CD8-D006-C2BA-0BC34A987BD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A3DDF6D-6F3D-6EFF-BFE0-8F601E8EF993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6C1516A-E2A1-E893-D67B-7C1F58F48AB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113FEC1-6423-9A0D-6D73-CC41C199069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3C22A59-13F7-411C-88B2-2D0CABD30B2D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A66879E-AFC2-6447-0231-B326E65FA7EF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AB835B3-18A6-B35B-3929-90E73584659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AABC12E-75AC-7722-FE7D-1266426E284C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BBD40AB-D936-0BCE-5F2D-C923B1D026C9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80D9AB0-B0B2-F4AA-03F3-689D1DA8A19A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3B32F03-BF61-7829-EF7A-77AA9C3A326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040D782-6DE1-905C-FAB7-A4240D28E15C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71E7B01-B2B2-1199-A18A-AA7ADCA8DA7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C331B89-8A41-473B-2D17-C8C2ACE8D8B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F971B4F-2ED4-158C-1C61-DC2C9C43230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840003-2031-68E4-07CB-FA01F067D0B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442F43-B825-A770-7E03-C12164BD300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650ED1C-3A65-40BF-E167-B46B9574253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7FDD6A-3F14-25D8-31D1-3A28EEC7000D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55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2334127"/>
            <a:ext cx="9604310" cy="1275348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haroni" panose="02010803020104030203" pitchFamily="2" charset="-79"/>
                <a:cs typeface="Aharoni" panose="02010803020104030203" pitchFamily="2" charset="-79"/>
              </a:rPr>
              <a:t> EVALUTING REQUIRED SAFETY INVENTORY:</a:t>
            </a:r>
            <a:br>
              <a:rPr lang="en-IN" sz="3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3000" b="1" dirty="0">
                <a:latin typeface="Aharoni" panose="02010803020104030203" pitchFamily="2" charset="-79"/>
                <a:cs typeface="Aharoni" panose="02010803020104030203" pitchFamily="2" charset="-79"/>
              </a:rPr>
              <a:t>GIVEN A REPLENISHMENT POLICY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5516" y="3688978"/>
            <a:ext cx="9993660" cy="11156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KEERTHANA S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205229116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II MSc Data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BF38E-CC1D-C322-C4DA-065ABE40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405" y="204674"/>
            <a:ext cx="2190750" cy="2190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52040-1839-28F5-439F-61F3F5C3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45" y="204674"/>
            <a:ext cx="1548693" cy="21294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AF1CF6-D4E5-23A6-70B6-8B5C3E82B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97" y="3688978"/>
            <a:ext cx="4860758" cy="24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3161-F873-8FED-823B-86ECA05C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203" y="7735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THE ROLE OF SAFETY INVENTORY IN A SUPPLY CHAIN</a:t>
            </a:r>
            <a:br>
              <a:rPr lang="en-US" sz="32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0F69A-3736-289E-76C8-AC302C482B51}"/>
              </a:ext>
            </a:extLst>
          </p:cNvPr>
          <p:cNvSpPr txBox="1"/>
          <p:nvPr/>
        </p:nvSpPr>
        <p:spPr>
          <a:xfrm>
            <a:off x="1987826" y="2099144"/>
            <a:ext cx="798310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Forecasts are rarely completely accurate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If you keep only enough inventory in stock to satisfy average demand, half the time you would run out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algn="l"/>
            <a:r>
              <a:rPr lang="en-US" sz="3000" b="0" i="0" dirty="0">
                <a:effectLst/>
                <a:latin typeface="Bahnschrift Condensed" panose="020B0502040204020203" pitchFamily="34" charset="0"/>
              </a:rPr>
              <a:t>The purpose of safety stock</a:t>
            </a:r>
          </a:p>
          <a:p>
            <a:pPr algn="l"/>
            <a:endParaRPr lang="en-US" sz="3000" dirty="0">
              <a:latin typeface="Bahnschrift Condensed" panose="020B0502040204020203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 </a:t>
            </a:r>
            <a:r>
              <a:rPr lang="en-US" sz="2000" b="0" i="0" dirty="0">
                <a:effectLst/>
                <a:latin typeface="Bahnschrift Condensed" panose="020B0502040204020203" pitchFamily="34" charset="0"/>
              </a:rPr>
              <a:t>The purpose of safety stock is </a:t>
            </a:r>
            <a:r>
              <a:rPr lang="en-US" sz="2000" b="1" i="0" dirty="0">
                <a:effectLst/>
                <a:latin typeface="Bahnschrift Condensed" panose="020B0502040204020203" pitchFamily="34" charset="0"/>
              </a:rPr>
              <a:t>to make sure your customer service levels stay high and your supply chain runs smoothly</a:t>
            </a:r>
            <a:r>
              <a:rPr lang="en-US" sz="2000" b="0" i="0" dirty="0">
                <a:effectLst/>
                <a:latin typeface="Bahnschrift Condensed" panose="020B0502040204020203" pitchFamily="34" charset="0"/>
              </a:rPr>
              <a:t>. With safety stock in place, your workers are not running around trying to constantly locate and reorder parts – they're fulfilling orders to your customers</a:t>
            </a:r>
            <a:endParaRPr lang="en-IN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6314CB-3CCB-CABF-7352-1379928240A4}"/>
              </a:ext>
            </a:extLst>
          </p:cNvPr>
          <p:cNvSpPr txBox="1"/>
          <p:nvPr/>
        </p:nvSpPr>
        <p:spPr>
          <a:xfrm>
            <a:off x="1129086" y="693953"/>
            <a:ext cx="959722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500" dirty="0">
                <a:latin typeface="Aharoni" panose="02010803020104030203" pitchFamily="2" charset="-79"/>
                <a:cs typeface="Aharoni" panose="02010803020104030203" pitchFamily="2" charset="-79"/>
              </a:rPr>
              <a:t>How does it works</a:t>
            </a:r>
            <a:endParaRPr lang="en-IN" sz="5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11289-09C8-D154-F004-BF962F232B81}"/>
              </a:ext>
            </a:extLst>
          </p:cNvPr>
          <p:cNvSpPr txBox="1"/>
          <p:nvPr/>
        </p:nvSpPr>
        <p:spPr>
          <a:xfrm>
            <a:off x="930303" y="1868557"/>
            <a:ext cx="82236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>
                <a:latin typeface="Bahnschrift Condensed" panose="020B0502040204020203" pitchFamily="34" charset="0"/>
                <a:cs typeface="Calibri" panose="020F0502020204030204" pitchFamily="34" charset="0"/>
              </a:rPr>
              <a:t>Safety stock is an additional quantity of an item held in the inventory to reduce the risk that the item will be out of stock.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>
                <a:latin typeface="Bahnschrift Condensed" panose="020B0502040204020203" pitchFamily="34" charset="0"/>
                <a:cs typeface="Calibri" panose="020F0502020204030204" pitchFamily="34" charset="0"/>
              </a:rPr>
              <a:t>It acts as a buffer stock in case sales are greater than planned and/or the supplier is unable to deliver the additional units at the expected time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A054B-5744-BC0A-FBF5-128D0025A808}"/>
              </a:ext>
            </a:extLst>
          </p:cNvPr>
          <p:cNvSpPr txBox="1"/>
          <p:nvPr/>
        </p:nvSpPr>
        <p:spPr>
          <a:xfrm>
            <a:off x="1325880" y="852980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endParaRPr lang="en-IN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2604F-585E-7BB0-EF98-AF1C860A3C98}"/>
              </a:ext>
            </a:extLst>
          </p:cNvPr>
          <p:cNvSpPr txBox="1"/>
          <p:nvPr/>
        </p:nvSpPr>
        <p:spPr>
          <a:xfrm>
            <a:off x="1606163" y="1622225"/>
            <a:ext cx="85078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dirty="0">
                <a:latin typeface="Bahnschrift Condensed" panose="020B0502040204020203" pitchFamily="34" charset="0"/>
              </a:rPr>
              <a:t>If average demand is 1000 units per week, then half the time actual demand will be greater than 1000, and half the time actual demand will be less than 1000; what happens when actual demand is greater than 1000?</a:t>
            </a:r>
            <a:endParaRPr lang="en-IN" sz="3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D782-F676-7CD8-F88F-6FEBD6C4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88" y="193749"/>
            <a:ext cx="11212871" cy="1596177"/>
          </a:xfrm>
        </p:spPr>
        <p:txBody>
          <a:bodyPr/>
          <a:lstStyle/>
          <a:p>
            <a: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  <a:t>Replenishment Policies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3C103-7314-ED8E-88D6-7720B01302B5}"/>
              </a:ext>
            </a:extLst>
          </p:cNvPr>
          <p:cNvSpPr txBox="1"/>
          <p:nvPr/>
        </p:nvSpPr>
        <p:spPr>
          <a:xfrm>
            <a:off x="1129085" y="1852654"/>
            <a:ext cx="8024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Decisions regarding when to reorder and how      much to reorder.     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000" dirty="0"/>
              <a:t>  </a:t>
            </a:r>
            <a:r>
              <a:rPr lang="en-IN" sz="3000" dirty="0"/>
              <a:t>Continuous review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000" dirty="0"/>
              <a:t>  Periodic review</a:t>
            </a:r>
          </a:p>
        </p:txBody>
      </p:sp>
    </p:spTree>
    <p:extLst>
      <p:ext uri="{BB962C8B-B14F-4D97-AF65-F5344CB8AC3E}">
        <p14:creationId xmlns:p14="http://schemas.microsoft.com/office/powerpoint/2010/main" val="467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9DCD8-6F69-FBD0-B5C8-080C16A66EFF}"/>
              </a:ext>
            </a:extLst>
          </p:cNvPr>
          <p:cNvSpPr txBox="1"/>
          <p:nvPr/>
        </p:nvSpPr>
        <p:spPr>
          <a:xfrm>
            <a:off x="1383526" y="1582310"/>
            <a:ext cx="102094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b="0" i="0" dirty="0">
                <a:effectLst/>
                <a:latin typeface="-apple-system, BlinkMacSystemFont, &amp;quot;Segoe UI&amp;quot;, Roboto, Oxygen-Sans, Ubuntu, Cantarell, &amp;quot;Helvetica Neue&amp;quot;, sans-serif"/>
              </a:rPr>
              <a:t>Assume that weekly demand for phones at B&amp;M Office Supplies is normally distributed, with a mean of 2,500 and a standard deviation of 500. The manufacturer takes two weeks to fill an order placed by the B&amp;M manager. The store manager currently orders 10,000 phones when the inven­tory on hand drops to 6,000. Evaluate the safety inventory and the average inventory carried by B&amp;M. Also evaluate the average time a phone spends at B&amp;M.</a:t>
            </a:r>
            <a:endParaRPr lang="en-IN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5D570-CB89-B31A-65B4-55E16321CA80}"/>
              </a:ext>
            </a:extLst>
          </p:cNvPr>
          <p:cNvSpPr txBox="1"/>
          <p:nvPr/>
        </p:nvSpPr>
        <p:spPr>
          <a:xfrm>
            <a:off x="1455089" y="972248"/>
            <a:ext cx="6959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rgbClr val="212121"/>
                </a:solidFill>
                <a:effectLst/>
                <a:latin typeface="-apple-system, BlinkMacSystemFont, &amp;quot;Segoe UI&amp;quot;, Roboto, Oxygen-Sans, Ubuntu, Cantarell, &amp;quot;Helvetica Neue&amp;quot;, sans-serif"/>
              </a:rPr>
              <a:t>Evaluating Safety Inventory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18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D7B1B1-3D52-8C04-C5D8-EDF756B87779}"/>
              </a:ext>
            </a:extLst>
          </p:cNvPr>
          <p:cNvSpPr txBox="1"/>
          <p:nvPr/>
        </p:nvSpPr>
        <p:spPr>
          <a:xfrm>
            <a:off x="1025718" y="604300"/>
            <a:ext cx="9636981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i="0" dirty="0">
                <a:solidFill>
                  <a:srgbClr val="3B3835"/>
                </a:solidFill>
                <a:effectLst/>
                <a:latin typeface="Bahnschrift Light Condensed" panose="020B0502040204020203" pitchFamily="34" charset="0"/>
              </a:rPr>
              <a:t>Evaluating Safety Inventory Given a Replenishment</a:t>
            </a:r>
          </a:p>
          <a:p>
            <a:endParaRPr lang="en-US" sz="2500" b="1" i="0" dirty="0">
              <a:solidFill>
                <a:srgbClr val="3B3835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en-US" sz="2500" b="1" i="0" dirty="0">
                <a:solidFill>
                  <a:srgbClr val="3B3835"/>
                </a:solidFill>
                <a:effectLst/>
                <a:latin typeface="Bahnschrift Light Condensed" panose="020B0502040204020203" pitchFamily="34" charset="0"/>
              </a:rPr>
              <a:t>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Policy Expected demand during lead time = DL</a:t>
            </a:r>
          </a:p>
          <a:p>
            <a:r>
              <a:rPr lang="en-US" sz="2000" dirty="0">
                <a:solidFill>
                  <a:srgbClr val="3B3835"/>
                </a:solidFill>
                <a:latin typeface="Source Sans Pro" panose="020B0604020202020204" pitchFamily="34" charset="0"/>
              </a:rPr>
              <a:t>Standard deviation of weekly </a:t>
            </a:r>
            <a:r>
              <a:rPr lang="en-US" sz="2000" dirty="0" err="1">
                <a:solidFill>
                  <a:srgbClr val="3B3835"/>
                </a:solidFill>
                <a:latin typeface="Source Sans Pro" panose="020B0604020202020204" pitchFamily="34" charset="0"/>
              </a:rPr>
              <a:t>semand</a:t>
            </a:r>
            <a:r>
              <a:rPr lang="en-US" sz="2000" dirty="0">
                <a:solidFill>
                  <a:srgbClr val="3B3835"/>
                </a:solidFill>
                <a:latin typeface="Source Sans Pro" panose="020B0604020202020204" pitchFamily="34" charset="0"/>
              </a:rPr>
              <a:t> D=500</a:t>
            </a:r>
            <a:endParaRPr lang="en-US" sz="2000" b="0" i="0" dirty="0">
              <a:solidFill>
                <a:srgbClr val="3B3835"/>
              </a:solidFill>
              <a:effectLst/>
              <a:latin typeface="Source Sans Pro" panose="020B0604020202020204" pitchFamily="34" charset="0"/>
            </a:endParaRP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 Safety inventory, ss = ROP – DL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Reorder point</a:t>
            </a:r>
            <a:r>
              <a:rPr lang="en-US" sz="2000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, ROP = 6,000 </a:t>
            </a:r>
            <a:endParaRPr lang="en-US" sz="2000" b="1" i="0" dirty="0">
              <a:solidFill>
                <a:srgbClr val="3B3835"/>
              </a:solidFill>
              <a:effectLst/>
              <a:latin typeface="Source Sans Pro" panose="020B0604020202020204" pitchFamily="34" charset="0"/>
            </a:endParaRP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Evaluating Cycle Service Level and Fill Rate Average demand per week, </a:t>
            </a:r>
            <a:r>
              <a:rPr lang="en-US" sz="2000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D = 2,500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Average lead time for replenishment, </a:t>
            </a:r>
            <a:r>
              <a:rPr lang="en-US" sz="2000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L = 2 weeks</a:t>
            </a:r>
          </a:p>
          <a:p>
            <a:r>
              <a:rPr lang="en-US" sz="2000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Safety Inventory ss = ROP – DL = 6,000 – 5,000 = 1,000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Average lot size, </a:t>
            </a:r>
            <a:r>
              <a:rPr lang="en-US" sz="2000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Q = 10,000 </a:t>
            </a:r>
            <a:endParaRPr lang="en-US" sz="2000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sz="2000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Cycle inventory = Q/2 = 10,000/2 = 5,000</a:t>
            </a:r>
          </a:p>
          <a:p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</a:rPr>
              <a:t>Average Inventory = Cycle </a:t>
            </a:r>
            <a:r>
              <a:rPr lang="en-US" sz="2000" dirty="0" err="1">
                <a:solidFill>
                  <a:srgbClr val="3B3835"/>
                </a:solidFill>
                <a:latin typeface="Source Sans Pro" panose="020B0503030403020204" pitchFamily="34" charset="0"/>
              </a:rPr>
              <a:t>inventory+Safety</a:t>
            </a: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</a:rPr>
              <a:t> inventory </a:t>
            </a:r>
          </a:p>
          <a:p>
            <a:r>
              <a:rPr lang="en-US" sz="2000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5000+1000=6000</a:t>
            </a:r>
          </a:p>
          <a:p>
            <a:r>
              <a:rPr lang="en-US" sz="2000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Average flow time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= average inventory/throughput = 6,000/2,500 = </a:t>
            </a:r>
            <a:r>
              <a:rPr lang="en-US" sz="2000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2.4 weeks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7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A58FC-FD1A-1904-50AB-E4569FD9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10100"/>
            <a:ext cx="10287000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438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Aharoni</vt:lpstr>
      <vt:lpstr>-apple-system, BlinkMacSystemFont, &amp;quot;Segoe UI&amp;quot;, Roboto, Oxygen-Sans, Ubuntu, Cantarell, &amp;quot;Helvetica Neue&amp;quot;, sans-serif</vt:lpstr>
      <vt:lpstr>Arial</vt:lpstr>
      <vt:lpstr>Bahnschrift Condensed</vt:lpstr>
      <vt:lpstr>Bahnschrift Light Condensed</vt:lpstr>
      <vt:lpstr>Calibri</vt:lpstr>
      <vt:lpstr>Calibri Light</vt:lpstr>
      <vt:lpstr>Courier New</vt:lpstr>
      <vt:lpstr>Source Sans Pro</vt:lpstr>
      <vt:lpstr>Wingdings</vt:lpstr>
      <vt:lpstr>Office Theme</vt:lpstr>
      <vt:lpstr> EVALUTING REQUIRED SAFETY INVENTORY: GIVEN A REPLENISHMENT POLICY</vt:lpstr>
      <vt:lpstr>THE ROLE OF SAFETY INVENTORY IN A SUPPLY CHAIN </vt:lpstr>
      <vt:lpstr>PowerPoint Presentation</vt:lpstr>
      <vt:lpstr>PowerPoint Presentation</vt:lpstr>
      <vt:lpstr>Replenishment Policies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EVALUTING EVALUTING REQUIRED SAFETY INVENTORY: GIVEN A REPLENISHMENT POLICY</dc:title>
  <dc:creator>keerthyjune14@gmail.com</dc:creator>
  <cp:lastModifiedBy>keerthyjune14@gmail.com</cp:lastModifiedBy>
  <cp:revision>12</cp:revision>
  <dcterms:created xsi:type="dcterms:W3CDTF">2022-05-06T02:22:23Z</dcterms:created>
  <dcterms:modified xsi:type="dcterms:W3CDTF">2022-05-16T06:21:14Z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