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75" r:id="rId8"/>
    <p:sldId id="277" r:id="rId9"/>
    <p:sldId id="262" r:id="rId10"/>
    <p:sldId id="263" r:id="rId11"/>
    <p:sldId id="264" r:id="rId12"/>
    <p:sldId id="268" r:id="rId13"/>
    <p:sldId id="265" r:id="rId14"/>
    <p:sldId id="274"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D40C9-72B8-44EE-B162-FE335415D1B6}" v="1" dt="2025-05-16T06:57:41.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20133@outlook.com" userId="4ae6b9b7fbf89946" providerId="LiveId" clId="{AF7D40C9-72B8-44EE-B162-FE335415D1B6}"/>
    <pc:docChg chg="custSel modSld sldOrd">
      <pc:chgData name="keerthi20133@outlook.com" userId="4ae6b9b7fbf89946" providerId="LiveId" clId="{AF7D40C9-72B8-44EE-B162-FE335415D1B6}" dt="2025-05-16T07:09:35.980" v="127" actId="20577"/>
      <pc:docMkLst>
        <pc:docMk/>
      </pc:docMkLst>
      <pc:sldChg chg="modSp mod">
        <pc:chgData name="keerthi20133@outlook.com" userId="4ae6b9b7fbf89946" providerId="LiveId" clId="{AF7D40C9-72B8-44EE-B162-FE335415D1B6}" dt="2025-05-16T06:55:44.754" v="1" actId="6549"/>
        <pc:sldMkLst>
          <pc:docMk/>
          <pc:sldMk cId="0" sldId="256"/>
        </pc:sldMkLst>
        <pc:spChg chg="mod">
          <ac:chgData name="keerthi20133@outlook.com" userId="4ae6b9b7fbf89946" providerId="LiveId" clId="{AF7D40C9-72B8-44EE-B162-FE335415D1B6}" dt="2025-05-16T06:55:44.754" v="1" actId="6549"/>
          <ac:spMkLst>
            <pc:docMk/>
            <pc:sldMk cId="0" sldId="256"/>
            <ac:spMk id="90" creationId="{00000000-0000-0000-0000-000000000000}"/>
          </ac:spMkLst>
        </pc:spChg>
      </pc:sldChg>
      <pc:sldChg chg="modSp mod">
        <pc:chgData name="keerthi20133@outlook.com" userId="4ae6b9b7fbf89946" providerId="LiveId" clId="{AF7D40C9-72B8-44EE-B162-FE335415D1B6}" dt="2025-05-10T17:23:57.544" v="0" actId="20577"/>
        <pc:sldMkLst>
          <pc:docMk/>
          <pc:sldMk cId="3633487232" sldId="257"/>
        </pc:sldMkLst>
        <pc:spChg chg="mod">
          <ac:chgData name="keerthi20133@outlook.com" userId="4ae6b9b7fbf89946" providerId="LiveId" clId="{AF7D40C9-72B8-44EE-B162-FE335415D1B6}" dt="2025-05-10T17:23:57.544" v="0" actId="20577"/>
          <ac:spMkLst>
            <pc:docMk/>
            <pc:sldMk cId="3633487232" sldId="257"/>
            <ac:spMk id="3" creationId="{00000000-0000-0000-0000-000000000000}"/>
          </ac:spMkLst>
        </pc:spChg>
      </pc:sldChg>
      <pc:sldChg chg="addSp delSp modSp mod">
        <pc:chgData name="keerthi20133@outlook.com" userId="4ae6b9b7fbf89946" providerId="LiveId" clId="{AF7D40C9-72B8-44EE-B162-FE335415D1B6}" dt="2025-05-16T06:59:47.456" v="15" actId="14100"/>
        <pc:sldMkLst>
          <pc:docMk/>
          <pc:sldMk cId="3767711167" sldId="258"/>
        </pc:sldMkLst>
        <pc:spChg chg="add del mod">
          <ac:chgData name="keerthi20133@outlook.com" userId="4ae6b9b7fbf89946" providerId="LiveId" clId="{AF7D40C9-72B8-44EE-B162-FE335415D1B6}" dt="2025-05-16T06:57:41.479" v="3"/>
          <ac:spMkLst>
            <pc:docMk/>
            <pc:sldMk cId="3767711167" sldId="258"/>
            <ac:spMk id="4" creationId="{5397DE4A-B175-F4BB-91E9-38C782974EDC}"/>
          </ac:spMkLst>
        </pc:spChg>
        <pc:graphicFrameChg chg="add mod modGraphic">
          <ac:chgData name="keerthi20133@outlook.com" userId="4ae6b9b7fbf89946" providerId="LiveId" clId="{AF7D40C9-72B8-44EE-B162-FE335415D1B6}" dt="2025-05-16T06:59:47.456" v="15" actId="14100"/>
          <ac:graphicFrameMkLst>
            <pc:docMk/>
            <pc:sldMk cId="3767711167" sldId="258"/>
            <ac:graphicFrameMk id="5" creationId="{B1A08E1B-0838-F109-394E-BBEFAE389A5D}"/>
          </ac:graphicFrameMkLst>
        </pc:graphicFrameChg>
        <pc:picChg chg="del">
          <ac:chgData name="keerthi20133@outlook.com" userId="4ae6b9b7fbf89946" providerId="LiveId" clId="{AF7D40C9-72B8-44EE-B162-FE335415D1B6}" dt="2025-05-16T06:56:19.455" v="2" actId="478"/>
          <ac:picMkLst>
            <pc:docMk/>
            <pc:sldMk cId="3767711167" sldId="258"/>
            <ac:picMk id="7" creationId="{EA793989-373D-F5E9-A0A8-15EB8196B49E}"/>
          </ac:picMkLst>
        </pc:picChg>
      </pc:sldChg>
      <pc:sldChg chg="modSp mod">
        <pc:chgData name="keerthi20133@outlook.com" userId="4ae6b9b7fbf89946" providerId="LiveId" clId="{AF7D40C9-72B8-44EE-B162-FE335415D1B6}" dt="2025-05-16T07:08:18.637" v="75" actId="20577"/>
        <pc:sldMkLst>
          <pc:docMk/>
          <pc:sldMk cId="2666729557" sldId="260"/>
        </pc:sldMkLst>
        <pc:spChg chg="mod">
          <ac:chgData name="keerthi20133@outlook.com" userId="4ae6b9b7fbf89946" providerId="LiveId" clId="{AF7D40C9-72B8-44EE-B162-FE335415D1B6}" dt="2025-05-16T07:08:18.637" v="75" actId="20577"/>
          <ac:spMkLst>
            <pc:docMk/>
            <pc:sldMk cId="2666729557" sldId="260"/>
            <ac:spMk id="3" creationId="{00000000-0000-0000-0000-000000000000}"/>
          </ac:spMkLst>
        </pc:spChg>
      </pc:sldChg>
      <pc:sldChg chg="delSp mod">
        <pc:chgData name="keerthi20133@outlook.com" userId="4ae6b9b7fbf89946" providerId="LiveId" clId="{AF7D40C9-72B8-44EE-B162-FE335415D1B6}" dt="2025-05-16T07:03:33.098" v="16" actId="478"/>
        <pc:sldMkLst>
          <pc:docMk/>
          <pc:sldMk cId="3691672322" sldId="266"/>
        </pc:sldMkLst>
        <pc:spChg chg="del">
          <ac:chgData name="keerthi20133@outlook.com" userId="4ae6b9b7fbf89946" providerId="LiveId" clId="{AF7D40C9-72B8-44EE-B162-FE335415D1B6}" dt="2025-05-16T07:03:33.098" v="16" actId="478"/>
          <ac:spMkLst>
            <pc:docMk/>
            <pc:sldMk cId="3691672322" sldId="266"/>
            <ac:spMk id="2" creationId="{00000000-0000-0000-0000-000000000000}"/>
          </ac:spMkLst>
        </pc:spChg>
      </pc:sldChg>
      <pc:sldChg chg="modSp mod">
        <pc:chgData name="keerthi20133@outlook.com" userId="4ae6b9b7fbf89946" providerId="LiveId" clId="{AF7D40C9-72B8-44EE-B162-FE335415D1B6}" dt="2025-05-16T07:05:28.807" v="47" actId="20577"/>
        <pc:sldMkLst>
          <pc:docMk/>
          <pc:sldMk cId="593898751" sldId="275"/>
        </pc:sldMkLst>
        <pc:spChg chg="mod">
          <ac:chgData name="keerthi20133@outlook.com" userId="4ae6b9b7fbf89946" providerId="LiveId" clId="{AF7D40C9-72B8-44EE-B162-FE335415D1B6}" dt="2025-05-16T07:05:28.807" v="47" actId="20577"/>
          <ac:spMkLst>
            <pc:docMk/>
            <pc:sldMk cId="593898751" sldId="275"/>
            <ac:spMk id="3" creationId="{E247C48A-A695-CEA8-2CD0-BD39108BAB2F}"/>
          </ac:spMkLst>
        </pc:spChg>
      </pc:sldChg>
      <pc:sldChg chg="addSp delSp modSp mod ord">
        <pc:chgData name="keerthi20133@outlook.com" userId="4ae6b9b7fbf89946" providerId="LiveId" clId="{AF7D40C9-72B8-44EE-B162-FE335415D1B6}" dt="2025-05-16T07:07:38.113" v="74"/>
        <pc:sldMkLst>
          <pc:docMk/>
          <pc:sldMk cId="1637666217" sldId="276"/>
        </pc:sldMkLst>
        <pc:spChg chg="mod">
          <ac:chgData name="keerthi20133@outlook.com" userId="4ae6b9b7fbf89946" providerId="LiveId" clId="{AF7D40C9-72B8-44EE-B162-FE335415D1B6}" dt="2025-05-16T07:07:08.022" v="71" actId="6549"/>
          <ac:spMkLst>
            <pc:docMk/>
            <pc:sldMk cId="1637666217" sldId="276"/>
            <ac:spMk id="2" creationId="{88591458-3602-B88D-69F2-536F2B2C1F17}"/>
          </ac:spMkLst>
        </pc:spChg>
        <pc:spChg chg="del">
          <ac:chgData name="keerthi20133@outlook.com" userId="4ae6b9b7fbf89946" providerId="LiveId" clId="{AF7D40C9-72B8-44EE-B162-FE335415D1B6}" dt="2025-05-16T07:07:14.243" v="72" actId="478"/>
          <ac:spMkLst>
            <pc:docMk/>
            <pc:sldMk cId="1637666217" sldId="276"/>
            <ac:spMk id="3" creationId="{6B8BBEEA-9AE3-9AD1-DBF4-A2CC98EF1B9B}"/>
          </ac:spMkLst>
        </pc:spChg>
        <pc:spChg chg="add mod">
          <ac:chgData name="keerthi20133@outlook.com" userId="4ae6b9b7fbf89946" providerId="LiveId" clId="{AF7D40C9-72B8-44EE-B162-FE335415D1B6}" dt="2025-05-16T07:07:14.243" v="72" actId="478"/>
          <ac:spMkLst>
            <pc:docMk/>
            <pc:sldMk cId="1637666217" sldId="276"/>
            <ac:spMk id="5" creationId="{DCADDF5D-39CC-58A2-01CD-6663553CB00F}"/>
          </ac:spMkLst>
        </pc:spChg>
      </pc:sldChg>
      <pc:sldChg chg="modSp mod">
        <pc:chgData name="keerthi20133@outlook.com" userId="4ae6b9b7fbf89946" providerId="LiveId" clId="{AF7D40C9-72B8-44EE-B162-FE335415D1B6}" dt="2025-05-16T07:09:35.980" v="127" actId="20577"/>
        <pc:sldMkLst>
          <pc:docMk/>
          <pc:sldMk cId="825552305" sldId="277"/>
        </pc:sldMkLst>
        <pc:spChg chg="mod">
          <ac:chgData name="keerthi20133@outlook.com" userId="4ae6b9b7fbf89946" providerId="LiveId" clId="{AF7D40C9-72B8-44EE-B162-FE335415D1B6}" dt="2025-05-16T07:09:35.980" v="127" actId="20577"/>
          <ac:spMkLst>
            <pc:docMk/>
            <pc:sldMk cId="825552305" sldId="277"/>
            <ac:spMk id="3" creationId="{15C84BCC-0DB1-FDE0-3402-D7F5BF535C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439781"/>
            <a:ext cx="10363200" cy="962898"/>
          </a:xfrm>
          <a:prstGeom prst="rect">
            <a:avLst/>
          </a:prstGeom>
          <a:noFill/>
          <a:ln>
            <a:noFill/>
          </a:ln>
        </p:spPr>
        <p:txBody>
          <a:bodyPr spcFirstLastPara="1" wrap="square" lIns="91425" tIns="45700" rIns="91425" bIns="45700" anchor="ctr" anchorCtr="0">
            <a:noAutofit/>
          </a:body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8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8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800" dirty="0">
                <a:solidFill>
                  <a:srgbClr val="0070C0"/>
                </a:solidFill>
                <a:latin typeface="Times New Roman" panose="02020603050405020304" pitchFamily="18" charset="0"/>
                <a:ea typeface="Tahoma" pitchFamily="34" charset="0"/>
                <a:cs typeface="Times New Roman" panose="02020603050405020304" pitchFamily="18" charset="0"/>
              </a:rPr>
              <a:t>ANALYSIS AND IDENTIFICATION OF MALICIOUS MOBILE APPLICATION</a:t>
            </a:r>
            <a:endParaRPr lang="en-US" sz="2800" dirty="0">
              <a:latin typeface="Times New Roman" panose="020206030504050203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81884659"/>
              </p:ext>
            </p:extLst>
          </p:nvPr>
        </p:nvGraphicFramePr>
        <p:xfrm>
          <a:off x="553347" y="2721840"/>
          <a:ext cx="5418675" cy="274326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20221LCC0002</a:t>
                      </a:r>
                    </a:p>
                    <a:p>
                      <a:pPr marL="0" marR="0" lvl="0" indent="0" algn="ctr" rtl="0">
                        <a:spcBef>
                          <a:spcPts val="0"/>
                        </a:spcBef>
                        <a:spcAft>
                          <a:spcPts val="0"/>
                        </a:spcAft>
                        <a:buFont typeface="+mj-lt"/>
                        <a:buNone/>
                      </a:pPr>
                      <a:r>
                        <a:rPr lang="en-US" sz="1800" u="none" strike="noStrike" cap="none" dirty="0"/>
                        <a:t>20221LCC0003</a:t>
                      </a:r>
                    </a:p>
                    <a:p>
                      <a:pPr marL="0" marR="0" lvl="0" indent="0" algn="ctr" rtl="0">
                        <a:spcBef>
                          <a:spcPts val="0"/>
                        </a:spcBef>
                        <a:spcAft>
                          <a:spcPts val="0"/>
                        </a:spcAft>
                        <a:buFont typeface="+mj-lt"/>
                        <a:buNone/>
                      </a:pPr>
                      <a:r>
                        <a:rPr lang="en-US" sz="1800" u="none" strike="noStrike" cap="none" dirty="0"/>
                        <a:t>20211CCS138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SHASHANK.M</a:t>
                      </a:r>
                    </a:p>
                    <a:p>
                      <a:pPr marL="0" marR="0" lvl="0" indent="0" algn="ctr" rtl="0">
                        <a:spcBef>
                          <a:spcPts val="0"/>
                        </a:spcBef>
                        <a:spcAft>
                          <a:spcPts val="0"/>
                        </a:spcAft>
                        <a:buNone/>
                      </a:pPr>
                      <a:r>
                        <a:rPr lang="en-US" sz="1800" u="none" strike="noStrike" cap="none" dirty="0"/>
                        <a:t>KEERTHANA.S</a:t>
                      </a:r>
                    </a:p>
                    <a:p>
                      <a:pPr marL="0" marR="0" lvl="0" indent="0" algn="ctr" rtl="0">
                        <a:spcBef>
                          <a:spcPts val="0"/>
                        </a:spcBef>
                        <a:spcAft>
                          <a:spcPts val="0"/>
                        </a:spcAft>
                        <a:buNone/>
                      </a:pPr>
                      <a:r>
                        <a:rPr lang="en-US" sz="1800" u="none" strike="noStrike" cap="none" dirty="0"/>
                        <a:t>MURALI KARTHIK K 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dirty="0">
                <a:solidFill>
                  <a:srgbClr val="17365D"/>
                </a:solidFill>
                <a:latin typeface="Cambria" panose="02040503050406030204" pitchFamily="18" charset="0"/>
                <a:ea typeface="Cambria" panose="02040503050406030204" pitchFamily="18" charset="0"/>
                <a:cs typeface="Verdana"/>
                <a:sym typeface="Verdana"/>
              </a:rPr>
              <a:t>MOHANA S D</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S.P.ANAND RAJ</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SHARMASTH VALI</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Functional Malware Analysis Application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Accurate Malware Detection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Real-Time API Integration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1000"/>
              </a:spcAft>
              <a:buSzPts val="1000"/>
              <a:buNone/>
              <a:tabLst>
                <a:tab pos="457200" algn="l"/>
              </a:tabLs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development of a mobile app tool that leverages open-source intelligence and threat intelligence feeds is a crucial step toward addressing these emerging security concerns. This tool can actively monitor mobile device behaviors, network communications, and interactions with external IP addresses and URLs to identify potential threats. mobile device security, offering both individual users and organizations an additional layer of protection against the growing number of threats targeting mobile platforms. As the landscape of cybersecurity continues to evolve, tools like these will be pivotal in safeguarding user data and maintaining the integrity of mobile systems.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Rectangle 2">
            <a:extLst>
              <a:ext uri="{FF2B5EF4-FFF2-40B4-BE49-F238E27FC236}">
                <a16:creationId xmlns:a16="http://schemas.microsoft.com/office/drawing/2014/main" id="{403FEDD7-F207-FD81-B640-3575E70B4A96}"/>
              </a:ext>
            </a:extLst>
          </p:cNvPr>
          <p:cNvSpPr>
            <a:spLocks noGrp="1" noChangeArrowheads="1"/>
          </p:cNvSpPr>
          <p:nvPr>
            <p:ph idx="1"/>
          </p:nvPr>
        </p:nvSpPr>
        <p:spPr bwMode="auto">
          <a:xfrm>
            <a:off x="600075" y="1173512"/>
            <a:ext cx="1571278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Alazab</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 Islam, “A Survey on Malware Detection Systems,”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Cybersecurity Research</a:t>
            </a:r>
            <a:r>
              <a:rPr lang="en-US" altLang="en-US" sz="1600"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Zhauniarovich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Pashchenko</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Malware Detection: Current Trends and Challenges,”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a:t>
            </a:r>
          </a:p>
          <a:p>
            <a:pPr marL="0" indent="0" eaLnBrk="0" fontAlgn="base" hangingPunct="0">
              <a:spcBef>
                <a:spcPct val="0"/>
              </a:spcBef>
              <a:spcAft>
                <a:spcPct val="0"/>
              </a:spcAft>
              <a:buNone/>
            </a:pPr>
            <a:r>
              <a:rPr lang="en-US" altLang="en-US" sz="1600" i="1" dirty="0">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Information Security</a:t>
            </a: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Bhalaji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M. G. Anjaneyulu, “Machine Learning Techniques for Malware Detection,”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Information</a:t>
            </a:r>
          </a:p>
          <a:p>
            <a:pPr marL="0" indent="0" eaLnBrk="0" fontAlgn="base" hangingPunct="0">
              <a:spcBef>
                <a:spcPct val="0"/>
              </a:spcBef>
              <a:spcAft>
                <a:spcPct val="0"/>
              </a:spcAft>
              <a:buNone/>
            </a:pPr>
            <a:r>
              <a:rPr lang="en-US" altLang="en-US" sz="1600" i="1" dirty="0">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Forensics and Security.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Behnia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Abolhasani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“Threat Intelligence and Malware Analysis: A Literature Review,”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ACM Computing Surveys</a:t>
            </a: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 Malek and 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Elhoseny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Implementation of a Mobile-Based Malware Detection System,”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Computer</a:t>
            </a:r>
          </a:p>
          <a:p>
            <a:pPr marL="0" indent="0" eaLnBrk="0" fontAlgn="base" hangingPunct="0">
              <a:spcBef>
                <a:spcPct val="0"/>
              </a:spcBef>
              <a:spcAft>
                <a:spcPct val="0"/>
              </a:spcAft>
              <a:buNone/>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a:t>
            </a: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DCADDF5D-39CC-58A2-01CD-6663553CB00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3766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today's digital age, cybersecurity threats are more prevalent than ever, and understanding malware is crucial for protecting our online presence. With malicious software becoming increasingly sophisticated, we need effective tools to analyze and detect these threats efficiently.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Malware Detection: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Utilizing the Virus Total API to scan files and URLs for known threats.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Domain Reporting: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Analyzing domains for registration details and security incidents to enhance user awareness.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B1A08E1B-0838-F109-394E-BBEFAE389A5D}"/>
              </a:ext>
            </a:extLst>
          </p:cNvPr>
          <p:cNvGraphicFramePr>
            <a:graphicFrameLocks noGrp="1"/>
          </p:cNvGraphicFramePr>
          <p:nvPr>
            <p:ph idx="1"/>
            <p:extLst>
              <p:ext uri="{D42A27DB-BD31-4B8C-83A1-F6EECF244321}">
                <p14:modId xmlns:p14="http://schemas.microsoft.com/office/powerpoint/2010/main" val="4248064479"/>
              </p:ext>
            </p:extLst>
          </p:nvPr>
        </p:nvGraphicFramePr>
        <p:xfrm>
          <a:off x="812800" y="992902"/>
          <a:ext cx="10668000" cy="5171923"/>
        </p:xfrm>
        <a:graphic>
          <a:graphicData uri="http://schemas.openxmlformats.org/drawingml/2006/table">
            <a:tbl>
              <a:tblPr firstRow="1" firstCol="1" bandRow="1">
                <a:tableStyleId>{5C22544A-7EE6-4342-B048-85BDC9FD1C3A}</a:tableStyleId>
              </a:tblPr>
              <a:tblGrid>
                <a:gridCol w="739019">
                  <a:extLst>
                    <a:ext uri="{9D8B030D-6E8A-4147-A177-3AD203B41FA5}">
                      <a16:colId xmlns:a16="http://schemas.microsoft.com/office/drawing/2014/main" val="3645044927"/>
                    </a:ext>
                  </a:extLst>
                </a:gridCol>
                <a:gridCol w="2763651">
                  <a:extLst>
                    <a:ext uri="{9D8B030D-6E8A-4147-A177-3AD203B41FA5}">
                      <a16:colId xmlns:a16="http://schemas.microsoft.com/office/drawing/2014/main" val="4015818655"/>
                    </a:ext>
                  </a:extLst>
                </a:gridCol>
                <a:gridCol w="2387843">
                  <a:extLst>
                    <a:ext uri="{9D8B030D-6E8A-4147-A177-3AD203B41FA5}">
                      <a16:colId xmlns:a16="http://schemas.microsoft.com/office/drawing/2014/main" val="2714110767"/>
                    </a:ext>
                  </a:extLst>
                </a:gridCol>
                <a:gridCol w="1051722">
                  <a:extLst>
                    <a:ext uri="{9D8B030D-6E8A-4147-A177-3AD203B41FA5}">
                      <a16:colId xmlns:a16="http://schemas.microsoft.com/office/drawing/2014/main" val="1957203186"/>
                    </a:ext>
                  </a:extLst>
                </a:gridCol>
                <a:gridCol w="3725765">
                  <a:extLst>
                    <a:ext uri="{9D8B030D-6E8A-4147-A177-3AD203B41FA5}">
                      <a16:colId xmlns:a16="http://schemas.microsoft.com/office/drawing/2014/main" val="1664585774"/>
                    </a:ext>
                  </a:extLst>
                </a:gridCol>
              </a:tblGrid>
              <a:tr h="300950">
                <a:tc>
                  <a:txBody>
                    <a:bodyPr/>
                    <a:lstStyle/>
                    <a:p>
                      <a:pPr algn="ctr">
                        <a:lnSpc>
                          <a:spcPct val="150000"/>
                        </a:lnSpc>
                        <a:buNone/>
                      </a:pPr>
                      <a:r>
                        <a:rPr lang="en-IN" sz="1300">
                          <a:effectLst/>
                        </a:rPr>
                        <a:t>S.NO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300">
                          <a:effectLst/>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300">
                          <a:effectLst/>
                        </a:rPr>
                        <a:t>Authors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30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300">
                          <a:effectLst/>
                        </a:rPr>
                        <a:t>Summary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3729749024"/>
                  </a:ext>
                </a:extLst>
              </a:tr>
              <a:tr h="1083977">
                <a:tc>
                  <a:txBody>
                    <a:bodyPr/>
                    <a:lstStyle/>
                    <a:p>
                      <a:pPr algn="ctr">
                        <a:lnSpc>
                          <a:spcPct val="150000"/>
                        </a:lnSpc>
                        <a:buNone/>
                      </a:pPr>
                      <a:r>
                        <a:rPr lang="en-IN" sz="11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A Survey on Malware Detection Systems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dirty="0" err="1">
                          <a:effectLst/>
                        </a:rPr>
                        <a:t>Alazab</a:t>
                      </a:r>
                      <a:r>
                        <a:rPr lang="en-IN" sz="1100" dirty="0">
                          <a:effectLst/>
                        </a:rPr>
                        <a:t>, M., &amp; Islam, 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2019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Surveys detection systems: signature-based, heuristic, behavior-based; advocates hybrid methods for improved results.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571557302"/>
                  </a:ext>
                </a:extLst>
              </a:tr>
              <a:tr h="1083977">
                <a:tc>
                  <a:txBody>
                    <a:bodyPr/>
                    <a:lstStyle/>
                    <a:p>
                      <a:pPr algn="ctr">
                        <a:lnSpc>
                          <a:spcPct val="150000"/>
                        </a:lnSpc>
                        <a:buNone/>
                      </a:pPr>
                      <a:r>
                        <a:rPr lang="en-IN" sz="1100" dirty="0">
                          <a:effectLst/>
                        </a:rPr>
                        <a:t>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Mobile Malware Detection: Current Trends and Challenges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Zhauniarovich, A., &amp; Pashchenko, 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Discusses mobile-specific malware threats; favors lightweight, behavior-based methods.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927490227"/>
                  </a:ext>
                </a:extLst>
              </a:tr>
              <a:tr h="809521">
                <a:tc>
                  <a:txBody>
                    <a:bodyPr/>
                    <a:lstStyle/>
                    <a:p>
                      <a:pPr algn="ctr">
                        <a:lnSpc>
                          <a:spcPct val="150000"/>
                        </a:lnSpc>
                        <a:buNone/>
                      </a:pPr>
                      <a:r>
                        <a:rPr lang="en-IN" sz="11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Machine Learning Techniques for Malware Detection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Bhalaji, A., &amp; Anjaneyulu, M. 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2018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Explores ML techniques like SVM, DT, NN; notes scalability concerns in mobile use.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3251884702"/>
                  </a:ext>
                </a:extLst>
              </a:tr>
              <a:tr h="1083977">
                <a:tc>
                  <a:txBody>
                    <a:bodyPr/>
                    <a:lstStyle/>
                    <a:p>
                      <a:pPr algn="ctr">
                        <a:lnSpc>
                          <a:spcPct val="150000"/>
                        </a:lnSpc>
                        <a:buNone/>
                      </a:pPr>
                      <a:r>
                        <a:rPr lang="en-IN" sz="11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Threat Intelligence and Malware Analysis: A Literature Review</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Behnia, M., &amp; Abolhasani, 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Highlights VirusTotal and API-based intelligence in malware detection; recommends real-time mobile apps.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2250360713"/>
                  </a:ext>
                </a:extLst>
              </a:tr>
              <a:tr h="809521">
                <a:tc>
                  <a:txBody>
                    <a:bodyPr/>
                    <a:lstStyle/>
                    <a:p>
                      <a:pPr algn="ctr">
                        <a:lnSpc>
                          <a:spcPct val="150000"/>
                        </a:lnSpc>
                        <a:buNone/>
                      </a:pPr>
                      <a:r>
                        <a:rPr lang="en-IN" sz="11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Design and Implementation of a Mobile-Based Malware Detection System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Malek, R., &amp; Elhoseny, 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a:effectLst/>
                        </a:rPr>
                        <a:t>2019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tc>
                  <a:txBody>
                    <a:bodyPr/>
                    <a:lstStyle/>
                    <a:p>
                      <a:pPr algn="ctr">
                        <a:lnSpc>
                          <a:spcPct val="150000"/>
                        </a:lnSpc>
                        <a:buNone/>
                      </a:pPr>
                      <a:r>
                        <a:rPr lang="en-IN" sz="1100" dirty="0">
                          <a:effectLst/>
                        </a:rPr>
                        <a:t>Details Android malware detection app using heuristic and signature methods.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126" marR="9126" marT="9126" marB="9126" anchor="ctr"/>
                </a:tc>
                <a:extLst>
                  <a:ext uri="{0D108BD9-81ED-4DB2-BD59-A6C34878D82A}">
                    <a16:rowId xmlns:a16="http://schemas.microsoft.com/office/drawing/2014/main" val="3675161547"/>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Hybrid Detection Approach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Utilization of APIs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Enhanced IP and Domain Analysis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Machine Learning Implementation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Develop a Malware Detection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Integrate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VirusTotal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API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Implement 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Enhance IP and Domain Analysis Features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Incorporate Machine Learning Techniques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endParaRPr lang="en-IN" dirty="0">
              <a:effectLst/>
              <a:latin typeface="Times New Roman" panose="02020603050405020304" pitchFamily="18" charset="0"/>
              <a:cs typeface="Times New Roman" panose="02020603050405020304" pitchFamily="18" charset="0"/>
            </a:endParaRPr>
          </a:p>
          <a:p>
            <a:pPr marL="742950" lvl="1" indent="-285750">
              <a:lnSpc>
                <a:spcPct val="170000"/>
              </a:lnSpc>
              <a:spcAft>
                <a:spcPts val="1000"/>
              </a:spcAft>
              <a:buFont typeface="+mj-lt"/>
              <a:buAutoNum type="arabicPeriod"/>
              <a:tabLst>
                <a:tab pos="9144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and Requirements Gathering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70000"/>
              </a:lnSpc>
              <a:spcAft>
                <a:spcPts val="1000"/>
              </a:spcAft>
              <a:buFont typeface="+mj-lt"/>
              <a:buAutoNum type="arabicPeriod"/>
              <a:tabLst>
                <a:tab pos="9144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Architecture Design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70000"/>
              </a:lnSpc>
              <a:spcAft>
                <a:spcPts val="1000"/>
              </a:spcAft>
              <a:buFont typeface="+mj-lt"/>
              <a:buAutoNum type="arabicPeriod"/>
              <a:tabLst>
                <a:tab pos="9144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Module Development</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70000"/>
              </a:lnSpc>
              <a:spcAft>
                <a:spcPts val="1000"/>
              </a:spcAft>
              <a:buNone/>
              <a:tabLst>
                <a:tab pos="9144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IP and Domain Analysis Module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70000"/>
              </a:lnSpc>
              <a:spcAft>
                <a:spcPts val="1000"/>
              </a:spcAft>
              <a:buNone/>
              <a:tabLst>
                <a:tab pos="9144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Machine Learning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Autofit/>
          </a:bodyPr>
          <a:lstStyle/>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Architecture Pattern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Component Structure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User Interface Layer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Backend Services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Third-Party API Integration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Scanning Module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File Scanning</a:t>
            </a: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IP and Domain Scanning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Mobile Application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State Management Solutions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Database Management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External APIs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VirusTotal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API</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IP/Domain Analysis APIs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C332D59E-3466-D586-D033-532F272C17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965" r="1541" b="2488"/>
          <a:stretch/>
        </p:blipFill>
        <p:spPr>
          <a:xfrm>
            <a:off x="2207172" y="1190286"/>
            <a:ext cx="7740869" cy="4737548"/>
          </a:xfr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160</TotalTime>
  <Words>740</Words>
  <Application>Microsoft Office PowerPoint</Application>
  <PresentationFormat>Widescreen</PresentationFormat>
  <Paragraphs>128</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Bookman Old Style</vt:lpstr>
      <vt:lpstr>Calibri</vt:lpstr>
      <vt:lpstr>Cambria</vt:lpstr>
      <vt:lpstr>Courier New</vt:lpstr>
      <vt:lpstr>Symbol</vt:lpstr>
      <vt:lpstr>Times New Roman</vt:lpstr>
      <vt:lpstr>Verdana</vt:lpstr>
      <vt:lpstr>Wingdings</vt:lpstr>
      <vt:lpstr>Bioinformatics</vt:lpstr>
      <vt:lpstr>PIP4004: UNIVERSITY PROJECT Review-1 Presentation  ANALYSIS AND IDENTIFICATION OF MALICIOUS MOBILE APPLICATION</vt:lpstr>
      <vt:lpstr>Introduction</vt:lpstr>
      <vt:lpstr>Literature Review</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keerthi20133@outlook.com</cp:lastModifiedBy>
  <cp:revision>20</cp:revision>
  <dcterms:created xsi:type="dcterms:W3CDTF">2023-03-16T03:26:27Z</dcterms:created>
  <dcterms:modified xsi:type="dcterms:W3CDTF">2025-05-16T07:09:37Z</dcterms:modified>
</cp:coreProperties>
</file>