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85" r:id="rId7"/>
    <p:sldId id="263" r:id="rId8"/>
    <p:sldId id="264" r:id="rId9"/>
    <p:sldId id="265" r:id="rId10"/>
    <p:sldId id="266" r:id="rId11"/>
    <p:sldId id="267" r:id="rId12"/>
    <p:sldId id="268" r:id="rId13"/>
    <p:sldId id="286" r:id="rId14"/>
    <p:sldId id="270" r:id="rId15"/>
    <p:sldId id="271" r:id="rId16"/>
    <p:sldId id="272" r:id="rId17"/>
    <p:sldId id="281" r:id="rId18"/>
    <p:sldId id="284" r:id="rId19"/>
    <p:sldId id="273" r:id="rId20"/>
    <p:sldId id="274" r:id="rId21"/>
    <p:sldId id="275" r:id="rId22"/>
    <p:sldId id="276" r:id="rId23"/>
    <p:sldId id="277" r:id="rId24"/>
    <p:sldId id="278" r:id="rId25"/>
    <p:sldId id="279" r:id="rId26"/>
    <p:sldId id="283" r:id="rId27"/>
    <p:sldId id="280" r:id="rId28"/>
    <p:sldId id="282"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64" d="100"/>
          <a:sy n="64" d="100"/>
        </p:scale>
        <p:origin x="1344"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manualLayout>
          <c:xMode val="edge"/>
          <c:yMode val="edge"/>
          <c:x val="0.42534366797900303"/>
          <c:y val="0.8092105263157896"/>
        </c:manualLayout>
      </c:layout>
      <c:overlay val="0"/>
    </c:title>
    <c:autoTitleDeleted val="0"/>
    <c:view3D>
      <c:rotX val="75"/>
      <c:rotY val="0"/>
      <c:rAngAx val="0"/>
    </c:view3D>
    <c:floor>
      <c:thickness val="0"/>
    </c:floor>
    <c:sideWall>
      <c:thickness val="0"/>
    </c:sideWall>
    <c:backWall>
      <c:thickness val="0"/>
    </c:backWall>
    <c:plotArea>
      <c:layout/>
      <c:pie3DChart>
        <c:varyColors val="1"/>
        <c:ser>
          <c:idx val="0"/>
          <c:order val="0"/>
          <c:tx>
            <c:strRef>
              <c:f>Sheet1!$B$1</c:f>
              <c:strCache>
                <c:ptCount val="1"/>
                <c:pt idx="0">
                  <c:v>key Vulnerability Severity</c:v>
                </c:pt>
              </c:strCache>
            </c:strRef>
          </c:tx>
          <c:dPt>
            <c:idx val="0"/>
            <c:bubble3D val="0"/>
            <c:spPr>
              <a:solidFill>
                <a:schemeClr val="tx2">
                  <a:lumMod val="60000"/>
                  <a:lumOff val="40000"/>
                </a:schemeClr>
              </a:solidFill>
            </c:spPr>
            <c:extLst>
              <c:ext xmlns:c16="http://schemas.microsoft.com/office/drawing/2014/chart" uri="{C3380CC4-5D6E-409C-BE32-E72D297353CC}">
                <c16:uniqueId val="{00000000-6364-472E-9206-20092E77D565}"/>
              </c:ext>
            </c:extLst>
          </c:dPt>
          <c:dPt>
            <c:idx val="1"/>
            <c:bubble3D val="0"/>
            <c:spPr>
              <a:solidFill>
                <a:schemeClr val="accent2">
                  <a:lumMod val="60000"/>
                  <a:lumOff val="40000"/>
                </a:schemeClr>
              </a:solidFill>
            </c:spPr>
            <c:extLst>
              <c:ext xmlns:c16="http://schemas.microsoft.com/office/drawing/2014/chart" uri="{C3380CC4-5D6E-409C-BE32-E72D297353CC}">
                <c16:uniqueId val="{00000001-6364-472E-9206-20092E77D565}"/>
              </c:ext>
            </c:extLst>
          </c:dPt>
          <c:dPt>
            <c:idx val="2"/>
            <c:bubble3D val="0"/>
            <c:spPr>
              <a:solidFill>
                <a:schemeClr val="accent4">
                  <a:lumMod val="60000"/>
                  <a:lumOff val="40000"/>
                </a:schemeClr>
              </a:solidFill>
            </c:spPr>
            <c:extLst>
              <c:ext xmlns:c16="http://schemas.microsoft.com/office/drawing/2014/chart" uri="{C3380CC4-5D6E-409C-BE32-E72D297353CC}">
                <c16:uniqueId val="{00000002-6364-472E-9206-20092E77D565}"/>
              </c:ext>
            </c:extLst>
          </c:dPt>
          <c:dPt>
            <c:idx val="3"/>
            <c:bubble3D val="0"/>
            <c:spPr>
              <a:solidFill>
                <a:schemeClr val="accent3">
                  <a:lumMod val="75000"/>
                </a:schemeClr>
              </a:solidFill>
            </c:spPr>
            <c:extLst>
              <c:ext xmlns:c16="http://schemas.microsoft.com/office/drawing/2014/chart" uri="{C3380CC4-5D6E-409C-BE32-E72D297353CC}">
                <c16:uniqueId val="{00000003-6364-472E-9206-20092E77D565}"/>
              </c:ext>
            </c:extLst>
          </c:dPt>
          <c:dPt>
            <c:idx val="4"/>
            <c:bubble3D val="0"/>
            <c:spPr>
              <a:solidFill>
                <a:schemeClr val="accent3"/>
              </a:solidFill>
            </c:spPr>
            <c:extLst>
              <c:ext xmlns:c16="http://schemas.microsoft.com/office/drawing/2014/chart" uri="{C3380CC4-5D6E-409C-BE32-E72D297353CC}">
                <c16:uniqueId val="{00000004-6364-472E-9206-20092E77D565}"/>
              </c:ext>
            </c:extLst>
          </c:dPt>
          <c:dPt>
            <c:idx val="5"/>
            <c:bubble3D val="0"/>
            <c:spPr>
              <a:solidFill>
                <a:srgbClr val="FFFF00"/>
              </a:solidFill>
            </c:spPr>
            <c:extLst>
              <c:ext xmlns:c16="http://schemas.microsoft.com/office/drawing/2014/chart" uri="{C3380CC4-5D6E-409C-BE32-E72D297353CC}">
                <c16:uniqueId val="{00000005-6364-472E-9206-20092E77D565}"/>
              </c:ext>
            </c:extLst>
          </c:dPt>
          <c:cat>
            <c:strRef>
              <c:f>Sheet1!$A$2:$A$7</c:f>
              <c:strCache>
                <c:ptCount val="6"/>
                <c:pt idx="0">
                  <c:v>Stored XSS</c:v>
                </c:pt>
                <c:pt idx="1">
                  <c:v>Local File Inclusion </c:v>
                </c:pt>
                <c:pt idx="2">
                  <c:v>Unrestricted File</c:v>
                </c:pt>
                <c:pt idx="3">
                  <c:v>Clear  Text Pwd</c:v>
                </c:pt>
                <c:pt idx="4">
                  <c:v>Auto Completion of Pwd</c:v>
                </c:pt>
                <c:pt idx="5">
                  <c:v>Others</c:v>
                </c:pt>
              </c:strCache>
            </c:strRef>
          </c:cat>
          <c:val>
            <c:numRef>
              <c:f>Sheet1!$B$2:$B$7</c:f>
              <c:numCache>
                <c:formatCode>General</c:formatCode>
                <c:ptCount val="6"/>
                <c:pt idx="0">
                  <c:v>34</c:v>
                </c:pt>
                <c:pt idx="1">
                  <c:v>22</c:v>
                </c:pt>
                <c:pt idx="2">
                  <c:v>22</c:v>
                </c:pt>
                <c:pt idx="3">
                  <c:v>11</c:v>
                </c:pt>
                <c:pt idx="4">
                  <c:v>10</c:v>
                </c:pt>
                <c:pt idx="5">
                  <c:v>1</c:v>
                </c:pt>
              </c:numCache>
            </c:numRef>
          </c:val>
          <c:extLst>
            <c:ext xmlns:c16="http://schemas.microsoft.com/office/drawing/2014/chart" uri="{C3380CC4-5D6E-409C-BE32-E72D297353CC}">
              <c16:uniqueId val="{00000006-6364-472E-9206-20092E77D565}"/>
            </c:ext>
          </c:extLst>
        </c:ser>
        <c:dLbls>
          <c:showLegendKey val="0"/>
          <c:showVal val="0"/>
          <c:showCatName val="0"/>
          <c:showSerName val="0"/>
          <c:showPercent val="0"/>
          <c:showBubbleSize val="0"/>
          <c:showLeaderLines val="1"/>
        </c:dLbls>
      </c:pie3DChart>
    </c:plotArea>
    <c:legend>
      <c:legendPos val="r"/>
      <c:layout>
        <c:manualLayout>
          <c:xMode val="edge"/>
          <c:yMode val="edge"/>
          <c:x val="0.6528343404748832"/>
          <c:y val="2.7080212534408826E-2"/>
          <c:w val="0.3277858145638774"/>
          <c:h val="0.80504705204532401"/>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759683885668136E-2"/>
          <c:y val="0.23247364206592824"/>
          <c:w val="0.64075106931078096"/>
          <c:h val="0.55382436570428661"/>
        </c:manualLayout>
      </c:layout>
      <c:barChart>
        <c:barDir val="col"/>
        <c:grouping val="clustered"/>
        <c:varyColors val="0"/>
        <c:ser>
          <c:idx val="0"/>
          <c:order val="0"/>
          <c:tx>
            <c:strRef>
              <c:f>Sheet1!$B$1</c:f>
              <c:strCache>
                <c:ptCount val="1"/>
                <c:pt idx="0">
                  <c:v>NUMBER OF ALERTS</c:v>
                </c:pt>
              </c:strCache>
            </c:strRef>
          </c:tx>
          <c:invertIfNegative val="0"/>
          <c:dPt>
            <c:idx val="0"/>
            <c:invertIfNegative val="0"/>
            <c:bubble3D val="0"/>
            <c:spPr>
              <a:solidFill>
                <a:srgbClr val="C00000"/>
              </a:solidFill>
            </c:spPr>
            <c:extLst>
              <c:ext xmlns:c16="http://schemas.microsoft.com/office/drawing/2014/chart" uri="{C3380CC4-5D6E-409C-BE32-E72D297353CC}">
                <c16:uniqueId val="{00000000-91E8-4F60-9A10-45145ADCCA4A}"/>
              </c:ext>
            </c:extLst>
          </c:dPt>
          <c:dPt>
            <c:idx val="1"/>
            <c:invertIfNegative val="0"/>
            <c:bubble3D val="0"/>
            <c:spPr>
              <a:solidFill>
                <a:schemeClr val="accent6">
                  <a:lumMod val="75000"/>
                </a:schemeClr>
              </a:solidFill>
            </c:spPr>
            <c:extLst>
              <c:ext xmlns:c16="http://schemas.microsoft.com/office/drawing/2014/chart" uri="{C3380CC4-5D6E-409C-BE32-E72D297353CC}">
                <c16:uniqueId val="{00000001-91E8-4F60-9A10-45145ADCCA4A}"/>
              </c:ext>
            </c:extLst>
          </c:dPt>
          <c:dPt>
            <c:idx val="2"/>
            <c:invertIfNegative val="0"/>
            <c:bubble3D val="0"/>
            <c:spPr>
              <a:solidFill>
                <a:schemeClr val="accent3">
                  <a:lumMod val="75000"/>
                </a:schemeClr>
              </a:solidFill>
            </c:spPr>
            <c:extLst>
              <c:ext xmlns:c16="http://schemas.microsoft.com/office/drawing/2014/chart" uri="{C3380CC4-5D6E-409C-BE32-E72D297353CC}">
                <c16:uniqueId val="{00000002-91E8-4F60-9A10-45145ADCCA4A}"/>
              </c:ext>
            </c:extLst>
          </c:dPt>
          <c:cat>
            <c:strRef>
              <c:f>Sheet1!$A$2:$A$5</c:f>
              <c:strCache>
                <c:ptCount val="4"/>
                <c:pt idx="0">
                  <c:v>HIGH</c:v>
                </c:pt>
                <c:pt idx="1">
                  <c:v>MEDIUM</c:v>
                </c:pt>
                <c:pt idx="2">
                  <c:v>LOW</c:v>
                </c:pt>
                <c:pt idx="3">
                  <c:v>INFORMATION</c:v>
                </c:pt>
              </c:strCache>
            </c:strRef>
          </c:cat>
          <c:val>
            <c:numRef>
              <c:f>Sheet1!$B$2:$B$5</c:f>
              <c:numCache>
                <c:formatCode>General</c:formatCode>
                <c:ptCount val="4"/>
                <c:pt idx="0">
                  <c:v>2</c:v>
                </c:pt>
                <c:pt idx="1">
                  <c:v>6</c:v>
                </c:pt>
                <c:pt idx="2">
                  <c:v>19</c:v>
                </c:pt>
                <c:pt idx="3">
                  <c:v>0</c:v>
                </c:pt>
              </c:numCache>
            </c:numRef>
          </c:val>
          <c:extLst>
            <c:ext xmlns:c16="http://schemas.microsoft.com/office/drawing/2014/chart" uri="{C3380CC4-5D6E-409C-BE32-E72D297353CC}">
              <c16:uniqueId val="{00000003-91E8-4F60-9A10-45145ADCCA4A}"/>
            </c:ext>
          </c:extLst>
        </c:ser>
        <c:dLbls>
          <c:showLegendKey val="0"/>
          <c:showVal val="0"/>
          <c:showCatName val="0"/>
          <c:showSerName val="0"/>
          <c:showPercent val="0"/>
          <c:showBubbleSize val="0"/>
        </c:dLbls>
        <c:gapWidth val="150"/>
        <c:axId val="81067392"/>
        <c:axId val="71902336"/>
      </c:barChart>
      <c:catAx>
        <c:axId val="81067392"/>
        <c:scaling>
          <c:orientation val="minMax"/>
        </c:scaling>
        <c:delete val="0"/>
        <c:axPos val="b"/>
        <c:numFmt formatCode="General" sourceLinked="0"/>
        <c:majorTickMark val="none"/>
        <c:minorTickMark val="none"/>
        <c:tickLblPos val="nextTo"/>
        <c:crossAx val="71902336"/>
        <c:crosses val="autoZero"/>
        <c:auto val="1"/>
        <c:lblAlgn val="ctr"/>
        <c:lblOffset val="100"/>
        <c:noMultiLvlLbl val="0"/>
      </c:catAx>
      <c:valAx>
        <c:axId val="71902336"/>
        <c:scaling>
          <c:orientation val="minMax"/>
        </c:scaling>
        <c:delete val="0"/>
        <c:axPos val="l"/>
        <c:majorGridlines/>
        <c:numFmt formatCode="General" sourceLinked="1"/>
        <c:majorTickMark val="none"/>
        <c:minorTickMark val="none"/>
        <c:tickLblPos val="nextTo"/>
        <c:crossAx val="81067392"/>
        <c:crosses val="autoZero"/>
        <c:crossBetween val="between"/>
      </c:valAx>
    </c:plotArea>
    <c:legend>
      <c:legendPos val="r"/>
      <c:layout>
        <c:manualLayout>
          <c:xMode val="edge"/>
          <c:yMode val="edge"/>
          <c:x val="0.7252005999250094"/>
          <c:y val="0.13288002135326302"/>
          <c:w val="0.25098987626546704"/>
          <c:h val="0.4427376662662928"/>
        </c:manualLayout>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40BEE6-6388-4912-9371-CAB4BBAF5505}"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0BEE6-6388-4912-9371-CAB4BBAF5505}"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0BEE6-6388-4912-9371-CAB4BBAF5505}"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0BEE6-6388-4912-9371-CAB4BBAF5505}"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0BEE6-6388-4912-9371-CAB4BBAF5505}"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40BEE6-6388-4912-9371-CAB4BBAF5505}"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40BEE6-6388-4912-9371-CAB4BBAF5505}" type="datetimeFigureOut">
              <a:rPr lang="en-US" smtClean="0"/>
              <a:pPr/>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40BEE6-6388-4912-9371-CAB4BBAF5505}" type="datetimeFigureOut">
              <a:rPr lang="en-US" smtClean="0"/>
              <a:pPr/>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0BEE6-6388-4912-9371-CAB4BBAF5505}" type="datetimeFigureOut">
              <a:rPr lang="en-US" smtClean="0"/>
              <a:pPr/>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40BEE6-6388-4912-9371-CAB4BBAF5505}"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40BEE6-6388-4912-9371-CAB4BBAF5505}"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46EAD-6F2C-44D1-9B3D-FA421ED172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0BEE6-6388-4912-9371-CAB4BBAF5505}" type="datetimeFigureOut">
              <a:rPr lang="en-US" smtClean="0"/>
              <a:pPr/>
              <a:t>9/8/2018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46EAD-6F2C-44D1-9B3D-FA421ED172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6"/>
          <p:cNvSpPr txBox="1">
            <a:spLocks/>
          </p:cNvSpPr>
          <p:nvPr/>
        </p:nvSpPr>
        <p:spPr bwMode="auto">
          <a:xfrm>
            <a:off x="89940" y="5835244"/>
            <a:ext cx="5257800" cy="766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CA" sz="1400" kern="0" dirty="0">
              <a:solidFill>
                <a:srgbClr val="782336"/>
              </a:solidFill>
              <a:latin typeface="Gill Sans MT" pitchFamily="34" charset="0"/>
            </a:endParaRPr>
          </a:p>
        </p:txBody>
      </p:sp>
      <p:sp>
        <p:nvSpPr>
          <p:cNvPr id="5" name="Title 4"/>
          <p:cNvSpPr>
            <a:spLocks noGrp="1"/>
          </p:cNvSpPr>
          <p:nvPr>
            <p:ph type="ctrTitle"/>
          </p:nvPr>
        </p:nvSpPr>
        <p:spPr>
          <a:xfrm>
            <a:off x="685800" y="228601"/>
            <a:ext cx="7772400" cy="609599"/>
          </a:xfrm>
        </p:spPr>
        <p:txBody>
          <a:bodyPr>
            <a:normAutofit fontScale="90000"/>
          </a:bodyPr>
          <a:lstStyle/>
          <a:p>
            <a:r>
              <a:rPr lang="en-US" dirty="0"/>
              <a:t>DRUPAL</a:t>
            </a:r>
          </a:p>
        </p:txBody>
      </p:sp>
      <p:sp>
        <p:nvSpPr>
          <p:cNvPr id="6" name="TextBox 5"/>
          <p:cNvSpPr txBox="1"/>
          <p:nvPr/>
        </p:nvSpPr>
        <p:spPr>
          <a:xfrm>
            <a:off x="228600" y="1828800"/>
            <a:ext cx="8686800" cy="3581400"/>
          </a:xfrm>
          <a:prstGeom prst="rect">
            <a:avLst/>
          </a:prstGeom>
          <a:noFill/>
        </p:spPr>
        <p:txBody>
          <a:bodyPr wrap="square" rtlCol="0">
            <a:spAutoFit/>
          </a:bodyPr>
          <a:lstStyle/>
          <a:p>
            <a:pPr algn="just"/>
            <a:r>
              <a:rPr lang="en-US" sz="2000" b="1" dirty="0"/>
              <a:t>Drupal is a Real-world enterprise solution used to build right tool for businesses. It is content administration software which is used to design a large portion of the sites and applications.</a:t>
            </a:r>
          </a:p>
          <a:p>
            <a:pPr algn="just"/>
            <a:endParaRPr lang="en-US" sz="2000" b="1" dirty="0"/>
          </a:p>
          <a:p>
            <a:pPr algn="just"/>
            <a:r>
              <a:rPr lang="en-US" sz="2000" b="1" dirty="0"/>
              <a:t> Why !!</a:t>
            </a:r>
          </a:p>
          <a:p>
            <a:pPr algn="just"/>
            <a:r>
              <a:rPr lang="en-US" sz="2000" b="1" dirty="0"/>
              <a:t>  </a:t>
            </a:r>
          </a:p>
          <a:p>
            <a:pPr algn="just">
              <a:buFont typeface="Arial" pitchFamily="34" charset="0"/>
              <a:buChar char="•"/>
            </a:pPr>
            <a:r>
              <a:rPr lang="en-US" sz="2000" b="1" dirty="0"/>
              <a:t> Open source </a:t>
            </a:r>
          </a:p>
          <a:p>
            <a:pPr algn="just">
              <a:buFont typeface="Arial" pitchFamily="34" charset="0"/>
              <a:buChar char="•"/>
            </a:pPr>
            <a:r>
              <a:rPr lang="en-US" sz="2000" b="1" dirty="0"/>
              <a:t> Popular – Government business , Personal Blogs </a:t>
            </a:r>
          </a:p>
          <a:p>
            <a:pPr algn="just">
              <a:buFont typeface="Arial" pitchFamily="34" charset="0"/>
              <a:buChar char="•"/>
            </a:pPr>
            <a:r>
              <a:rPr lang="en-US" sz="2000" b="1" dirty="0"/>
              <a:t> Easy to Install, Configure and use.</a:t>
            </a:r>
          </a:p>
          <a:p>
            <a:pPr algn="just">
              <a:buFont typeface="Arial" pitchFamily="34" charset="0"/>
              <a:buChar char="•"/>
            </a:pPr>
            <a:r>
              <a:rPr lang="en-US" sz="2000" b="1" dirty="0"/>
              <a:t> Minimal Backend knowledge or PHP/</a:t>
            </a:r>
            <a:r>
              <a:rPr lang="en-US" sz="2000" b="1" dirty="0" err="1"/>
              <a:t>MySQL</a:t>
            </a:r>
            <a:r>
              <a:rPr lang="en-US" sz="2000" b="1" dirty="0"/>
              <a:t> experience necessary (for basic    site configuration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Users\Lenovo\Downloads\Screenshot from 2017-04-08 23-39-59 (2).png"/>
          <p:cNvPicPr>
            <a:picLocks noChangeAspect="1" noChangeArrowheads="1"/>
          </p:cNvPicPr>
          <p:nvPr/>
        </p:nvPicPr>
        <p:blipFill>
          <a:blip r:embed="rId2" cstate="print"/>
          <a:srcRect/>
          <a:stretch>
            <a:fillRect/>
          </a:stretch>
        </p:blipFill>
        <p:spPr bwMode="auto">
          <a:xfrm>
            <a:off x="0" y="1270747"/>
            <a:ext cx="9144000" cy="4316506"/>
          </a:xfrm>
          <a:prstGeom prst="rect">
            <a:avLst/>
          </a:prstGeom>
          <a:noFill/>
        </p:spPr>
      </p:pic>
      <p:sp>
        <p:nvSpPr>
          <p:cNvPr id="3" name="Title 2"/>
          <p:cNvSpPr>
            <a:spLocks noGrp="1"/>
          </p:cNvSpPr>
          <p:nvPr>
            <p:ph type="ctrTitle"/>
          </p:nvPr>
        </p:nvSpPr>
        <p:spPr>
          <a:xfrm>
            <a:off x="914400" y="0"/>
            <a:ext cx="7772400" cy="1470025"/>
          </a:xfrm>
        </p:spPr>
        <p:txBody>
          <a:bodyPr/>
          <a:lstStyle/>
          <a:p>
            <a:r>
              <a:rPr lang="en-US" dirty="0">
                <a:solidFill>
                  <a:srgbClr val="C00000"/>
                </a:solidFill>
              </a:rPr>
              <a:t>CROSS SITE SCRIPTING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1752600"/>
            <a:ext cx="6400800" cy="1752600"/>
          </a:xfrm>
        </p:spPr>
        <p:txBody>
          <a:bodyPr/>
          <a:lstStyle/>
          <a:p>
            <a:endParaRPr lang="en-US" dirty="0"/>
          </a:p>
        </p:txBody>
      </p:sp>
      <p:pic>
        <p:nvPicPr>
          <p:cNvPr id="1026" name="Picture 2" descr="C:\Users\Lenovo\Downloads\Screenshot from 2017-04-08 23-40-18 (2).png"/>
          <p:cNvPicPr>
            <a:picLocks noChangeAspect="1" noChangeArrowheads="1"/>
          </p:cNvPicPr>
          <p:nvPr/>
        </p:nvPicPr>
        <p:blipFill>
          <a:blip r:embed="rId2" cstate="print"/>
          <a:srcRect/>
          <a:stretch>
            <a:fillRect/>
          </a:stretch>
        </p:blipFill>
        <p:spPr bwMode="auto">
          <a:xfrm>
            <a:off x="0" y="1270747"/>
            <a:ext cx="9144000" cy="431650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solidFill>
                  <a:srgbClr val="C00000"/>
                </a:solidFill>
              </a:rPr>
              <a:t>PROPOSED MITIGATION</a:t>
            </a:r>
          </a:p>
        </p:txBody>
      </p:sp>
      <p:sp>
        <p:nvSpPr>
          <p:cNvPr id="3" name="Subtitle 2"/>
          <p:cNvSpPr>
            <a:spLocks noGrp="1"/>
          </p:cNvSpPr>
          <p:nvPr>
            <p:ph type="subTitle" idx="1"/>
          </p:nvPr>
        </p:nvSpPr>
        <p:spPr>
          <a:xfrm>
            <a:off x="533400" y="1447800"/>
            <a:ext cx="8153400" cy="4648200"/>
          </a:xfrm>
        </p:spPr>
        <p:txBody>
          <a:bodyPr>
            <a:normAutofit/>
          </a:bodyPr>
          <a:lstStyle/>
          <a:p>
            <a:pPr algn="just">
              <a:buFont typeface="Arial" pitchFamily="34" charset="0"/>
              <a:buChar char="•"/>
            </a:pPr>
            <a:r>
              <a:rPr lang="en-US" sz="2000" dirty="0">
                <a:solidFill>
                  <a:schemeClr val="tx1"/>
                </a:solidFill>
              </a:rPr>
              <a:t>  </a:t>
            </a:r>
            <a:r>
              <a:rPr lang="en-US" sz="2800" dirty="0">
                <a:solidFill>
                  <a:schemeClr val="tx1"/>
                </a:solidFill>
              </a:rPr>
              <a:t>When performing input validation, consider all potentially relevant properties, including length, types of input, the full range of acceptable values, missing or extra inputs, syntax and consistency, across related fields.</a:t>
            </a:r>
          </a:p>
          <a:p>
            <a:pPr algn="just">
              <a:buFont typeface="Arial" pitchFamily="34" charset="0"/>
              <a:buChar char="•"/>
            </a:pPr>
            <a:r>
              <a:rPr lang="en-US" sz="2800" dirty="0">
                <a:solidFill>
                  <a:schemeClr val="tx1"/>
                </a:solidFill>
              </a:rPr>
              <a:t>Don’t accept JavaScript from any source</a:t>
            </a:r>
          </a:p>
          <a:p>
            <a:pPr algn="just">
              <a:buFont typeface="Arial" pitchFamily="34" charset="0"/>
              <a:buChar char="•"/>
            </a:pPr>
            <a:r>
              <a:rPr lang="en-US" sz="2800" dirty="0">
                <a:solidFill>
                  <a:schemeClr val="tx1"/>
                </a:solidFill>
              </a:rPr>
              <a:t>Use  method of same origin policy </a:t>
            </a:r>
          </a:p>
          <a:p>
            <a:pPr algn="l">
              <a:buFont typeface="Arial" pitchFamily="34" charset="0"/>
              <a:buChar char="•"/>
            </a:pPr>
            <a:r>
              <a:rPr lang="en-US" sz="2800" dirty="0">
                <a:solidFill>
                  <a:schemeClr val="tx1"/>
                </a:solidFill>
              </a:rPr>
              <a:t>Output should be encoded according to the output location and context.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MITIGATION</a:t>
            </a:r>
          </a:p>
        </p:txBody>
      </p:sp>
      <p:sp>
        <p:nvSpPr>
          <p:cNvPr id="3" name="Content Placeholder 2"/>
          <p:cNvSpPr>
            <a:spLocks noGrp="1"/>
          </p:cNvSpPr>
          <p:nvPr>
            <p:ph idx="1"/>
          </p:nvPr>
        </p:nvSpPr>
        <p:spPr/>
        <p:txBody>
          <a:bodyPr/>
          <a:lstStyle/>
          <a:p>
            <a:r>
              <a:rPr lang="en-US" dirty="0"/>
              <a:t>Following Code was inserted at the input end to validate the input. </a:t>
            </a:r>
          </a:p>
          <a:p>
            <a:r>
              <a:rPr lang="en-US" dirty="0"/>
              <a:t>$id = </a:t>
            </a:r>
            <a:r>
              <a:rPr lang="en-US" dirty="0" err="1"/>
              <a:t>stripslashes</a:t>
            </a:r>
            <a:r>
              <a:rPr lang="en-US" dirty="0"/>
              <a:t>($id); </a:t>
            </a:r>
          </a:p>
          <a:p>
            <a:r>
              <a:rPr lang="en-US" dirty="0"/>
              <a:t>$id = </a:t>
            </a:r>
            <a:r>
              <a:rPr lang="en-US" dirty="0" err="1"/>
              <a:t>mysql_real_escape_string</a:t>
            </a:r>
            <a:r>
              <a:rPr lang="en-US" dirty="0"/>
              <a:t>($id); </a:t>
            </a:r>
          </a:p>
          <a:p>
            <a:r>
              <a:rPr lang="en-US" dirty="0"/>
              <a:t>$id = </a:t>
            </a:r>
            <a:r>
              <a:rPr lang="en-US" dirty="0" err="1"/>
              <a:t>htmlspecialchars</a:t>
            </a:r>
            <a:r>
              <a:rPr lang="en-US" dirty="0"/>
              <a:t>($id);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DIRECTORY BROWSING</a:t>
            </a:r>
          </a:p>
        </p:txBody>
      </p:sp>
      <p:pic>
        <p:nvPicPr>
          <p:cNvPr id="3074" name="Picture 2" descr="C:\Users\Lenovo\Downloads\Screenshot from 2017-04-09 01-14-13.png"/>
          <p:cNvPicPr>
            <a:picLocks noGrp="1" noChangeAspect="1" noChangeArrowheads="1"/>
          </p:cNvPicPr>
          <p:nvPr>
            <p:ph idx="1"/>
          </p:nvPr>
        </p:nvPicPr>
        <p:blipFill>
          <a:blip r:embed="rId2" cstate="print"/>
          <a:srcRect/>
          <a:stretch>
            <a:fillRect/>
          </a:stretch>
        </p:blipFill>
        <p:spPr bwMode="auto">
          <a:xfrm>
            <a:off x="0" y="1371600"/>
            <a:ext cx="8857686" cy="4495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LOCAL FILE INCLUSION</a:t>
            </a:r>
          </a:p>
        </p:txBody>
      </p:sp>
      <p:sp>
        <p:nvSpPr>
          <p:cNvPr id="3" name="Content Placeholder 2"/>
          <p:cNvSpPr>
            <a:spLocks noGrp="1"/>
          </p:cNvSpPr>
          <p:nvPr>
            <p:ph idx="1"/>
          </p:nvPr>
        </p:nvSpPr>
        <p:spPr>
          <a:xfrm>
            <a:off x="228600" y="1600200"/>
            <a:ext cx="8458200" cy="4724400"/>
          </a:xfrm>
        </p:spPr>
        <p:txBody>
          <a:bodyPr>
            <a:normAutofit/>
          </a:bodyPr>
          <a:lstStyle/>
          <a:p>
            <a:pPr algn="just"/>
            <a:r>
              <a:rPr lang="en-US" sz="2800" dirty="0"/>
              <a:t>Exposing the content  of a  directory can  result to getting access to the source code or  supplying valuable information to adversary to expand exploit and cause compromising  confidential or private data.</a:t>
            </a:r>
          </a:p>
          <a:p>
            <a:pPr algn="just"/>
            <a:r>
              <a:rPr lang="en-US" sz="2800" dirty="0"/>
              <a:t> This occurs when input is not property sanitized, allowing directory transversal character(../../../) to be injected.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PATH TRAVERSAL </a:t>
            </a:r>
          </a:p>
        </p:txBody>
      </p:sp>
      <p:pic>
        <p:nvPicPr>
          <p:cNvPr id="4099" name="Picture 3"/>
          <p:cNvPicPr>
            <a:picLocks noGrp="1" noChangeAspect="1" noChangeArrowheads="1"/>
          </p:cNvPicPr>
          <p:nvPr>
            <p:ph idx="1"/>
          </p:nvPr>
        </p:nvPicPr>
        <p:blipFill>
          <a:blip r:embed="rId2" cstate="print"/>
          <a:srcRect/>
          <a:stretch>
            <a:fillRect/>
          </a:stretch>
        </p:blipFill>
        <p:spPr bwMode="auto">
          <a:xfrm>
            <a:off x="457200" y="1828800"/>
            <a:ext cx="8424394" cy="397680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MITIGATION</a:t>
            </a:r>
          </a:p>
        </p:txBody>
      </p:sp>
      <p:sp>
        <p:nvSpPr>
          <p:cNvPr id="3" name="Content Placeholder 2"/>
          <p:cNvSpPr>
            <a:spLocks noGrp="1"/>
          </p:cNvSpPr>
          <p:nvPr>
            <p:ph idx="1"/>
          </p:nvPr>
        </p:nvSpPr>
        <p:spPr/>
        <p:txBody>
          <a:bodyPr/>
          <a:lstStyle/>
          <a:p>
            <a:r>
              <a:rPr lang="en-US" dirty="0"/>
              <a:t>MODIFY .</a:t>
            </a:r>
            <a:r>
              <a:rPr lang="en-US" dirty="0" err="1"/>
              <a:t>htaccess</a:t>
            </a:r>
            <a:r>
              <a:rPr lang="en-US" dirty="0"/>
              <a:t> file in root directory</a:t>
            </a:r>
          </a:p>
          <a:p>
            <a:endParaRPr lang="en-US" dirty="0"/>
          </a:p>
          <a:p>
            <a:endParaRPr lang="en-US" dirty="0"/>
          </a:p>
          <a:p>
            <a:endParaRPr lang="en-US" dirty="0"/>
          </a:p>
        </p:txBody>
      </p:sp>
      <p:pic>
        <p:nvPicPr>
          <p:cNvPr id="10" name="Picture 9" descr="1.png"/>
          <p:cNvPicPr>
            <a:picLocks noChangeAspect="1"/>
          </p:cNvPicPr>
          <p:nvPr/>
        </p:nvPicPr>
        <p:blipFill>
          <a:blip r:embed="rId2" cstate="print"/>
          <a:stretch>
            <a:fillRect/>
          </a:stretch>
        </p:blipFill>
        <p:spPr>
          <a:xfrm>
            <a:off x="1219200" y="2819400"/>
            <a:ext cx="5767714" cy="129164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AFTER MODIFICATION</a:t>
            </a:r>
          </a:p>
        </p:txBody>
      </p:sp>
      <p:sp>
        <p:nvSpPr>
          <p:cNvPr id="3" name="Content Placeholder 2"/>
          <p:cNvSpPr>
            <a:spLocks noGrp="1"/>
          </p:cNvSpPr>
          <p:nvPr>
            <p:ph idx="1"/>
          </p:nvPr>
        </p:nvSpPr>
        <p:spPr/>
        <p:txBody>
          <a:bodyPr/>
          <a:lstStyle/>
          <a:p>
            <a:r>
              <a:rPr lang="en-US" dirty="0"/>
              <a:t>MODIFY .</a:t>
            </a:r>
            <a:r>
              <a:rPr lang="en-US" dirty="0" err="1"/>
              <a:t>htaccess</a:t>
            </a:r>
            <a:r>
              <a:rPr lang="en-US" dirty="0"/>
              <a:t> file in root directory</a:t>
            </a:r>
          </a:p>
          <a:p>
            <a:endParaRPr lang="en-US" dirty="0"/>
          </a:p>
          <a:p>
            <a:endParaRPr lang="en-US" dirty="0"/>
          </a:p>
          <a:p>
            <a:endParaRPr lang="en-US" dirty="0"/>
          </a:p>
        </p:txBody>
      </p:sp>
      <p:pic>
        <p:nvPicPr>
          <p:cNvPr id="11" name="Picture 2"/>
          <p:cNvPicPr>
            <a:picLocks noChangeAspect="1" noChangeArrowheads="1"/>
          </p:cNvPicPr>
          <p:nvPr/>
        </p:nvPicPr>
        <p:blipFill>
          <a:blip r:embed="rId2" cstate="print"/>
          <a:srcRect/>
          <a:stretch>
            <a:fillRect/>
          </a:stretch>
        </p:blipFill>
        <p:spPr bwMode="auto">
          <a:xfrm>
            <a:off x="1143000" y="2743200"/>
            <a:ext cx="5638800" cy="290561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solidFill>
                  <a:srgbClr val="C00000"/>
                </a:solidFill>
              </a:rPr>
              <a:t>UNRESTRICTED FILE UPLOAD </a:t>
            </a:r>
            <a:br>
              <a:rPr lang="en-US" dirty="0">
                <a:solidFill>
                  <a:srgbClr val="C00000"/>
                </a:solidFill>
              </a:rPr>
            </a:br>
            <a:endParaRPr lang="en-US" dirty="0">
              <a:solidFill>
                <a:srgbClr val="C00000"/>
              </a:solidFill>
            </a:endParaRPr>
          </a:p>
        </p:txBody>
      </p:sp>
      <p:pic>
        <p:nvPicPr>
          <p:cNvPr id="5122" name="Picture 2" descr="C:\Users\Lenovo\Downloads\Screenshot from 2017-04-09 03-23-42.png"/>
          <p:cNvPicPr>
            <a:picLocks noGrp="1" noChangeAspect="1" noChangeArrowheads="1"/>
          </p:cNvPicPr>
          <p:nvPr>
            <p:ph idx="1"/>
          </p:nvPr>
        </p:nvPicPr>
        <p:blipFill>
          <a:blip r:embed="rId2" cstate="print"/>
          <a:srcRect/>
          <a:stretch>
            <a:fillRect/>
          </a:stretch>
        </p:blipFill>
        <p:spPr bwMode="auto">
          <a:xfrm>
            <a:off x="1295400" y="3276600"/>
            <a:ext cx="7010400" cy="3309320"/>
          </a:xfrm>
          <a:prstGeom prst="rect">
            <a:avLst/>
          </a:prstGeom>
          <a:noFill/>
        </p:spPr>
      </p:pic>
      <p:sp>
        <p:nvSpPr>
          <p:cNvPr id="6" name="TextBox 5"/>
          <p:cNvSpPr txBox="1"/>
          <p:nvPr/>
        </p:nvSpPr>
        <p:spPr>
          <a:xfrm>
            <a:off x="1295400" y="1295400"/>
            <a:ext cx="6324600" cy="2215991"/>
          </a:xfrm>
          <a:prstGeom prst="rect">
            <a:avLst/>
          </a:prstGeom>
          <a:noFill/>
        </p:spPr>
        <p:txBody>
          <a:bodyPr wrap="square" rtlCol="0">
            <a:spAutoFit/>
          </a:bodyPr>
          <a:lstStyle/>
          <a:p>
            <a:r>
              <a:rPr lang="en-US" sz="2400" b="1" dirty="0"/>
              <a:t>Web server can be compromised by uploading and executing a web-shell which can run commands, browse system files, browse local resources, attack other servers, or exploit the local vulnerabilities.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Environment</a:t>
            </a:r>
          </a:p>
        </p:txBody>
      </p:sp>
      <p:sp>
        <p:nvSpPr>
          <p:cNvPr id="3" name="Content Placeholder 2"/>
          <p:cNvSpPr>
            <a:spLocks noGrp="1"/>
          </p:cNvSpPr>
          <p:nvPr>
            <p:ph idx="1"/>
          </p:nvPr>
        </p:nvSpPr>
        <p:spPr/>
        <p:txBody>
          <a:bodyPr/>
          <a:lstStyle/>
          <a:p>
            <a:r>
              <a:rPr lang="en-US" dirty="0"/>
              <a:t>Oracle VM virtual machine - Version 5.1.8</a:t>
            </a:r>
          </a:p>
          <a:p>
            <a:r>
              <a:rPr lang="en-US" dirty="0"/>
              <a:t>Operating System – Ubuntu 16.04 LTS (64bit)</a:t>
            </a:r>
          </a:p>
          <a:p>
            <a:r>
              <a:rPr lang="en-US" dirty="0"/>
              <a:t>Drupal – 6.38</a:t>
            </a:r>
          </a:p>
          <a:p>
            <a:r>
              <a:rPr lang="en-US" dirty="0"/>
              <a:t>MySQL database – 5.7.17</a:t>
            </a:r>
          </a:p>
          <a:p>
            <a:r>
              <a:rPr lang="en-US" dirty="0"/>
              <a:t>PHP – 5.6.30-7</a:t>
            </a:r>
          </a:p>
          <a:p>
            <a:r>
              <a:rPr lang="en-US" dirty="0"/>
              <a:t>Web Server – Apache /2.4.18(</a:t>
            </a:r>
            <a:r>
              <a:rPr lang="en-US" dirty="0" err="1"/>
              <a:t>ubuntu</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solidFill>
                  <a:srgbClr val="C00000"/>
                </a:solidFill>
              </a:rPr>
              <a:t>UNRESTRICTED FILE UPLOAD </a:t>
            </a:r>
            <a:br>
              <a:rPr lang="en-US" dirty="0">
                <a:solidFill>
                  <a:srgbClr val="C00000"/>
                </a:solidFill>
              </a:rPr>
            </a:br>
            <a:endParaRPr lang="en-US" dirty="0">
              <a:solidFill>
                <a:srgbClr val="C00000"/>
              </a:solidFill>
            </a:endParaRPr>
          </a:p>
        </p:txBody>
      </p:sp>
      <p:graphicFrame>
        <p:nvGraphicFramePr>
          <p:cNvPr id="6" name="Content Placeholder 5"/>
          <p:cNvGraphicFramePr>
            <a:graphicFrameLocks noGrp="1"/>
          </p:cNvGraphicFramePr>
          <p:nvPr>
            <p:ph idx="1"/>
          </p:nvPr>
        </p:nvGraphicFramePr>
        <p:xfrm>
          <a:off x="2438400" y="5562600"/>
          <a:ext cx="2590800" cy="3657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tblGrid>
              <a:tr h="304800">
                <a:tc>
                  <a:txBody>
                    <a:bodyPr/>
                    <a:lstStyle/>
                    <a:p>
                      <a:endParaRPr lang="en-US" dirty="0"/>
                    </a:p>
                  </a:txBody>
                  <a:tcPr/>
                </a:tc>
                <a:extLst>
                  <a:ext uri="{0D108BD9-81ED-4DB2-BD59-A6C34878D82A}">
                    <a16:rowId xmlns:a16="http://schemas.microsoft.com/office/drawing/2014/main" val="10000"/>
                  </a:ext>
                </a:extLst>
              </a:tr>
            </a:tbl>
          </a:graphicData>
        </a:graphic>
      </p:graphicFrame>
      <p:pic>
        <p:nvPicPr>
          <p:cNvPr id="6146" name="Picture 2" descr="C:\Users\Lenovo\Downloads\Screenshot from 2017-04-09 03-23-56.png"/>
          <p:cNvPicPr>
            <a:picLocks noChangeAspect="1" noChangeArrowheads="1"/>
          </p:cNvPicPr>
          <p:nvPr/>
        </p:nvPicPr>
        <p:blipFill>
          <a:blip r:embed="rId2" cstate="print"/>
          <a:srcRect/>
          <a:stretch>
            <a:fillRect/>
          </a:stretch>
        </p:blipFill>
        <p:spPr bwMode="auto">
          <a:xfrm>
            <a:off x="228600" y="1828800"/>
            <a:ext cx="8878130" cy="4191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FILE IS UPLOADED!!!</a:t>
            </a:r>
          </a:p>
        </p:txBody>
      </p:sp>
      <p:pic>
        <p:nvPicPr>
          <p:cNvPr id="7170" name="Picture 2" descr="C:\Users\Lenovo\Downloads\Screenshot from 2017-04-09 03-30-52.png"/>
          <p:cNvPicPr>
            <a:picLocks noGrp="1" noChangeAspect="1" noChangeArrowheads="1"/>
          </p:cNvPicPr>
          <p:nvPr>
            <p:ph idx="1"/>
          </p:nvPr>
        </p:nvPicPr>
        <p:blipFill>
          <a:blip r:embed="rId2" cstate="print"/>
          <a:srcRect/>
          <a:stretch>
            <a:fillRect/>
          </a:stretch>
        </p:blipFill>
        <p:spPr bwMode="auto">
          <a:xfrm>
            <a:off x="235346" y="1905001"/>
            <a:ext cx="8555290" cy="4038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MITIGATION</a:t>
            </a:r>
          </a:p>
        </p:txBody>
      </p:sp>
      <p:sp>
        <p:nvSpPr>
          <p:cNvPr id="4" name="Content Placeholder 3"/>
          <p:cNvSpPr>
            <a:spLocks noGrp="1"/>
          </p:cNvSpPr>
          <p:nvPr>
            <p:ph idx="1"/>
          </p:nvPr>
        </p:nvSpPr>
        <p:spPr/>
        <p:txBody>
          <a:bodyPr>
            <a:normAutofit fontScale="92500" lnSpcReduction="10000"/>
          </a:bodyPr>
          <a:lstStyle/>
          <a:p>
            <a:r>
              <a:rPr lang="en-US" dirty="0"/>
              <a:t>Only image formats like PNG, JPEG,GIF etc..should be allowed</a:t>
            </a:r>
          </a:p>
          <a:p>
            <a:r>
              <a:rPr lang="en-US" dirty="0"/>
              <a:t>Following Code was inserted at the input end to validate the input. </a:t>
            </a:r>
          </a:p>
          <a:p>
            <a:pPr marL="514350" indent="-514350"/>
            <a:r>
              <a:rPr lang="en-US" dirty="0"/>
              <a:t>'. </a:t>
            </a:r>
            <a:r>
              <a:rPr lang="en-US" dirty="0" err="1"/>
              <a:t>variable_get</a:t>
            </a:r>
            <a:r>
              <a:rPr lang="en-US" dirty="0"/>
              <a:t>('</a:t>
            </a:r>
            <a:r>
              <a:rPr lang="en-US" dirty="0" err="1"/>
              <a:t>user_picture_guidelines</a:t>
            </a:r>
            <a:r>
              <a:rPr lang="en-US" dirty="0"/>
              <a:t>', '')); </a:t>
            </a:r>
          </a:p>
          <a:p>
            <a:pPr marL="514350" indent="-514350">
              <a:buNone/>
            </a:pPr>
            <a:r>
              <a:rPr lang="en-US" dirty="0"/>
              <a:t>$form['#validate'][] ='</a:t>
            </a:r>
            <a:r>
              <a:rPr lang="en-US" dirty="0" err="1"/>
              <a:t>user_profile_form_validate</a:t>
            </a:r>
            <a:r>
              <a:rPr lang="en-US" dirty="0"/>
              <a:t>'; </a:t>
            </a:r>
          </a:p>
          <a:p>
            <a:pPr marL="514350" indent="-514350">
              <a:buNone/>
            </a:pPr>
            <a:r>
              <a:rPr lang="en-US" dirty="0"/>
              <a:t>$form['#validate'][] = '</a:t>
            </a:r>
            <a:r>
              <a:rPr lang="en-US" dirty="0" err="1"/>
              <a:t>user_validate_picture</a:t>
            </a:r>
            <a:r>
              <a:rPr lang="en-US" dirty="0"/>
              <a:t>';  } </a:t>
            </a:r>
          </a:p>
          <a:p>
            <a:pPr marL="514350" indent="-514350">
              <a:buNone/>
            </a:pPr>
            <a:r>
              <a:rPr lang="en-US" dirty="0"/>
              <a:t>$form['#</a:t>
            </a:r>
            <a:r>
              <a:rPr lang="en-US" dirty="0" err="1"/>
              <a:t>uid</a:t>
            </a:r>
            <a:r>
              <a:rPr lang="en-US" dirty="0"/>
              <a:t>'] = $</a:t>
            </a:r>
            <a:r>
              <a:rPr lang="en-US" dirty="0" err="1"/>
              <a:t>uid</a:t>
            </a:r>
            <a:r>
              <a:rPr lang="en-US" dirty="0"/>
              <a:t>;  </a:t>
            </a:r>
          </a:p>
          <a:p>
            <a:pPr marL="514350" indent="-514350">
              <a:buNone/>
            </a:pPr>
            <a:r>
              <a:rPr lang="en-US" dirty="0"/>
              <a:t>return $form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solidFill>
                  <a:srgbClr val="C00000"/>
                </a:solidFill>
              </a:rPr>
              <a:t>CLEAR TEXT PASSWORD AND EMAIL ID TRANSMISSION </a:t>
            </a:r>
            <a:br>
              <a:rPr lang="en-US" dirty="0"/>
            </a:br>
            <a:endParaRPr lang="en-US" dirty="0"/>
          </a:p>
        </p:txBody>
      </p:sp>
      <p:sp>
        <p:nvSpPr>
          <p:cNvPr id="4" name="Content Placeholder 3"/>
          <p:cNvSpPr>
            <a:spLocks noGrp="1"/>
          </p:cNvSpPr>
          <p:nvPr>
            <p:ph idx="1"/>
          </p:nvPr>
        </p:nvSpPr>
        <p:spPr/>
        <p:txBody>
          <a:bodyPr>
            <a:normAutofit fontScale="92500"/>
          </a:bodyPr>
          <a:lstStyle/>
          <a:p>
            <a:r>
              <a:rPr lang="en-US" dirty="0"/>
              <a:t>To exploit this vulnerability, an attacker must be suitably positioned to eavesdrop on the victim's network traffic. </a:t>
            </a:r>
          </a:p>
          <a:p>
            <a:r>
              <a:rPr lang="en-US" dirty="0"/>
              <a:t>This scenario typically occurs when a client communicates with the server over an insecure .</a:t>
            </a:r>
          </a:p>
          <a:p>
            <a:r>
              <a:rPr lang="en-US" dirty="0"/>
              <a:t>Vulnerabilities that result in the disclosure of users' passwords can result in compromises that are extremely difficult to investigate due to obscured audit trails.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PASSWORD IS TRANSMITTED IN CLEAR TEXT </a:t>
            </a:r>
          </a:p>
        </p:txBody>
      </p:sp>
      <p:sp>
        <p:nvSpPr>
          <p:cNvPr id="4" name="Content Placeholder 3"/>
          <p:cNvSpPr>
            <a:spLocks noGrp="1"/>
          </p:cNvSpPr>
          <p:nvPr>
            <p:ph idx="1"/>
          </p:nvPr>
        </p:nvSpPr>
        <p:spPr>
          <a:xfrm>
            <a:off x="457200" y="2057400"/>
            <a:ext cx="8229600" cy="4068763"/>
          </a:xfrm>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0" y="1905000"/>
            <a:ext cx="8789883" cy="4191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PASSWORD TRANSMISSION IN CLEAR TEXT – OWASP-ZAP</a:t>
            </a: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30108" y="1600200"/>
            <a:ext cx="9174108" cy="4343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MITIGATION</a:t>
            </a:r>
          </a:p>
        </p:txBody>
      </p:sp>
      <p:sp>
        <p:nvSpPr>
          <p:cNvPr id="3" name="Content Placeholder 2"/>
          <p:cNvSpPr>
            <a:spLocks noGrp="1"/>
          </p:cNvSpPr>
          <p:nvPr>
            <p:ph idx="1"/>
          </p:nvPr>
        </p:nvSpPr>
        <p:spPr/>
        <p:txBody>
          <a:bodyPr/>
          <a:lstStyle/>
          <a:p>
            <a:r>
              <a:rPr lang="en-US" dirty="0"/>
              <a:t>PASSWORD NEEDS TO BE ENCRYPTED AND TRANSMITTED – HASHING OF PASSWORD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C00000"/>
                </a:solidFill>
              </a:rPr>
            </a:br>
            <a:r>
              <a:rPr lang="en-US" dirty="0">
                <a:solidFill>
                  <a:srgbClr val="C00000"/>
                </a:solidFill>
              </a:rPr>
              <a:t>AUTO COMPLETION OF PASSWORD </a:t>
            </a:r>
            <a:br>
              <a:rPr lang="en-US" dirty="0"/>
            </a:br>
            <a:endParaRPr lang="en-US" dirty="0"/>
          </a:p>
        </p:txBody>
      </p:sp>
      <p:sp>
        <p:nvSpPr>
          <p:cNvPr id="3" name="Content Placeholder 2"/>
          <p:cNvSpPr>
            <a:spLocks noGrp="1"/>
          </p:cNvSpPr>
          <p:nvPr>
            <p:ph idx="1"/>
          </p:nvPr>
        </p:nvSpPr>
        <p:spPr/>
        <p:txBody>
          <a:bodyPr/>
          <a:lstStyle/>
          <a:p>
            <a:r>
              <a:rPr lang="en-US" dirty="0"/>
              <a:t>Website offer custom “remember me” functionality to let users to stay logged in on a specific client system.</a:t>
            </a:r>
          </a:p>
          <a:p>
            <a:r>
              <a:rPr lang="en-US" dirty="0"/>
              <a:t>This feature could give a clue to the attacker that how the token is stored on the client system which could be lead to exposing the user password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Mitigation</a:t>
            </a:r>
            <a:r>
              <a:rPr lang="en-US" dirty="0"/>
              <a:t> </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838200" y="2098408"/>
            <a:ext cx="7974208" cy="3768991"/>
          </a:xfrm>
          <a:prstGeom prst="rect">
            <a:avLst/>
          </a:prstGeom>
          <a:noFill/>
          <a:ln w="9525">
            <a:noFill/>
            <a:miter lim="800000"/>
            <a:headEnd/>
            <a:tailEnd/>
          </a:ln>
        </p:spPr>
      </p:pic>
      <p:sp>
        <p:nvSpPr>
          <p:cNvPr id="9" name="TextBox 8"/>
          <p:cNvSpPr txBox="1"/>
          <p:nvPr/>
        </p:nvSpPr>
        <p:spPr>
          <a:xfrm>
            <a:off x="1143000" y="1219200"/>
            <a:ext cx="7010400" cy="830997"/>
          </a:xfrm>
          <a:prstGeom prst="rect">
            <a:avLst/>
          </a:prstGeom>
          <a:noFill/>
        </p:spPr>
        <p:txBody>
          <a:bodyPr wrap="square" rtlCol="0">
            <a:spAutoFit/>
          </a:bodyPr>
          <a:lstStyle/>
          <a:p>
            <a:r>
              <a:rPr lang="en-US" sz="2400" dirty="0"/>
              <a:t>Autocomplete Settings in User.pages.inc  must be turned off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pPr algn="ctr">
              <a:buNone/>
            </a:pPr>
            <a:r>
              <a:rPr lang="en-US" sz="7200" dirty="0">
                <a:solidFill>
                  <a:schemeClr val="accent1">
                    <a:lumMod val="75000"/>
                  </a:schemeClr>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Scanning tools </a:t>
            </a:r>
          </a:p>
        </p:txBody>
      </p:sp>
      <p:sp>
        <p:nvSpPr>
          <p:cNvPr id="7" name="Content Placeholder 6"/>
          <p:cNvSpPr>
            <a:spLocks noGrp="1"/>
          </p:cNvSpPr>
          <p:nvPr>
            <p:ph idx="1"/>
          </p:nvPr>
        </p:nvSpPr>
        <p:spPr/>
        <p:txBody>
          <a:bodyPr/>
          <a:lstStyle/>
          <a:p>
            <a:r>
              <a:rPr lang="en-US" dirty="0" err="1"/>
              <a:t>Nikto</a:t>
            </a:r>
            <a:r>
              <a:rPr lang="en-US" dirty="0"/>
              <a:t> – v2.1.5</a:t>
            </a:r>
          </a:p>
          <a:p>
            <a:r>
              <a:rPr lang="en-US" dirty="0"/>
              <a:t>OWASP ZAP – 2.6.0</a:t>
            </a:r>
          </a:p>
          <a:p>
            <a:r>
              <a:rPr lang="en-US" dirty="0" err="1"/>
              <a:t>BurpSuite</a:t>
            </a:r>
            <a:r>
              <a:rPr lang="en-US" dirty="0"/>
              <a:t> – v1.7.20</a:t>
            </a:r>
          </a:p>
          <a:p>
            <a:r>
              <a:rPr lang="en-US" dirty="0" err="1"/>
              <a:t>Nessus</a:t>
            </a:r>
            <a:r>
              <a:rPr lang="en-US" dirty="0"/>
              <a:t> – 6.10.14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idx="1"/>
          </p:nvPr>
        </p:nvGraphicFramePr>
        <p:xfrm>
          <a:off x="533400" y="304800"/>
          <a:ext cx="8229600" cy="3134360"/>
        </p:xfrm>
        <a:graphic>
          <a:graphicData uri="http://schemas.openxmlformats.org/drawingml/2006/table">
            <a:tbl>
              <a:tblPr firstRow="1" bandRow="1">
                <a:tableStyleId>{00A15C55-8517-42AA-B614-E9B94910E393}</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KEY FINDINGS</a:t>
                      </a:r>
                    </a:p>
                  </a:txBody>
                  <a:tcPr/>
                </a:tc>
                <a:tc>
                  <a:txBody>
                    <a:bodyPr/>
                    <a:lstStyle/>
                    <a:p>
                      <a:r>
                        <a:rPr lang="en-US" dirty="0"/>
                        <a:t>SEVERITY</a:t>
                      </a:r>
                    </a:p>
                  </a:txBody>
                  <a:tcPr/>
                </a:tc>
                <a:extLst>
                  <a:ext uri="{0D108BD9-81ED-4DB2-BD59-A6C34878D82A}">
                    <a16:rowId xmlns:a16="http://schemas.microsoft.com/office/drawing/2014/main" val="10000"/>
                  </a:ext>
                </a:extLst>
              </a:tr>
              <a:tr h="370840">
                <a:tc>
                  <a:txBody>
                    <a:bodyPr/>
                    <a:lstStyle/>
                    <a:p>
                      <a:r>
                        <a:rPr lang="en-CA" dirty="0"/>
                        <a:t>SESSION COOKIE/ID DISPLAY</a:t>
                      </a:r>
                      <a:endParaRPr lang="en-US" dirty="0"/>
                    </a:p>
                  </a:txBody>
                  <a:tcPr/>
                </a:tc>
                <a:tc>
                  <a:txBody>
                    <a:bodyPr/>
                    <a:lstStyle/>
                    <a:p>
                      <a:r>
                        <a:rPr lang="en-US" dirty="0"/>
                        <a:t>HIGH </a:t>
                      </a:r>
                    </a:p>
                  </a:txBody>
                  <a:tcPr>
                    <a:solidFill>
                      <a:srgbClr val="FF0000"/>
                    </a:solidFill>
                  </a:tcPr>
                </a:tc>
                <a:extLst>
                  <a:ext uri="{0D108BD9-81ED-4DB2-BD59-A6C34878D82A}">
                    <a16:rowId xmlns:a16="http://schemas.microsoft.com/office/drawing/2014/main" val="10001"/>
                  </a:ext>
                </a:extLst>
              </a:tr>
              <a:tr h="370840">
                <a:tc>
                  <a:txBody>
                    <a:bodyPr/>
                    <a:lstStyle/>
                    <a:p>
                      <a:r>
                        <a:rPr lang="en-US" dirty="0"/>
                        <a:t>CROSS</a:t>
                      </a:r>
                      <a:r>
                        <a:rPr lang="en-US" baseline="0" dirty="0"/>
                        <a:t> SITE SCRIPTING </a:t>
                      </a:r>
                      <a:r>
                        <a:rPr lang="en-US" dirty="0"/>
                        <a:t> (XSS)</a:t>
                      </a:r>
                      <a:r>
                        <a:rPr lang="en-US" baseline="0" dirty="0"/>
                        <a:t> </a:t>
                      </a:r>
                      <a:endParaRPr lang="en-US" dirty="0"/>
                    </a:p>
                  </a:txBody>
                  <a:tcPr/>
                </a:tc>
                <a:tc>
                  <a:txBody>
                    <a:bodyPr/>
                    <a:lstStyle/>
                    <a:p>
                      <a:r>
                        <a:rPr lang="en-US" dirty="0"/>
                        <a:t>HIGH</a:t>
                      </a:r>
                    </a:p>
                  </a:txBody>
                  <a:tcPr>
                    <a:solidFill>
                      <a:srgbClr val="FF0000"/>
                    </a:solidFill>
                  </a:tcPr>
                </a:tc>
                <a:extLst>
                  <a:ext uri="{0D108BD9-81ED-4DB2-BD59-A6C34878D82A}">
                    <a16:rowId xmlns:a16="http://schemas.microsoft.com/office/drawing/2014/main" val="10002"/>
                  </a:ext>
                </a:extLst>
              </a:tr>
              <a:tr h="370840">
                <a:tc>
                  <a:txBody>
                    <a:bodyPr/>
                    <a:lstStyle/>
                    <a:p>
                      <a:r>
                        <a:rPr lang="en-US" dirty="0"/>
                        <a:t>LOCAL FILE INCLUSION</a:t>
                      </a:r>
                      <a:r>
                        <a:rPr lang="en-US" baseline="0" dirty="0"/>
                        <a:t> (DIRECTORY BROWSING) </a:t>
                      </a:r>
                      <a:endParaRPr lang="en-US" dirty="0"/>
                    </a:p>
                  </a:txBody>
                  <a:tcPr/>
                </a:tc>
                <a:tc>
                  <a:txBody>
                    <a:bodyPr/>
                    <a:lstStyle/>
                    <a:p>
                      <a:r>
                        <a:rPr lang="en-US" dirty="0"/>
                        <a:t>MEDIUM</a:t>
                      </a:r>
                    </a:p>
                  </a:txBody>
                  <a:tcPr>
                    <a:solidFill>
                      <a:schemeClr val="accent6">
                        <a:lumMod val="75000"/>
                      </a:schemeClr>
                    </a:solidFill>
                  </a:tcPr>
                </a:tc>
                <a:extLst>
                  <a:ext uri="{0D108BD9-81ED-4DB2-BD59-A6C34878D82A}">
                    <a16:rowId xmlns:a16="http://schemas.microsoft.com/office/drawing/2014/main" val="10003"/>
                  </a:ext>
                </a:extLst>
              </a:tr>
              <a:tr h="370840">
                <a:tc>
                  <a:txBody>
                    <a:bodyPr/>
                    <a:lstStyle/>
                    <a:p>
                      <a:r>
                        <a:rPr lang="en-US" dirty="0"/>
                        <a:t>UNRESTRICTED FILE UPLOAD </a:t>
                      </a:r>
                    </a:p>
                  </a:txBody>
                  <a:tcPr/>
                </a:tc>
                <a:tc>
                  <a:txBody>
                    <a:bodyPr/>
                    <a:lstStyle/>
                    <a:p>
                      <a:r>
                        <a:rPr lang="en-US" dirty="0"/>
                        <a:t>MEDIUM</a:t>
                      </a:r>
                    </a:p>
                  </a:txBody>
                  <a:tcPr>
                    <a:solidFill>
                      <a:schemeClr val="accent6"/>
                    </a:solidFill>
                  </a:tcPr>
                </a:tc>
                <a:extLst>
                  <a:ext uri="{0D108BD9-81ED-4DB2-BD59-A6C34878D82A}">
                    <a16:rowId xmlns:a16="http://schemas.microsoft.com/office/drawing/2014/main" val="10004"/>
                  </a:ext>
                </a:extLst>
              </a:tr>
              <a:tr h="370840">
                <a:tc>
                  <a:txBody>
                    <a:bodyPr/>
                    <a:lstStyle/>
                    <a:p>
                      <a:r>
                        <a:rPr lang="en-US" dirty="0"/>
                        <a:t>CLEAR TEXT PASSWORD AND EMAIL ID TRANSMISSION </a:t>
                      </a:r>
                    </a:p>
                  </a:txBody>
                  <a:tcPr/>
                </a:tc>
                <a:tc>
                  <a:txBody>
                    <a:bodyPr/>
                    <a:lstStyle/>
                    <a:p>
                      <a:r>
                        <a:rPr lang="en-US" sz="1800" kern="1200" dirty="0">
                          <a:solidFill>
                            <a:schemeClr val="dk1"/>
                          </a:solidFill>
                          <a:latin typeface="+mn-lt"/>
                          <a:ea typeface="+mn-ea"/>
                          <a:cs typeface="+mn-cs"/>
                        </a:rPr>
                        <a:t>LOW</a:t>
                      </a:r>
                    </a:p>
                  </a:txBody>
                  <a:tcPr>
                    <a:solidFill>
                      <a:schemeClr val="accent3">
                        <a:lumMod val="75000"/>
                      </a:schemeClr>
                    </a:solidFill>
                  </a:tcPr>
                </a:tc>
                <a:extLst>
                  <a:ext uri="{0D108BD9-81ED-4DB2-BD59-A6C34878D82A}">
                    <a16:rowId xmlns:a16="http://schemas.microsoft.com/office/drawing/2014/main" val="10005"/>
                  </a:ext>
                </a:extLst>
              </a:tr>
              <a:tr h="370840">
                <a:tc>
                  <a:txBody>
                    <a:bodyPr/>
                    <a:lstStyle/>
                    <a:p>
                      <a:r>
                        <a:rPr lang="en-US" dirty="0"/>
                        <a:t>AUTO COMPLETION OF PASSWORD </a:t>
                      </a:r>
                    </a:p>
                  </a:txBody>
                  <a:tcPr/>
                </a:tc>
                <a:tc>
                  <a:txBody>
                    <a:bodyPr/>
                    <a:lstStyle/>
                    <a:p>
                      <a:r>
                        <a:rPr lang="en-US" dirty="0"/>
                        <a:t>LOW</a:t>
                      </a:r>
                    </a:p>
                  </a:txBody>
                  <a:tcPr>
                    <a:solidFill>
                      <a:srgbClr val="92D050"/>
                    </a:solidFill>
                  </a:tcPr>
                </a:tc>
                <a:extLst>
                  <a:ext uri="{0D108BD9-81ED-4DB2-BD59-A6C34878D82A}">
                    <a16:rowId xmlns:a16="http://schemas.microsoft.com/office/drawing/2014/main" val="10006"/>
                  </a:ext>
                </a:extLst>
              </a:tr>
            </a:tbl>
          </a:graphicData>
        </a:graphic>
      </p:graphicFrame>
      <p:graphicFrame>
        <p:nvGraphicFramePr>
          <p:cNvPr id="4" name="Chart 3"/>
          <p:cNvGraphicFramePr/>
          <p:nvPr/>
        </p:nvGraphicFramePr>
        <p:xfrm>
          <a:off x="1371600" y="3581400"/>
          <a:ext cx="6553200" cy="3124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914400"/>
          <a:ext cx="6934200" cy="4495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nvGraphicFramePr>
        <p:xfrm>
          <a:off x="5562600" y="3581400"/>
          <a:ext cx="3124200" cy="2295378"/>
        </p:xfrm>
        <a:graphic>
          <a:graphicData uri="http://schemas.openxmlformats.org/drawingml/2006/table">
            <a:tbl>
              <a:tblPr firstRow="1" bandRow="1">
                <a:tableStyleId>{2D5ABB26-0587-4C30-8999-92F81FD0307C}</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629920">
                <a:tc>
                  <a:txBody>
                    <a:bodyPr/>
                    <a:lstStyle/>
                    <a:p>
                      <a:r>
                        <a:rPr lang="en-US" b="1" dirty="0"/>
                        <a:t>RISK</a:t>
                      </a:r>
                      <a:r>
                        <a:rPr lang="en-US" b="1" baseline="0" dirty="0"/>
                        <a:t> LEVEL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NUMBER  OF ALERTS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8868">
                <a:tc>
                  <a:txBody>
                    <a:bodyPr/>
                    <a:lstStyle/>
                    <a:p>
                      <a:r>
                        <a:rPr lang="en-US"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8868">
                <a:tc>
                  <a:txBody>
                    <a:bodyPr/>
                    <a:lstStyle/>
                    <a:p>
                      <a:r>
                        <a:rPr lang="en-US" dirty="0"/>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8868">
                <a:tc>
                  <a:txBody>
                    <a:bodyPr/>
                    <a:lstStyle/>
                    <a:p>
                      <a:r>
                        <a:rPr lang="en-US" dirty="0"/>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58018">
                <a:tc>
                  <a:txBody>
                    <a:bodyPr/>
                    <a:lstStyle/>
                    <a:p>
                      <a:r>
                        <a:rPr lang="en-US" dirty="0"/>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SESSION COOKIE</a:t>
            </a:r>
            <a:endParaRPr lang="en-US" dirty="0">
              <a:solidFill>
                <a:srgbClr val="C00000"/>
              </a:solidFill>
            </a:endParaRPr>
          </a:p>
        </p:txBody>
      </p:sp>
      <p:sp>
        <p:nvSpPr>
          <p:cNvPr id="3" name="Content Placeholder 2"/>
          <p:cNvSpPr>
            <a:spLocks noGrp="1"/>
          </p:cNvSpPr>
          <p:nvPr>
            <p:ph idx="1"/>
          </p:nvPr>
        </p:nvSpPr>
        <p:spPr/>
        <p:txBody>
          <a:bodyPr/>
          <a:lstStyle/>
          <a:p>
            <a:r>
              <a:rPr lang="en-US" dirty="0"/>
              <a:t>Improper sanitization causes XSS vulnerability.</a:t>
            </a:r>
          </a:p>
          <a:p>
            <a:pPr>
              <a:buNone/>
            </a:pPr>
            <a:endParaRPr lang="en-US" dirty="0"/>
          </a:p>
          <a:p>
            <a:r>
              <a:rPr lang="en-US" dirty="0"/>
              <a:t>XSS allows attackers to execute script which results in hijacking user  session or steal sensitive information (cookies).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pPr fontAlgn="t"/>
            <a:br>
              <a:rPr lang="en-US" b="1" dirty="0"/>
            </a:br>
            <a:r>
              <a:rPr lang="en-CA" dirty="0">
                <a:solidFill>
                  <a:srgbClr val="C00000"/>
                </a:solidFill>
              </a:rPr>
              <a:t>SESSION COOKIE/ID IS DISPLAYED</a:t>
            </a:r>
            <a:br>
              <a:rPr lang="en-US" dirty="0"/>
            </a:br>
            <a:endParaRPr lang="en-US" dirty="0"/>
          </a:p>
        </p:txBody>
      </p:sp>
      <p:sp>
        <p:nvSpPr>
          <p:cNvPr id="3" name="Subtitle 2"/>
          <p:cNvSpPr>
            <a:spLocks noGrp="1"/>
          </p:cNvSpPr>
          <p:nvPr>
            <p:ph type="subTitle" idx="1"/>
          </p:nvPr>
        </p:nvSpPr>
        <p:spPr>
          <a:xfrm>
            <a:off x="1447800" y="1676400"/>
            <a:ext cx="6400800" cy="1752600"/>
          </a:xfrm>
        </p:spPr>
        <p:txBody>
          <a:bodyPr/>
          <a:lstStyle/>
          <a:p>
            <a:endParaRPr lang="en-US" dirty="0"/>
          </a:p>
        </p:txBody>
      </p:sp>
      <p:pic>
        <p:nvPicPr>
          <p:cNvPr id="1026" name="Picture 2" descr="C:\Users\Lenovo\Downloads\Screenshot from 2017-04-08 21-42-37.png"/>
          <p:cNvPicPr>
            <a:picLocks noChangeAspect="1" noChangeArrowheads="1"/>
          </p:cNvPicPr>
          <p:nvPr/>
        </p:nvPicPr>
        <p:blipFill>
          <a:blip r:embed="rId2" cstate="print"/>
          <a:srcRect r="21896" b="3636"/>
          <a:stretch>
            <a:fillRect/>
          </a:stretch>
        </p:blipFill>
        <p:spPr bwMode="auto">
          <a:xfrm>
            <a:off x="1066800" y="1600200"/>
            <a:ext cx="7391400" cy="430488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pPr fontAlgn="t"/>
            <a:br>
              <a:rPr lang="en-US" b="1" dirty="0"/>
            </a:br>
            <a:r>
              <a:rPr lang="en-CA" dirty="0">
                <a:solidFill>
                  <a:srgbClr val="C00000"/>
                </a:solidFill>
              </a:rPr>
              <a:t>SESSION COOKIE/ID DISPLAY</a:t>
            </a:r>
            <a:br>
              <a:rPr lang="en-US" dirty="0">
                <a:solidFill>
                  <a:srgbClr val="C00000"/>
                </a:solidFill>
              </a:rPr>
            </a:br>
            <a:endParaRPr lang="en-US" dirty="0">
              <a:solidFill>
                <a:srgbClr val="C00000"/>
              </a:solidFill>
            </a:endParaRPr>
          </a:p>
        </p:txBody>
      </p:sp>
      <p:sp>
        <p:nvSpPr>
          <p:cNvPr id="3" name="Subtitle 2"/>
          <p:cNvSpPr>
            <a:spLocks noGrp="1"/>
          </p:cNvSpPr>
          <p:nvPr>
            <p:ph type="subTitle" idx="1"/>
          </p:nvPr>
        </p:nvSpPr>
        <p:spPr/>
        <p:txBody>
          <a:bodyPr/>
          <a:lstStyle/>
          <a:p>
            <a:endParaRPr lang="en-US"/>
          </a:p>
        </p:txBody>
      </p:sp>
      <p:pic>
        <p:nvPicPr>
          <p:cNvPr id="2050" name="Picture 2" descr="C:\Users\Lenovo\Downloads\Screenshot from 2017-04-08 21-43-25.png"/>
          <p:cNvPicPr>
            <a:picLocks noChangeAspect="1" noChangeArrowheads="1"/>
          </p:cNvPicPr>
          <p:nvPr/>
        </p:nvPicPr>
        <p:blipFill>
          <a:blip r:embed="rId2" cstate="print"/>
          <a:srcRect r="21324" b="1852"/>
          <a:stretch>
            <a:fillRect/>
          </a:stretch>
        </p:blipFill>
        <p:spPr bwMode="auto">
          <a:xfrm>
            <a:off x="990600" y="1622213"/>
            <a:ext cx="7467600" cy="439758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PROPOSED MITIGATION</a:t>
            </a:r>
          </a:p>
        </p:txBody>
      </p:sp>
      <p:sp>
        <p:nvSpPr>
          <p:cNvPr id="3" name="Content Placeholder 2"/>
          <p:cNvSpPr>
            <a:spLocks noGrp="1"/>
          </p:cNvSpPr>
          <p:nvPr>
            <p:ph idx="1"/>
          </p:nvPr>
        </p:nvSpPr>
        <p:spPr/>
        <p:txBody>
          <a:bodyPr>
            <a:normAutofit/>
          </a:bodyPr>
          <a:lstStyle/>
          <a:p>
            <a:r>
              <a:rPr lang="en-US" sz="2000" dirty="0"/>
              <a:t>To mitigate XXS attacks against the user’s session cookie to be Http Only. In browser that supports the Http Only feature  this attribute can prevent the user’s session cookie from being accessible to malicious client-side scripts that use document cookie .</a:t>
            </a:r>
          </a:p>
          <a:p>
            <a:r>
              <a:rPr lang="en-US" sz="2000" dirty="0"/>
              <a:t>User input should be html-encoded at all points where it is copied into application responses . All HTML characters like ‘&lt;‘ ,’&gt;’ and ‘=‘ should be replaced with corresponding HTML entities(&amp;</a:t>
            </a:r>
            <a:r>
              <a:rPr lang="en-US" sz="2000" dirty="0" err="1"/>
              <a:t>lt</a:t>
            </a:r>
            <a:r>
              <a:rPr lang="en-US" sz="2000" dirty="0"/>
              <a:t> ;&amp;</a:t>
            </a:r>
            <a:r>
              <a:rPr lang="en-US" sz="2000" dirty="0" err="1"/>
              <a:t>gt;etc</a:t>
            </a:r>
            <a:r>
              <a:rPr lang="en-US" sz="2000" dirty="0"/>
              <a:t>..)</a:t>
            </a:r>
          </a:p>
          <a:p>
            <a:r>
              <a:rPr lang="en-US" sz="2000" dirty="0"/>
              <a:t>Also , in all the functionalities where user input is required , it should parse the supplied HTML to validate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715</Words>
  <Application>Microsoft Office PowerPoint</Application>
  <PresentationFormat>On-screen Show (4:3)</PresentationFormat>
  <Paragraphs>107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Gill Sans MT</vt:lpstr>
      <vt:lpstr>Office Theme</vt:lpstr>
      <vt:lpstr>DRUPAL</vt:lpstr>
      <vt:lpstr>Test Environment</vt:lpstr>
      <vt:lpstr>Scanning tools </vt:lpstr>
      <vt:lpstr>PowerPoint Presentation</vt:lpstr>
      <vt:lpstr>PowerPoint Presentation</vt:lpstr>
      <vt:lpstr>SESSION COOKIE</vt:lpstr>
      <vt:lpstr> SESSION COOKIE/ID IS DISPLAYED </vt:lpstr>
      <vt:lpstr> SESSION COOKIE/ID DISPLAY </vt:lpstr>
      <vt:lpstr>PROPOSED MITIGATION</vt:lpstr>
      <vt:lpstr>CROSS SITE SCRIPTING </vt:lpstr>
      <vt:lpstr>PowerPoint Presentation</vt:lpstr>
      <vt:lpstr>PROPOSED MITIGATION</vt:lpstr>
      <vt:lpstr>MITIGATION</vt:lpstr>
      <vt:lpstr>DIRECTORY BROWSING</vt:lpstr>
      <vt:lpstr>LOCAL FILE INCLUSION</vt:lpstr>
      <vt:lpstr>PATH TRAVERSAL </vt:lpstr>
      <vt:lpstr>MITIGATION</vt:lpstr>
      <vt:lpstr>AFTER MODIFICATION</vt:lpstr>
      <vt:lpstr> UNRESTRICTED FILE UPLOAD  </vt:lpstr>
      <vt:lpstr> UNRESTRICTED FILE UPLOAD  </vt:lpstr>
      <vt:lpstr>FILE IS UPLOADED!!!</vt:lpstr>
      <vt:lpstr>MITIGATION</vt:lpstr>
      <vt:lpstr> CLEAR TEXT PASSWORD AND EMAIL ID TRANSMISSION  </vt:lpstr>
      <vt:lpstr>PASSWORD IS TRANSMITTED IN CLEAR TEXT </vt:lpstr>
      <vt:lpstr>PASSWORD TRANSMISSION IN CLEAR TEXT – OWASP-ZAP</vt:lpstr>
      <vt:lpstr>MITIGATION</vt:lpstr>
      <vt:lpstr> AUTO COMPLETION OF PASSWORD  </vt:lpstr>
      <vt:lpstr>Mitigation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Keerthana Satish</cp:lastModifiedBy>
  <cp:revision>24</cp:revision>
  <dcterms:created xsi:type="dcterms:W3CDTF">2017-04-07T20:58:17Z</dcterms:created>
  <dcterms:modified xsi:type="dcterms:W3CDTF">2018-09-08T15:27:58Z</dcterms:modified>
</cp:coreProperties>
</file>