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B0C86-5C81-4A45-9BC1-635C85595E5E}" v="6" dt="2025-04-11T06:35:4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Q AHMED" userId="19fe3a258621ddd6" providerId="LiveId" clId="{FBFB0C86-5C81-4A45-9BC1-635C85595E5E}"/>
    <pc:docChg chg="custSel modSld">
      <pc:chgData name="SADIQ AHMED" userId="19fe3a258621ddd6" providerId="LiveId" clId="{FBFB0C86-5C81-4A45-9BC1-635C85595E5E}" dt="2025-04-11T06:38:42.321" v="1212" actId="20577"/>
      <pc:docMkLst>
        <pc:docMk/>
      </pc:docMkLst>
      <pc:sldChg chg="addSp modSp mod">
        <pc:chgData name="SADIQ AHMED" userId="19fe3a258621ddd6" providerId="LiveId" clId="{FBFB0C86-5C81-4A45-9BC1-635C85595E5E}" dt="2025-04-11T06:21:00.758" v="141" actId="1076"/>
        <pc:sldMkLst>
          <pc:docMk/>
          <pc:sldMk cId="911533621" sldId="256"/>
        </pc:sldMkLst>
        <pc:spChg chg="add mod">
          <ac:chgData name="SADIQ AHMED" userId="19fe3a258621ddd6" providerId="LiveId" clId="{FBFB0C86-5C81-4A45-9BC1-635C85595E5E}" dt="2025-04-11T06:21:00.758" v="141" actId="1076"/>
          <ac:spMkLst>
            <pc:docMk/>
            <pc:sldMk cId="911533621" sldId="256"/>
            <ac:spMk id="2" creationId="{7878CF8F-02AD-258E-5070-41B86D72C965}"/>
          </ac:spMkLst>
        </pc:spChg>
      </pc:sldChg>
      <pc:sldChg chg="addSp modSp mod">
        <pc:chgData name="SADIQ AHMED" userId="19fe3a258621ddd6" providerId="LiveId" clId="{FBFB0C86-5C81-4A45-9BC1-635C85595E5E}" dt="2025-04-11T06:22:58.285" v="293" actId="255"/>
        <pc:sldMkLst>
          <pc:docMk/>
          <pc:sldMk cId="4267685305" sldId="257"/>
        </pc:sldMkLst>
        <pc:spChg chg="add mod">
          <ac:chgData name="SADIQ AHMED" userId="19fe3a258621ddd6" providerId="LiveId" clId="{FBFB0C86-5C81-4A45-9BC1-635C85595E5E}" dt="2025-04-11T06:22:58.285" v="293" actId="255"/>
          <ac:spMkLst>
            <pc:docMk/>
            <pc:sldMk cId="4267685305" sldId="257"/>
            <ac:spMk id="3" creationId="{A03F16F4-6CDB-A905-FA88-BDE486A3D388}"/>
          </ac:spMkLst>
        </pc:spChg>
      </pc:sldChg>
      <pc:sldChg chg="addSp modSp mod">
        <pc:chgData name="SADIQ AHMED" userId="19fe3a258621ddd6" providerId="LiveId" clId="{FBFB0C86-5C81-4A45-9BC1-635C85595E5E}" dt="2025-04-11T06:28:43.841" v="492" actId="1076"/>
        <pc:sldMkLst>
          <pc:docMk/>
          <pc:sldMk cId="1333692503" sldId="258"/>
        </pc:sldMkLst>
        <pc:spChg chg="add mod">
          <ac:chgData name="SADIQ AHMED" userId="19fe3a258621ddd6" providerId="LiveId" clId="{FBFB0C86-5C81-4A45-9BC1-635C85595E5E}" dt="2025-04-11T06:28:43.841" v="492" actId="1076"/>
          <ac:spMkLst>
            <pc:docMk/>
            <pc:sldMk cId="1333692503" sldId="258"/>
            <ac:spMk id="2" creationId="{F5E8A1F1-F799-E4CE-DA29-BEAD1C128DB7}"/>
          </ac:spMkLst>
        </pc:spChg>
      </pc:sldChg>
      <pc:sldChg chg="addSp modSp mod">
        <pc:chgData name="SADIQ AHMED" userId="19fe3a258621ddd6" providerId="LiveId" clId="{FBFB0C86-5C81-4A45-9BC1-635C85595E5E}" dt="2025-04-11T06:38:42.321" v="1212" actId="20577"/>
        <pc:sldMkLst>
          <pc:docMk/>
          <pc:sldMk cId="279737257" sldId="259"/>
        </pc:sldMkLst>
        <pc:spChg chg="add mod">
          <ac:chgData name="SADIQ AHMED" userId="19fe3a258621ddd6" providerId="LiveId" clId="{FBFB0C86-5C81-4A45-9BC1-635C85595E5E}" dt="2025-04-11T06:38:42.321" v="1212" actId="20577"/>
          <ac:spMkLst>
            <pc:docMk/>
            <pc:sldMk cId="279737257" sldId="259"/>
            <ac:spMk id="33" creationId="{27BAE8F1-0DF7-5F8B-963B-D6878494C6FA}"/>
          </ac:spMkLst>
        </pc:spChg>
      </pc:sldChg>
      <pc:sldChg chg="addSp modSp mod">
        <pc:chgData name="SADIQ AHMED" userId="19fe3a258621ddd6" providerId="LiveId" clId="{FBFB0C86-5C81-4A45-9BC1-635C85595E5E}" dt="2025-04-11T06:35:21.598" v="869" actId="20577"/>
        <pc:sldMkLst>
          <pc:docMk/>
          <pc:sldMk cId="4292845865" sldId="260"/>
        </pc:sldMkLst>
        <pc:spChg chg="add mod">
          <ac:chgData name="SADIQ AHMED" userId="19fe3a258621ddd6" providerId="LiveId" clId="{FBFB0C86-5C81-4A45-9BC1-635C85595E5E}" dt="2025-04-11T06:35:21.598" v="869" actId="20577"/>
          <ac:spMkLst>
            <pc:docMk/>
            <pc:sldMk cId="4292845865" sldId="260"/>
            <ac:spMk id="2" creationId="{EB7344E3-5C00-1C27-FAA8-782DD751F0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69C7-A5BD-5AEC-CA49-48B268546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9D85CA-20D8-50AB-E16A-2B5BD15D0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C1F978-46F7-4DEF-8389-38571B445427}"/>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5" name="Footer Placeholder 4">
            <a:extLst>
              <a:ext uri="{FF2B5EF4-FFF2-40B4-BE49-F238E27FC236}">
                <a16:creationId xmlns:a16="http://schemas.microsoft.com/office/drawing/2014/main" id="{B1BA86EC-F06F-0F01-E841-22B7ECC2E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D0B87-3FD7-F98A-B3B5-871D138C6571}"/>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25014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6E46-6CDA-7854-888F-5F3FDFAB84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AA6E3-4598-CFC3-DA23-8BEB87152B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B5EA1-7D37-1CBC-6A4E-C7664425CE80}"/>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5" name="Footer Placeholder 4">
            <a:extLst>
              <a:ext uri="{FF2B5EF4-FFF2-40B4-BE49-F238E27FC236}">
                <a16:creationId xmlns:a16="http://schemas.microsoft.com/office/drawing/2014/main" id="{E5AA498C-16E9-5C18-A132-0A57357B56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85EEA-0286-DC94-4BD9-AB196BB213B2}"/>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87560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1CDCE-B74D-262C-00DC-580227B8A5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C564A1-C703-BCDE-E7E6-D3BB076C4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30B1D-1B50-C51B-0AD8-66EF30FAB8A4}"/>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5" name="Footer Placeholder 4">
            <a:extLst>
              <a:ext uri="{FF2B5EF4-FFF2-40B4-BE49-F238E27FC236}">
                <a16:creationId xmlns:a16="http://schemas.microsoft.com/office/drawing/2014/main" id="{06CE6D46-2323-F0A8-CF20-DF4159497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012D8-A521-C644-DE64-C321AB3551B6}"/>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22958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DDA1-DF73-9D79-5944-FCFC1B1229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6DB29-E0BA-8B4C-F93C-6412B7D030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750A9-FB30-B776-AF6D-BA63FE2A06B0}"/>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5" name="Footer Placeholder 4">
            <a:extLst>
              <a:ext uri="{FF2B5EF4-FFF2-40B4-BE49-F238E27FC236}">
                <a16:creationId xmlns:a16="http://schemas.microsoft.com/office/drawing/2014/main" id="{5A7C48DF-84D9-3640-B4DC-6ABB1D680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419CD-7754-D880-6527-ECBCB958427F}"/>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55939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8322-13D2-C6AF-865E-FA7CD37D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3D8345-42CC-9102-6CE0-8EFED0AEB0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C7E07-4066-2220-E9EC-DF555E0EE233}"/>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5" name="Footer Placeholder 4">
            <a:extLst>
              <a:ext uri="{FF2B5EF4-FFF2-40B4-BE49-F238E27FC236}">
                <a16:creationId xmlns:a16="http://schemas.microsoft.com/office/drawing/2014/main" id="{08D3B0F1-3543-9D54-E6FA-21EAD8949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C5C81-33F0-10C7-C41E-1C692808348D}"/>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01831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27D7-64FB-5A7D-75AE-CBF7CAB3E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0969F-DA3C-A50A-733C-73A9E90404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6639E9-F5B1-29F2-CBDF-8D2277BD0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167806-FE4A-B4FD-A773-54D282D1A6B2}"/>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6" name="Footer Placeholder 5">
            <a:extLst>
              <a:ext uri="{FF2B5EF4-FFF2-40B4-BE49-F238E27FC236}">
                <a16:creationId xmlns:a16="http://schemas.microsoft.com/office/drawing/2014/main" id="{3DEEC1DD-DAA5-0265-C36C-4ACFCCE1F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CFF17-5563-D343-9604-AE026719EB4B}"/>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165397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2730-1B99-2549-1FDE-8168FECB2E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5A7A4-5CF6-7F6A-8938-16F78C4E1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6443C-6792-A49A-FE82-D49A697462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3A189E-B500-D9E5-C810-5A062D192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2F83-0F41-8348-C8D1-1196D7AA4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D9E3F6-9480-8B50-6D39-493CA164D679}"/>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8" name="Footer Placeholder 7">
            <a:extLst>
              <a:ext uri="{FF2B5EF4-FFF2-40B4-BE49-F238E27FC236}">
                <a16:creationId xmlns:a16="http://schemas.microsoft.com/office/drawing/2014/main" id="{C52C24B5-5C61-19AC-6B8D-CE13FD09A0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7977D7-D435-10F4-924E-00EB8A0A987F}"/>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6685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B24F-E683-4A38-AF0C-D04FA68843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E0530F-3558-9DB8-81C7-C22769362212}"/>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4" name="Footer Placeholder 3">
            <a:extLst>
              <a:ext uri="{FF2B5EF4-FFF2-40B4-BE49-F238E27FC236}">
                <a16:creationId xmlns:a16="http://schemas.microsoft.com/office/drawing/2014/main" id="{40F4C6CE-BC7A-C0EA-E76E-E85DCBB2B5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E08BD9-3A4D-3BE0-4028-0650FD872570}"/>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412191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5883F6-48D7-8809-6DBB-A09594DE03FA}"/>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3" name="Footer Placeholder 2">
            <a:extLst>
              <a:ext uri="{FF2B5EF4-FFF2-40B4-BE49-F238E27FC236}">
                <a16:creationId xmlns:a16="http://schemas.microsoft.com/office/drawing/2014/main" id="{CC07D786-0A81-A8D2-6243-8EBE1A1271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44C075-4B13-4042-58F8-E4A3067FA56E}"/>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53860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018C-234F-D612-BFDC-D305D4859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275108-AAC7-FC9A-6FE6-7AAAB535B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83DF37-C86B-459E-29D6-58433E05D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3EA3D-DB7B-5034-C555-DEA725921247}"/>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6" name="Footer Placeholder 5">
            <a:extLst>
              <a:ext uri="{FF2B5EF4-FFF2-40B4-BE49-F238E27FC236}">
                <a16:creationId xmlns:a16="http://schemas.microsoft.com/office/drawing/2014/main" id="{AA1AC557-3F59-E77A-E776-2255CDB3A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B6F7C-4BC1-8967-30D8-03450C0F9657}"/>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255457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045E-23DB-133F-468F-64CE704E6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779C1B-8C29-83DE-E568-E0BBD9AEBC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2A83B7-AABD-744A-7D4F-6C344C4CC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0788A-174A-8A8C-5AA1-37F1CD8AB148}"/>
              </a:ext>
            </a:extLst>
          </p:cNvPr>
          <p:cNvSpPr>
            <a:spLocks noGrp="1"/>
          </p:cNvSpPr>
          <p:nvPr>
            <p:ph type="dt" sz="half" idx="10"/>
          </p:nvPr>
        </p:nvSpPr>
        <p:spPr/>
        <p:txBody>
          <a:bodyPr/>
          <a:lstStyle/>
          <a:p>
            <a:fld id="{082BACA5-C946-4CB9-9A74-340FB7D94D6F}" type="datetimeFigureOut">
              <a:rPr lang="en-IN" smtClean="0"/>
              <a:t>11-04-2025</a:t>
            </a:fld>
            <a:endParaRPr lang="en-IN"/>
          </a:p>
        </p:txBody>
      </p:sp>
      <p:sp>
        <p:nvSpPr>
          <p:cNvPr id="6" name="Footer Placeholder 5">
            <a:extLst>
              <a:ext uri="{FF2B5EF4-FFF2-40B4-BE49-F238E27FC236}">
                <a16:creationId xmlns:a16="http://schemas.microsoft.com/office/drawing/2014/main" id="{5DA79B33-A483-CEC0-DA58-109143C38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39A391-2D68-D485-B0FC-66F5BF9338D5}"/>
              </a:ext>
            </a:extLst>
          </p:cNvPr>
          <p:cNvSpPr>
            <a:spLocks noGrp="1"/>
          </p:cNvSpPr>
          <p:nvPr>
            <p:ph type="sldNum" sz="quarter" idx="12"/>
          </p:nvPr>
        </p:nvSpPr>
        <p:spPr/>
        <p:txBody>
          <a:bodyPr/>
          <a:lstStyle/>
          <a:p>
            <a:fld id="{8F2CED8F-7DBE-469A-8308-D8A37583F960}" type="slidenum">
              <a:rPr lang="en-IN" smtClean="0"/>
              <a:t>‹#›</a:t>
            </a:fld>
            <a:endParaRPr lang="en-IN"/>
          </a:p>
        </p:txBody>
      </p:sp>
    </p:spTree>
    <p:extLst>
      <p:ext uri="{BB962C8B-B14F-4D97-AF65-F5344CB8AC3E}">
        <p14:creationId xmlns:p14="http://schemas.microsoft.com/office/powerpoint/2010/main" val="31060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7AF48-FC43-ED1C-6C32-3506604F7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34564-BEDB-F63E-5AD9-65DFFD1AF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047EA-6F85-0DE5-10ED-7FBB5C951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2BACA5-C946-4CB9-9A74-340FB7D94D6F}" type="datetimeFigureOut">
              <a:rPr lang="en-IN" smtClean="0"/>
              <a:t>11-04-2025</a:t>
            </a:fld>
            <a:endParaRPr lang="en-IN"/>
          </a:p>
        </p:txBody>
      </p:sp>
      <p:sp>
        <p:nvSpPr>
          <p:cNvPr id="5" name="Footer Placeholder 4">
            <a:extLst>
              <a:ext uri="{FF2B5EF4-FFF2-40B4-BE49-F238E27FC236}">
                <a16:creationId xmlns:a16="http://schemas.microsoft.com/office/drawing/2014/main" id="{4156DAED-0E53-FD41-284A-6D9DE0D36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2C51F6-795D-BF29-9ED9-A36198A59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2CED8F-7DBE-469A-8308-D8A37583F960}" type="slidenum">
              <a:rPr lang="en-IN" smtClean="0"/>
              <a:t>‹#›</a:t>
            </a:fld>
            <a:endParaRPr lang="en-IN"/>
          </a:p>
        </p:txBody>
      </p:sp>
    </p:spTree>
    <p:extLst>
      <p:ext uri="{BB962C8B-B14F-4D97-AF65-F5344CB8AC3E}">
        <p14:creationId xmlns:p14="http://schemas.microsoft.com/office/powerpoint/2010/main" val="240949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1.pn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0.png"/><Relationship Id="rId2" Type="http://schemas.openxmlformats.org/officeDocument/2006/relationships/image" Target="../media/image13.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6.svg"/><Relationship Id="rId15"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8.sv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4.svg"/><Relationship Id="rId7" Type="http://schemas.openxmlformats.org/officeDocument/2006/relationships/image" Target="../media/image25.svg"/><Relationship Id="rId12"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2.pn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2.pn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1.png"/><Relationship Id="rId2" Type="http://schemas.openxmlformats.org/officeDocument/2006/relationships/image" Target="../media/image13.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9.svg"/><Relationship Id="rId5" Type="http://schemas.openxmlformats.org/officeDocument/2006/relationships/image" Target="../media/image4.svg"/><Relationship Id="rId15" Type="http://schemas.openxmlformats.org/officeDocument/2006/relationships/image" Target="../media/image18.png"/><Relationship Id="rId10" Type="http://schemas.openxmlformats.org/officeDocument/2006/relationships/image" Target="../media/image28.png"/><Relationship Id="rId19"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3CCC85-5FB7-FB29-400F-966279F319A3}"/>
              </a:ext>
            </a:extLst>
          </p:cNvPr>
          <p:cNvSpPr/>
          <p:nvPr/>
        </p:nvSpPr>
        <p:spPr>
          <a:xfrm>
            <a:off x="0" y="0"/>
            <a:ext cx="3072984"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endParaRPr>
          </a:p>
        </p:txBody>
      </p:sp>
      <p:sp>
        <p:nvSpPr>
          <p:cNvPr id="32" name="Oval 31">
            <a:extLst>
              <a:ext uri="{FF2B5EF4-FFF2-40B4-BE49-F238E27FC236}">
                <a16:creationId xmlns:a16="http://schemas.microsoft.com/office/drawing/2014/main" id="{4B244C67-FEB3-D08A-DF89-14A3A5752A58}"/>
              </a:ext>
            </a:extLst>
          </p:cNvPr>
          <p:cNvSpPr/>
          <p:nvPr/>
        </p:nvSpPr>
        <p:spPr>
          <a:xfrm>
            <a:off x="257331" y="147033"/>
            <a:ext cx="732020" cy="73023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B98481B4-C063-C0BF-3219-D000BB96CEE3}"/>
              </a:ext>
            </a:extLst>
          </p:cNvPr>
          <p:cNvSpPr/>
          <p:nvPr/>
        </p:nvSpPr>
        <p:spPr>
          <a:xfrm>
            <a:off x="0" y="1083487"/>
            <a:ext cx="3072984" cy="856684"/>
          </a:xfrm>
          <a:prstGeom prst="rect">
            <a:avLst/>
          </a:prstGeom>
          <a:solidFill>
            <a:srgbClr val="92D05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Scatterplot with solid fill">
            <a:extLst>
              <a:ext uri="{FF2B5EF4-FFF2-40B4-BE49-F238E27FC236}">
                <a16:creationId xmlns:a16="http://schemas.microsoft.com/office/drawing/2014/main" id="{A5C13A88-28B3-2760-54FD-17069C3B1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331" y="1111763"/>
            <a:ext cx="732020" cy="732020"/>
          </a:xfrm>
          <a:prstGeom prst="rect">
            <a:avLst/>
          </a:prstGeom>
        </p:spPr>
      </p:pic>
      <p:pic>
        <p:nvPicPr>
          <p:cNvPr id="9" name="Graphic 8" descr="Car with solid fill">
            <a:extLst>
              <a:ext uri="{FF2B5EF4-FFF2-40B4-BE49-F238E27FC236}">
                <a16:creationId xmlns:a16="http://schemas.microsoft.com/office/drawing/2014/main" id="{8B42D0BA-9B92-57D4-63F6-E2353B8E3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331" y="2138592"/>
            <a:ext cx="914400" cy="914400"/>
          </a:xfrm>
          <a:prstGeom prst="rect">
            <a:avLst/>
          </a:prstGeom>
        </p:spPr>
      </p:pic>
      <p:pic>
        <p:nvPicPr>
          <p:cNvPr id="11" name="Graphic 10" descr="Rupee with solid fill">
            <a:extLst>
              <a:ext uri="{FF2B5EF4-FFF2-40B4-BE49-F238E27FC236}">
                <a16:creationId xmlns:a16="http://schemas.microsoft.com/office/drawing/2014/main" id="{732E0ABF-DC62-0FB2-DAF8-21E1A2BDEF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522" y="3431194"/>
            <a:ext cx="567128" cy="567128"/>
          </a:xfrm>
          <a:prstGeom prst="rect">
            <a:avLst/>
          </a:prstGeom>
        </p:spPr>
      </p:pic>
      <p:pic>
        <p:nvPicPr>
          <p:cNvPr id="13" name="Graphic 12" descr="Crash with solid fill">
            <a:extLst>
              <a:ext uri="{FF2B5EF4-FFF2-40B4-BE49-F238E27FC236}">
                <a16:creationId xmlns:a16="http://schemas.microsoft.com/office/drawing/2014/main" id="{DCEC747A-3B98-03B0-2006-5C1F5FB15D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7343" y="4232819"/>
            <a:ext cx="914400" cy="914400"/>
          </a:xfrm>
          <a:prstGeom prst="rect">
            <a:avLst/>
          </a:prstGeom>
        </p:spPr>
      </p:pic>
      <p:pic>
        <p:nvPicPr>
          <p:cNvPr id="17" name="Graphic 16" descr="Rating with solid fill">
            <a:extLst>
              <a:ext uri="{FF2B5EF4-FFF2-40B4-BE49-F238E27FC236}">
                <a16:creationId xmlns:a16="http://schemas.microsoft.com/office/drawing/2014/main" id="{7FD98D96-C234-FF4B-11AD-94BE380BDE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4886" y="5559253"/>
            <a:ext cx="914400" cy="914400"/>
          </a:xfrm>
          <a:prstGeom prst="rect">
            <a:avLst/>
          </a:prstGeom>
        </p:spPr>
      </p:pic>
      <p:sp>
        <p:nvSpPr>
          <p:cNvPr id="18" name="TextBox 17">
            <a:extLst>
              <a:ext uri="{FF2B5EF4-FFF2-40B4-BE49-F238E27FC236}">
                <a16:creationId xmlns:a16="http://schemas.microsoft.com/office/drawing/2014/main" id="{5F275439-CDBD-5DA0-2F2C-C377F1E2FF79}"/>
              </a:ext>
            </a:extLst>
          </p:cNvPr>
          <p:cNvSpPr txBox="1"/>
          <p:nvPr/>
        </p:nvSpPr>
        <p:spPr>
          <a:xfrm>
            <a:off x="1089286" y="1275036"/>
            <a:ext cx="1299148" cy="400110"/>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Overall</a:t>
            </a:r>
            <a:endParaRPr lang="en-IN" sz="2000" dirty="0">
              <a:solidFill>
                <a:schemeClr val="bg1"/>
              </a:solidFill>
              <a:latin typeface="Poppins" panose="00000500000000000000" pitchFamily="2" charset="0"/>
              <a:cs typeface="Poppins" panose="00000500000000000000" pitchFamily="2" charset="0"/>
            </a:endParaRPr>
          </a:p>
        </p:txBody>
      </p:sp>
      <p:sp>
        <p:nvSpPr>
          <p:cNvPr id="19" name="TextBox 18">
            <a:extLst>
              <a:ext uri="{FF2B5EF4-FFF2-40B4-BE49-F238E27FC236}">
                <a16:creationId xmlns:a16="http://schemas.microsoft.com/office/drawing/2014/main" id="{CA435903-B2B5-25A0-62A9-9AC67EDCA639}"/>
              </a:ext>
            </a:extLst>
          </p:cNvPr>
          <p:cNvSpPr txBox="1"/>
          <p:nvPr/>
        </p:nvSpPr>
        <p:spPr>
          <a:xfrm>
            <a:off x="1151742" y="2377987"/>
            <a:ext cx="1921242"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Vehicle Type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9FB09B0A-285E-644A-625A-984BC63C1106}"/>
              </a:ext>
            </a:extLst>
          </p:cNvPr>
          <p:cNvSpPr txBox="1"/>
          <p:nvPr/>
        </p:nvSpPr>
        <p:spPr>
          <a:xfrm>
            <a:off x="1151743" y="3468924"/>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Revenue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B7232327-70D4-A246-4B6A-70F9F8137F3E}"/>
              </a:ext>
            </a:extLst>
          </p:cNvPr>
          <p:cNvSpPr txBox="1"/>
          <p:nvPr/>
        </p:nvSpPr>
        <p:spPr>
          <a:xfrm>
            <a:off x="1089286" y="4597596"/>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Cancellation</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EB962DD0-FC21-B60E-9EF1-43F573029BB2}"/>
              </a:ext>
            </a:extLst>
          </p:cNvPr>
          <p:cNvSpPr txBox="1"/>
          <p:nvPr/>
        </p:nvSpPr>
        <p:spPr>
          <a:xfrm>
            <a:off x="1151743" y="5746443"/>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Ratings</a:t>
            </a:r>
            <a:endParaRPr lang="en-IN" sz="2000" dirty="0">
              <a:solidFill>
                <a:schemeClr val="bg2">
                  <a:lumMod val="75000"/>
                </a:schemeClr>
              </a:solidFill>
              <a:latin typeface="Poppins" panose="00000500000000000000" pitchFamily="2" charset="0"/>
              <a:cs typeface="Poppins" panose="00000500000000000000" pitchFamily="2" charset="0"/>
            </a:endParaRPr>
          </a:p>
        </p:txBody>
      </p:sp>
      <p:pic>
        <p:nvPicPr>
          <p:cNvPr id="29" name="Picture 28" descr="A white text on a black background&#10;&#10;Description automatically generated">
            <a:extLst>
              <a:ext uri="{FF2B5EF4-FFF2-40B4-BE49-F238E27FC236}">
                <a16:creationId xmlns:a16="http://schemas.microsoft.com/office/drawing/2014/main" id="{A897DC60-3DE4-CC86-331A-63BFBDFF3D2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9279" y="179363"/>
            <a:ext cx="1279161" cy="683593"/>
          </a:xfrm>
          <a:prstGeom prst="rect">
            <a:avLst/>
          </a:prstGeom>
        </p:spPr>
      </p:pic>
      <p:pic>
        <p:nvPicPr>
          <p:cNvPr id="31" name="Picture 30" descr="A yellow circle with black lines&#10;&#10;Description automatically generated">
            <a:extLst>
              <a:ext uri="{FF2B5EF4-FFF2-40B4-BE49-F238E27FC236}">
                <a16:creationId xmlns:a16="http://schemas.microsoft.com/office/drawing/2014/main" id="{8C1E25D8-5BD2-8ED8-45E4-D88A8C471B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78" y="-154924"/>
            <a:ext cx="1330237" cy="1330237"/>
          </a:xfrm>
          <a:prstGeom prst="rect">
            <a:avLst/>
          </a:prstGeom>
        </p:spPr>
      </p:pic>
      <p:sp>
        <p:nvSpPr>
          <p:cNvPr id="2" name="TextBox 1">
            <a:extLst>
              <a:ext uri="{FF2B5EF4-FFF2-40B4-BE49-F238E27FC236}">
                <a16:creationId xmlns:a16="http://schemas.microsoft.com/office/drawing/2014/main" id="{7878CF8F-02AD-258E-5070-41B86D72C965}"/>
              </a:ext>
            </a:extLst>
          </p:cNvPr>
          <p:cNvSpPr txBox="1"/>
          <p:nvPr/>
        </p:nvSpPr>
        <p:spPr>
          <a:xfrm>
            <a:off x="3510117" y="367095"/>
            <a:ext cx="6381136" cy="1815882"/>
          </a:xfrm>
          <a:prstGeom prst="rect">
            <a:avLst/>
          </a:prstGeom>
          <a:noFill/>
        </p:spPr>
        <p:txBody>
          <a:bodyPr wrap="square" rtlCol="0">
            <a:spAutoFit/>
          </a:bodyPr>
          <a:lstStyle/>
          <a:p>
            <a:r>
              <a:rPr lang="en-IN" sz="2800" dirty="0">
                <a:latin typeface="Segoe UI Semibold" panose="020B0702040204020203" pitchFamily="34" charset="0"/>
                <a:cs typeface="Segoe UI Semibold" panose="020B0702040204020203" pitchFamily="34" charset="0"/>
              </a:rPr>
              <a:t>This is the Overall Page where we can all the Overall Revenue, orders, ratings .</a:t>
            </a:r>
          </a:p>
          <a:p>
            <a:endParaRPr lang="en-I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1153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3CCC85-5FB7-FB29-400F-966279F319A3}"/>
              </a:ext>
            </a:extLst>
          </p:cNvPr>
          <p:cNvSpPr/>
          <p:nvPr/>
        </p:nvSpPr>
        <p:spPr>
          <a:xfrm>
            <a:off x="0" y="0"/>
            <a:ext cx="3072984"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endParaRPr>
          </a:p>
        </p:txBody>
      </p:sp>
      <p:sp>
        <p:nvSpPr>
          <p:cNvPr id="32" name="Oval 31">
            <a:extLst>
              <a:ext uri="{FF2B5EF4-FFF2-40B4-BE49-F238E27FC236}">
                <a16:creationId xmlns:a16="http://schemas.microsoft.com/office/drawing/2014/main" id="{4B244C67-FEB3-D08A-DF89-14A3A5752A58}"/>
              </a:ext>
            </a:extLst>
          </p:cNvPr>
          <p:cNvSpPr/>
          <p:nvPr/>
        </p:nvSpPr>
        <p:spPr>
          <a:xfrm>
            <a:off x="257331" y="147033"/>
            <a:ext cx="732020" cy="73023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B98481B4-C063-C0BF-3219-D000BB96CEE3}"/>
              </a:ext>
            </a:extLst>
          </p:cNvPr>
          <p:cNvSpPr/>
          <p:nvPr/>
        </p:nvSpPr>
        <p:spPr>
          <a:xfrm>
            <a:off x="0" y="2132399"/>
            <a:ext cx="3072984" cy="856684"/>
          </a:xfrm>
          <a:prstGeom prst="rect">
            <a:avLst/>
          </a:prstGeom>
          <a:solidFill>
            <a:srgbClr val="92D05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Scatterplot with solid fill">
            <a:extLst>
              <a:ext uri="{FF2B5EF4-FFF2-40B4-BE49-F238E27FC236}">
                <a16:creationId xmlns:a16="http://schemas.microsoft.com/office/drawing/2014/main" id="{A5C13A88-28B3-2760-54FD-17069C3B1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331" y="1111763"/>
            <a:ext cx="732020" cy="732020"/>
          </a:xfrm>
          <a:prstGeom prst="rect">
            <a:avLst/>
          </a:prstGeom>
        </p:spPr>
      </p:pic>
      <p:pic>
        <p:nvPicPr>
          <p:cNvPr id="9" name="Graphic 8" descr="Car with solid fill">
            <a:extLst>
              <a:ext uri="{FF2B5EF4-FFF2-40B4-BE49-F238E27FC236}">
                <a16:creationId xmlns:a16="http://schemas.microsoft.com/office/drawing/2014/main" id="{8B42D0BA-9B92-57D4-63F6-E2353B8E3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331" y="2138592"/>
            <a:ext cx="914400" cy="914400"/>
          </a:xfrm>
          <a:prstGeom prst="rect">
            <a:avLst/>
          </a:prstGeom>
        </p:spPr>
      </p:pic>
      <p:pic>
        <p:nvPicPr>
          <p:cNvPr id="11" name="Graphic 10" descr="Rupee with solid fill">
            <a:extLst>
              <a:ext uri="{FF2B5EF4-FFF2-40B4-BE49-F238E27FC236}">
                <a16:creationId xmlns:a16="http://schemas.microsoft.com/office/drawing/2014/main" id="{732E0ABF-DC62-0FB2-DAF8-21E1A2BDEF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522" y="3431194"/>
            <a:ext cx="567128" cy="567128"/>
          </a:xfrm>
          <a:prstGeom prst="rect">
            <a:avLst/>
          </a:prstGeom>
        </p:spPr>
      </p:pic>
      <p:pic>
        <p:nvPicPr>
          <p:cNvPr id="13" name="Graphic 12" descr="Crash with solid fill">
            <a:extLst>
              <a:ext uri="{FF2B5EF4-FFF2-40B4-BE49-F238E27FC236}">
                <a16:creationId xmlns:a16="http://schemas.microsoft.com/office/drawing/2014/main" id="{DCEC747A-3B98-03B0-2006-5C1F5FB15D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7343" y="4232819"/>
            <a:ext cx="914400" cy="914400"/>
          </a:xfrm>
          <a:prstGeom prst="rect">
            <a:avLst/>
          </a:prstGeom>
        </p:spPr>
      </p:pic>
      <p:pic>
        <p:nvPicPr>
          <p:cNvPr id="17" name="Graphic 16" descr="Rating with solid fill">
            <a:extLst>
              <a:ext uri="{FF2B5EF4-FFF2-40B4-BE49-F238E27FC236}">
                <a16:creationId xmlns:a16="http://schemas.microsoft.com/office/drawing/2014/main" id="{7FD98D96-C234-FF4B-11AD-94BE380BDE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4886" y="5559253"/>
            <a:ext cx="914400" cy="914400"/>
          </a:xfrm>
          <a:prstGeom prst="rect">
            <a:avLst/>
          </a:prstGeom>
        </p:spPr>
      </p:pic>
      <p:sp>
        <p:nvSpPr>
          <p:cNvPr id="18" name="TextBox 17">
            <a:extLst>
              <a:ext uri="{FF2B5EF4-FFF2-40B4-BE49-F238E27FC236}">
                <a16:creationId xmlns:a16="http://schemas.microsoft.com/office/drawing/2014/main" id="{5F275439-CDBD-5DA0-2F2C-C377F1E2FF79}"/>
              </a:ext>
            </a:extLst>
          </p:cNvPr>
          <p:cNvSpPr txBox="1"/>
          <p:nvPr/>
        </p:nvSpPr>
        <p:spPr>
          <a:xfrm>
            <a:off x="1089286" y="1275036"/>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Overall</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19" name="TextBox 18">
            <a:extLst>
              <a:ext uri="{FF2B5EF4-FFF2-40B4-BE49-F238E27FC236}">
                <a16:creationId xmlns:a16="http://schemas.microsoft.com/office/drawing/2014/main" id="{CA435903-B2B5-25A0-62A9-9AC67EDCA639}"/>
              </a:ext>
            </a:extLst>
          </p:cNvPr>
          <p:cNvSpPr txBox="1"/>
          <p:nvPr/>
        </p:nvSpPr>
        <p:spPr>
          <a:xfrm>
            <a:off x="1151742" y="2377987"/>
            <a:ext cx="1921242" cy="400110"/>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Vehicle Type</a:t>
            </a:r>
            <a:endParaRPr lang="en-IN" sz="2000" dirty="0">
              <a:solidFill>
                <a:schemeClr val="bg1"/>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9FB09B0A-285E-644A-625A-984BC63C1106}"/>
              </a:ext>
            </a:extLst>
          </p:cNvPr>
          <p:cNvSpPr txBox="1"/>
          <p:nvPr/>
        </p:nvSpPr>
        <p:spPr>
          <a:xfrm>
            <a:off x="1151743" y="3468924"/>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Revenue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B7232327-70D4-A246-4B6A-70F9F8137F3E}"/>
              </a:ext>
            </a:extLst>
          </p:cNvPr>
          <p:cNvSpPr txBox="1"/>
          <p:nvPr/>
        </p:nvSpPr>
        <p:spPr>
          <a:xfrm>
            <a:off x="1089286" y="4597596"/>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Cancellation</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EB962DD0-FC21-B60E-9EF1-43F573029BB2}"/>
              </a:ext>
            </a:extLst>
          </p:cNvPr>
          <p:cNvSpPr txBox="1"/>
          <p:nvPr/>
        </p:nvSpPr>
        <p:spPr>
          <a:xfrm>
            <a:off x="1151743" y="5746443"/>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Ratings</a:t>
            </a:r>
            <a:endParaRPr lang="en-IN" sz="2000" dirty="0">
              <a:solidFill>
                <a:schemeClr val="bg2">
                  <a:lumMod val="75000"/>
                </a:schemeClr>
              </a:solidFill>
              <a:latin typeface="Poppins" panose="00000500000000000000" pitchFamily="2" charset="0"/>
              <a:cs typeface="Poppins" panose="00000500000000000000" pitchFamily="2" charset="0"/>
            </a:endParaRPr>
          </a:p>
        </p:txBody>
      </p:sp>
      <p:pic>
        <p:nvPicPr>
          <p:cNvPr id="29" name="Picture 28" descr="A white text on a black background&#10;&#10;Description automatically generated">
            <a:extLst>
              <a:ext uri="{FF2B5EF4-FFF2-40B4-BE49-F238E27FC236}">
                <a16:creationId xmlns:a16="http://schemas.microsoft.com/office/drawing/2014/main" id="{A897DC60-3DE4-CC86-331A-63BFBDFF3D2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9279" y="179363"/>
            <a:ext cx="1279161" cy="683593"/>
          </a:xfrm>
          <a:prstGeom prst="rect">
            <a:avLst/>
          </a:prstGeom>
        </p:spPr>
      </p:pic>
      <p:pic>
        <p:nvPicPr>
          <p:cNvPr id="31" name="Picture 30" descr="A yellow circle with black lines&#10;&#10;Description automatically generated">
            <a:extLst>
              <a:ext uri="{FF2B5EF4-FFF2-40B4-BE49-F238E27FC236}">
                <a16:creationId xmlns:a16="http://schemas.microsoft.com/office/drawing/2014/main" id="{8C1E25D8-5BD2-8ED8-45E4-D88A8C471B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78" y="-154924"/>
            <a:ext cx="1330237" cy="1330237"/>
          </a:xfrm>
          <a:prstGeom prst="rect">
            <a:avLst/>
          </a:prstGeom>
        </p:spPr>
      </p:pic>
      <p:graphicFrame>
        <p:nvGraphicFramePr>
          <p:cNvPr id="2" name="Table 1">
            <a:extLst>
              <a:ext uri="{FF2B5EF4-FFF2-40B4-BE49-F238E27FC236}">
                <a16:creationId xmlns:a16="http://schemas.microsoft.com/office/drawing/2014/main" id="{D472CB79-4C5D-9259-26BB-ADBDAD3D1052}"/>
              </a:ext>
            </a:extLst>
          </p:cNvPr>
          <p:cNvGraphicFramePr>
            <a:graphicFrameLocks noGrp="1"/>
          </p:cNvGraphicFramePr>
          <p:nvPr>
            <p:extLst>
              <p:ext uri="{D42A27DB-BD31-4B8C-83A1-F6EECF244321}">
                <p14:modId xmlns:p14="http://schemas.microsoft.com/office/powerpoint/2010/main" val="1607623351"/>
              </p:ext>
            </p:extLst>
          </p:nvPr>
        </p:nvGraphicFramePr>
        <p:xfrm>
          <a:off x="3421506" y="877266"/>
          <a:ext cx="8421970" cy="5596392"/>
        </p:xfrm>
        <a:graphic>
          <a:graphicData uri="http://schemas.openxmlformats.org/drawingml/2006/table">
            <a:tbl>
              <a:tblPr firstRow="1" bandRow="1">
                <a:tableStyleId>{5C22544A-7EE6-4342-B048-85BDC9FD1C3A}</a:tableStyleId>
              </a:tblPr>
              <a:tblGrid>
                <a:gridCol w="1660160">
                  <a:extLst>
                    <a:ext uri="{9D8B030D-6E8A-4147-A177-3AD203B41FA5}">
                      <a16:colId xmlns:a16="http://schemas.microsoft.com/office/drawing/2014/main" val="948218640"/>
                    </a:ext>
                  </a:extLst>
                </a:gridCol>
                <a:gridCol w="1708628">
                  <a:extLst>
                    <a:ext uri="{9D8B030D-6E8A-4147-A177-3AD203B41FA5}">
                      <a16:colId xmlns:a16="http://schemas.microsoft.com/office/drawing/2014/main" val="1142671774"/>
                    </a:ext>
                  </a:extLst>
                </a:gridCol>
                <a:gridCol w="1684394">
                  <a:extLst>
                    <a:ext uri="{9D8B030D-6E8A-4147-A177-3AD203B41FA5}">
                      <a16:colId xmlns:a16="http://schemas.microsoft.com/office/drawing/2014/main" val="2133676044"/>
                    </a:ext>
                  </a:extLst>
                </a:gridCol>
                <a:gridCol w="1684394">
                  <a:extLst>
                    <a:ext uri="{9D8B030D-6E8A-4147-A177-3AD203B41FA5}">
                      <a16:colId xmlns:a16="http://schemas.microsoft.com/office/drawing/2014/main" val="238428340"/>
                    </a:ext>
                  </a:extLst>
                </a:gridCol>
                <a:gridCol w="1684394">
                  <a:extLst>
                    <a:ext uri="{9D8B030D-6E8A-4147-A177-3AD203B41FA5}">
                      <a16:colId xmlns:a16="http://schemas.microsoft.com/office/drawing/2014/main" val="1754810389"/>
                    </a:ext>
                  </a:extLst>
                </a:gridCol>
              </a:tblGrid>
              <a:tr h="699549">
                <a:tc>
                  <a:txBody>
                    <a:bodyPr/>
                    <a:lstStyle/>
                    <a:p>
                      <a:pPr algn="ctr"/>
                      <a:r>
                        <a:rPr lang="en-US" sz="1600" dirty="0">
                          <a:solidFill>
                            <a:schemeClr val="accent6"/>
                          </a:solidFill>
                          <a:latin typeface="Calibri" panose="020F0502020204030204" pitchFamily="34" charset="0"/>
                          <a:ea typeface="Calibri" panose="020F0502020204030204" pitchFamily="34" charset="0"/>
                          <a:cs typeface="Calibri" panose="020F0502020204030204" pitchFamily="34" charset="0"/>
                        </a:rPr>
                        <a:t>Vehicle Type</a:t>
                      </a:r>
                      <a:endParaRPr lang="en-IN" sz="160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lang="en-US" sz="1600" dirty="0">
                          <a:solidFill>
                            <a:schemeClr val="accent6"/>
                          </a:solidFill>
                          <a:latin typeface="Calibri" panose="020F0502020204030204" pitchFamily="34" charset="0"/>
                          <a:ea typeface="Calibri" panose="020F0502020204030204" pitchFamily="34" charset="0"/>
                          <a:cs typeface="Calibri" panose="020F0502020204030204" pitchFamily="34" charset="0"/>
                        </a:rPr>
                        <a:t>Total Booking Value</a:t>
                      </a:r>
                      <a:endParaRPr lang="en-IN" sz="160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lang="en-US" sz="1600" dirty="0">
                          <a:solidFill>
                            <a:schemeClr val="accent6"/>
                          </a:solidFill>
                          <a:latin typeface="Calibri" panose="020F0502020204030204" pitchFamily="34" charset="0"/>
                          <a:ea typeface="Calibri" panose="020F0502020204030204" pitchFamily="34" charset="0"/>
                          <a:cs typeface="Calibri" panose="020F0502020204030204" pitchFamily="34" charset="0"/>
                        </a:rPr>
                        <a:t>Success Booking Value</a:t>
                      </a:r>
                      <a:endParaRPr lang="en-IN" sz="160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r>
                        <a:rPr lang="en-US" sz="1600" dirty="0">
                          <a:solidFill>
                            <a:schemeClr val="accent6"/>
                          </a:solidFill>
                          <a:latin typeface="Calibri" panose="020F0502020204030204" pitchFamily="34" charset="0"/>
                          <a:ea typeface="Calibri" panose="020F0502020204030204" pitchFamily="34" charset="0"/>
                          <a:cs typeface="Calibri" panose="020F0502020204030204" pitchFamily="34" charset="0"/>
                        </a:rPr>
                        <a:t>Avg. Distance Travelled</a:t>
                      </a:r>
                      <a:endParaRPr lang="en-IN" sz="160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solidFill>
                          <a:latin typeface="Calibri" panose="020F0502020204030204" pitchFamily="34" charset="0"/>
                          <a:ea typeface="Calibri" panose="020F0502020204030204" pitchFamily="34" charset="0"/>
                          <a:cs typeface="Calibri" panose="020F0502020204030204" pitchFamily="34" charset="0"/>
                        </a:rPr>
                        <a:t>Total Distance Travelled</a:t>
                      </a:r>
                      <a:endParaRPr lang="en-IN" sz="1600"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749633233"/>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dirty="0">
                          <a:latin typeface="Calibri" panose="020F0502020204030204" pitchFamily="34" charset="0"/>
                          <a:ea typeface="Calibri" panose="020F0502020204030204" pitchFamily="34" charset="0"/>
                          <a:cs typeface="Calibri" panose="020F0502020204030204" pitchFamily="34" charset="0"/>
                        </a:rPr>
                        <a:t>Prime Sedan</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440985423"/>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dirty="0">
                          <a:latin typeface="Calibri" panose="020F0502020204030204" pitchFamily="34" charset="0"/>
                          <a:ea typeface="Calibri" panose="020F0502020204030204" pitchFamily="34" charset="0"/>
                          <a:cs typeface="Calibri" panose="020F0502020204030204" pitchFamily="34" charset="0"/>
                        </a:rPr>
                        <a:t>Prime SUV</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12015799"/>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Prime Plus</a:t>
                      </a: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392594833"/>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Mini</a:t>
                      </a: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605481285"/>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dirty="0">
                          <a:latin typeface="Calibri" panose="020F0502020204030204" pitchFamily="34" charset="0"/>
                          <a:ea typeface="Calibri" panose="020F0502020204030204" pitchFamily="34" charset="0"/>
                          <a:cs typeface="Calibri" panose="020F0502020204030204" pitchFamily="34" charset="0"/>
                        </a:rPr>
                        <a:t>Auto</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585656416"/>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dirty="0">
                          <a:latin typeface="Calibri" panose="020F0502020204030204" pitchFamily="34" charset="0"/>
                          <a:ea typeface="Calibri" panose="020F0502020204030204" pitchFamily="34" charset="0"/>
                          <a:cs typeface="Calibri" panose="020F0502020204030204" pitchFamily="34" charset="0"/>
                        </a:rPr>
                        <a:t>Bike</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532977646"/>
                  </a:ext>
                </a:extLst>
              </a:tr>
              <a:tr h="699549">
                <a:tc>
                  <a:txBody>
                    <a:bodyPr/>
                    <a:lstStyle/>
                    <a:p>
                      <a:pPr algn="ctr"/>
                      <a:endParaRPr lang="en-US" sz="1300" dirty="0">
                        <a:latin typeface="Calibri" panose="020F0502020204030204" pitchFamily="34" charset="0"/>
                        <a:ea typeface="Calibri" panose="020F0502020204030204" pitchFamily="34" charset="0"/>
                        <a:cs typeface="Calibri" panose="020F0502020204030204" pitchFamily="34" charset="0"/>
                      </a:endParaRPr>
                    </a:p>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p>
                      <a:pPr algn="ctr"/>
                      <a:r>
                        <a:rPr lang="en-IN" sz="1300" dirty="0">
                          <a:latin typeface="Calibri" panose="020F0502020204030204" pitchFamily="34" charset="0"/>
                          <a:ea typeface="Calibri" panose="020F0502020204030204" pitchFamily="34" charset="0"/>
                          <a:cs typeface="Calibri" panose="020F0502020204030204" pitchFamily="34" charset="0"/>
                        </a:rPr>
                        <a:t>E-Bike</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IN" sz="13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4114542047"/>
                  </a:ext>
                </a:extLst>
              </a:tr>
            </a:tbl>
          </a:graphicData>
        </a:graphic>
      </p:graphicFrame>
      <p:pic>
        <p:nvPicPr>
          <p:cNvPr id="4" name="Picture 3" descr="A black background with a black square&#10;&#10;Description automatically generated with medium confidence">
            <a:extLst>
              <a:ext uri="{FF2B5EF4-FFF2-40B4-BE49-F238E27FC236}">
                <a16:creationId xmlns:a16="http://schemas.microsoft.com/office/drawing/2014/main" id="{59D42D53-3FAC-3FB4-5F49-A83E8121D8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31922" y="1381482"/>
            <a:ext cx="956874" cy="95687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BD7C8944-5923-4765-1DEE-CCA3F242EF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8163" y="2146462"/>
            <a:ext cx="855461" cy="855461"/>
          </a:xfrm>
          <a:prstGeom prst="rect">
            <a:avLst/>
          </a:prstGeom>
        </p:spPr>
      </p:pic>
      <p:pic>
        <p:nvPicPr>
          <p:cNvPr id="15" name="Picture 14" descr="A car on a black background&#10;&#10;Description automatically generated">
            <a:extLst>
              <a:ext uri="{FF2B5EF4-FFF2-40B4-BE49-F238E27FC236}">
                <a16:creationId xmlns:a16="http://schemas.microsoft.com/office/drawing/2014/main" id="{E3AEC829-635B-F42E-2257-1F0433CD20B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74641" y="2631383"/>
            <a:ext cx="1191719" cy="1191719"/>
          </a:xfrm>
          <a:prstGeom prst="rect">
            <a:avLst/>
          </a:prstGeom>
        </p:spPr>
      </p:pic>
      <p:pic>
        <p:nvPicPr>
          <p:cNvPr id="24" name="Picture 23" descr="A black background with a black square&#10;&#10;Description automatically generated with medium confidence">
            <a:extLst>
              <a:ext uri="{FF2B5EF4-FFF2-40B4-BE49-F238E27FC236}">
                <a16:creationId xmlns:a16="http://schemas.microsoft.com/office/drawing/2014/main" id="{D9A92B67-7071-264D-5742-F576BC675C7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06480" y="3580263"/>
            <a:ext cx="855461" cy="855461"/>
          </a:xfrm>
          <a:prstGeom prst="rect">
            <a:avLst/>
          </a:prstGeom>
        </p:spPr>
      </p:pic>
      <p:pic>
        <p:nvPicPr>
          <p:cNvPr id="26" name="Picture 25" descr="A black background with a black square&#10;&#10;Description automatically generated with medium confidence">
            <a:extLst>
              <a:ext uri="{FF2B5EF4-FFF2-40B4-BE49-F238E27FC236}">
                <a16:creationId xmlns:a16="http://schemas.microsoft.com/office/drawing/2014/main" id="{B89FE326-D34A-11A9-BEE3-B57116C3F7A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999855" y="4401442"/>
            <a:ext cx="457234" cy="457234"/>
          </a:xfrm>
          <a:prstGeom prst="rect">
            <a:avLst/>
          </a:prstGeom>
        </p:spPr>
      </p:pic>
      <p:pic>
        <p:nvPicPr>
          <p:cNvPr id="28" name="Picture 27" descr="A black background with a black square&#10;&#10;Description automatically generated with medium confidence">
            <a:extLst>
              <a:ext uri="{FF2B5EF4-FFF2-40B4-BE49-F238E27FC236}">
                <a16:creationId xmlns:a16="http://schemas.microsoft.com/office/drawing/2014/main" id="{03B784FD-94D9-6C01-A04F-59FC3F74EB8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872980" y="4967726"/>
            <a:ext cx="722459" cy="722459"/>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B78062B6-50DA-305E-150D-2801C8719FC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14845" y="5785351"/>
            <a:ext cx="457234" cy="457234"/>
          </a:xfrm>
          <a:prstGeom prst="rect">
            <a:avLst/>
          </a:prstGeom>
        </p:spPr>
      </p:pic>
      <p:sp>
        <p:nvSpPr>
          <p:cNvPr id="3" name="TextBox 2">
            <a:extLst>
              <a:ext uri="{FF2B5EF4-FFF2-40B4-BE49-F238E27FC236}">
                <a16:creationId xmlns:a16="http://schemas.microsoft.com/office/drawing/2014/main" id="{A03F16F4-6CDB-A905-FA88-BDE486A3D388}"/>
              </a:ext>
            </a:extLst>
          </p:cNvPr>
          <p:cNvSpPr txBox="1"/>
          <p:nvPr/>
        </p:nvSpPr>
        <p:spPr>
          <a:xfrm>
            <a:off x="3547191" y="114260"/>
            <a:ext cx="8045041" cy="707886"/>
          </a:xfrm>
          <a:prstGeom prst="rect">
            <a:avLst/>
          </a:prstGeom>
          <a:noFill/>
        </p:spPr>
        <p:txBody>
          <a:bodyPr wrap="square" rtlCol="0">
            <a:spAutoFit/>
          </a:bodyPr>
          <a:lstStyle/>
          <a:p>
            <a:r>
              <a:rPr lang="en-IN" sz="2000" b="1" dirty="0"/>
              <a:t>This is the Vehicle Type where we can see the revenue , rides, Avg distance Travelled, total Distance by each Vehicle Type.</a:t>
            </a:r>
          </a:p>
        </p:txBody>
      </p:sp>
    </p:spTree>
    <p:extLst>
      <p:ext uri="{BB962C8B-B14F-4D97-AF65-F5344CB8AC3E}">
        <p14:creationId xmlns:p14="http://schemas.microsoft.com/office/powerpoint/2010/main" val="426768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3CCC85-5FB7-FB29-400F-966279F319A3}"/>
              </a:ext>
            </a:extLst>
          </p:cNvPr>
          <p:cNvSpPr/>
          <p:nvPr/>
        </p:nvSpPr>
        <p:spPr>
          <a:xfrm>
            <a:off x="0" y="0"/>
            <a:ext cx="3072984"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endParaRPr>
          </a:p>
        </p:txBody>
      </p:sp>
      <p:sp>
        <p:nvSpPr>
          <p:cNvPr id="32" name="Oval 31">
            <a:extLst>
              <a:ext uri="{FF2B5EF4-FFF2-40B4-BE49-F238E27FC236}">
                <a16:creationId xmlns:a16="http://schemas.microsoft.com/office/drawing/2014/main" id="{4B244C67-FEB3-D08A-DF89-14A3A5752A58}"/>
              </a:ext>
            </a:extLst>
          </p:cNvPr>
          <p:cNvSpPr/>
          <p:nvPr/>
        </p:nvSpPr>
        <p:spPr>
          <a:xfrm>
            <a:off x="257331" y="147033"/>
            <a:ext cx="732020" cy="73023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B98481B4-C063-C0BF-3219-D000BB96CEE3}"/>
              </a:ext>
            </a:extLst>
          </p:cNvPr>
          <p:cNvSpPr/>
          <p:nvPr/>
        </p:nvSpPr>
        <p:spPr>
          <a:xfrm>
            <a:off x="0" y="3286975"/>
            <a:ext cx="3072984" cy="856684"/>
          </a:xfrm>
          <a:prstGeom prst="rect">
            <a:avLst/>
          </a:prstGeom>
          <a:solidFill>
            <a:srgbClr val="92D05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Scatterplot with solid fill">
            <a:extLst>
              <a:ext uri="{FF2B5EF4-FFF2-40B4-BE49-F238E27FC236}">
                <a16:creationId xmlns:a16="http://schemas.microsoft.com/office/drawing/2014/main" id="{A5C13A88-28B3-2760-54FD-17069C3B1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331" y="1111763"/>
            <a:ext cx="732020" cy="732020"/>
          </a:xfrm>
          <a:prstGeom prst="rect">
            <a:avLst/>
          </a:prstGeom>
        </p:spPr>
      </p:pic>
      <p:pic>
        <p:nvPicPr>
          <p:cNvPr id="9" name="Graphic 8" descr="Car with solid fill">
            <a:extLst>
              <a:ext uri="{FF2B5EF4-FFF2-40B4-BE49-F238E27FC236}">
                <a16:creationId xmlns:a16="http://schemas.microsoft.com/office/drawing/2014/main" id="{8B42D0BA-9B92-57D4-63F6-E2353B8E3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331" y="2138592"/>
            <a:ext cx="914400" cy="914400"/>
          </a:xfrm>
          <a:prstGeom prst="rect">
            <a:avLst/>
          </a:prstGeom>
        </p:spPr>
      </p:pic>
      <p:pic>
        <p:nvPicPr>
          <p:cNvPr id="11" name="Graphic 10" descr="Rupee with solid fill">
            <a:extLst>
              <a:ext uri="{FF2B5EF4-FFF2-40B4-BE49-F238E27FC236}">
                <a16:creationId xmlns:a16="http://schemas.microsoft.com/office/drawing/2014/main" id="{732E0ABF-DC62-0FB2-DAF8-21E1A2BDEF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522" y="3431194"/>
            <a:ext cx="567128" cy="567128"/>
          </a:xfrm>
          <a:prstGeom prst="rect">
            <a:avLst/>
          </a:prstGeom>
        </p:spPr>
      </p:pic>
      <p:pic>
        <p:nvPicPr>
          <p:cNvPr id="13" name="Graphic 12" descr="Crash with solid fill">
            <a:extLst>
              <a:ext uri="{FF2B5EF4-FFF2-40B4-BE49-F238E27FC236}">
                <a16:creationId xmlns:a16="http://schemas.microsoft.com/office/drawing/2014/main" id="{DCEC747A-3B98-03B0-2006-5C1F5FB15D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7343" y="4232819"/>
            <a:ext cx="914400" cy="914400"/>
          </a:xfrm>
          <a:prstGeom prst="rect">
            <a:avLst/>
          </a:prstGeom>
        </p:spPr>
      </p:pic>
      <p:pic>
        <p:nvPicPr>
          <p:cNvPr id="17" name="Graphic 16" descr="Rating with solid fill">
            <a:extLst>
              <a:ext uri="{FF2B5EF4-FFF2-40B4-BE49-F238E27FC236}">
                <a16:creationId xmlns:a16="http://schemas.microsoft.com/office/drawing/2014/main" id="{7FD98D96-C234-FF4B-11AD-94BE380BDE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4886" y="5559253"/>
            <a:ext cx="914400" cy="914400"/>
          </a:xfrm>
          <a:prstGeom prst="rect">
            <a:avLst/>
          </a:prstGeom>
        </p:spPr>
      </p:pic>
      <p:sp>
        <p:nvSpPr>
          <p:cNvPr id="18" name="TextBox 17">
            <a:extLst>
              <a:ext uri="{FF2B5EF4-FFF2-40B4-BE49-F238E27FC236}">
                <a16:creationId xmlns:a16="http://schemas.microsoft.com/office/drawing/2014/main" id="{5F275439-CDBD-5DA0-2F2C-C377F1E2FF79}"/>
              </a:ext>
            </a:extLst>
          </p:cNvPr>
          <p:cNvSpPr txBox="1"/>
          <p:nvPr/>
        </p:nvSpPr>
        <p:spPr>
          <a:xfrm>
            <a:off x="1089286" y="1275036"/>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Overall</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19" name="TextBox 18">
            <a:extLst>
              <a:ext uri="{FF2B5EF4-FFF2-40B4-BE49-F238E27FC236}">
                <a16:creationId xmlns:a16="http://schemas.microsoft.com/office/drawing/2014/main" id="{CA435903-B2B5-25A0-62A9-9AC67EDCA639}"/>
              </a:ext>
            </a:extLst>
          </p:cNvPr>
          <p:cNvSpPr txBox="1"/>
          <p:nvPr/>
        </p:nvSpPr>
        <p:spPr>
          <a:xfrm>
            <a:off x="1151742" y="2377987"/>
            <a:ext cx="1921242"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Vehicle Type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9FB09B0A-285E-644A-625A-984BC63C1106}"/>
              </a:ext>
            </a:extLst>
          </p:cNvPr>
          <p:cNvSpPr txBox="1"/>
          <p:nvPr/>
        </p:nvSpPr>
        <p:spPr>
          <a:xfrm>
            <a:off x="1151743" y="3468924"/>
            <a:ext cx="1299148" cy="400110"/>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Revenue</a:t>
            </a:r>
            <a:endParaRPr lang="en-IN" sz="2000" dirty="0">
              <a:solidFill>
                <a:schemeClr val="bg1"/>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B7232327-70D4-A246-4B6A-70F9F8137F3E}"/>
              </a:ext>
            </a:extLst>
          </p:cNvPr>
          <p:cNvSpPr txBox="1"/>
          <p:nvPr/>
        </p:nvSpPr>
        <p:spPr>
          <a:xfrm>
            <a:off x="1089286" y="4597596"/>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Cancellation</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EB962DD0-FC21-B60E-9EF1-43F573029BB2}"/>
              </a:ext>
            </a:extLst>
          </p:cNvPr>
          <p:cNvSpPr txBox="1"/>
          <p:nvPr/>
        </p:nvSpPr>
        <p:spPr>
          <a:xfrm>
            <a:off x="1151743" y="5746443"/>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Ratings</a:t>
            </a:r>
            <a:endParaRPr lang="en-IN" sz="2000" dirty="0">
              <a:solidFill>
                <a:schemeClr val="bg2">
                  <a:lumMod val="75000"/>
                </a:schemeClr>
              </a:solidFill>
              <a:latin typeface="Poppins" panose="00000500000000000000" pitchFamily="2" charset="0"/>
              <a:cs typeface="Poppins" panose="00000500000000000000" pitchFamily="2" charset="0"/>
            </a:endParaRPr>
          </a:p>
        </p:txBody>
      </p:sp>
      <p:pic>
        <p:nvPicPr>
          <p:cNvPr id="29" name="Picture 28" descr="A white text on a black background&#10;&#10;Description automatically generated">
            <a:extLst>
              <a:ext uri="{FF2B5EF4-FFF2-40B4-BE49-F238E27FC236}">
                <a16:creationId xmlns:a16="http://schemas.microsoft.com/office/drawing/2014/main" id="{A897DC60-3DE4-CC86-331A-63BFBDFF3D2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9279" y="179363"/>
            <a:ext cx="1279161" cy="683593"/>
          </a:xfrm>
          <a:prstGeom prst="rect">
            <a:avLst/>
          </a:prstGeom>
        </p:spPr>
      </p:pic>
      <p:pic>
        <p:nvPicPr>
          <p:cNvPr id="31" name="Picture 30" descr="A yellow circle with black lines&#10;&#10;Description automatically generated">
            <a:extLst>
              <a:ext uri="{FF2B5EF4-FFF2-40B4-BE49-F238E27FC236}">
                <a16:creationId xmlns:a16="http://schemas.microsoft.com/office/drawing/2014/main" id="{8C1E25D8-5BD2-8ED8-45E4-D88A8C471B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78" y="-154924"/>
            <a:ext cx="1330237" cy="1330237"/>
          </a:xfrm>
          <a:prstGeom prst="rect">
            <a:avLst/>
          </a:prstGeom>
        </p:spPr>
      </p:pic>
      <p:sp>
        <p:nvSpPr>
          <p:cNvPr id="2" name="TextBox 1">
            <a:extLst>
              <a:ext uri="{FF2B5EF4-FFF2-40B4-BE49-F238E27FC236}">
                <a16:creationId xmlns:a16="http://schemas.microsoft.com/office/drawing/2014/main" id="{F5E8A1F1-F799-E4CE-DA29-BEAD1C128DB7}"/>
              </a:ext>
            </a:extLst>
          </p:cNvPr>
          <p:cNvSpPr txBox="1"/>
          <p:nvPr/>
        </p:nvSpPr>
        <p:spPr>
          <a:xfrm>
            <a:off x="3330315" y="459428"/>
            <a:ext cx="7445083" cy="1015663"/>
          </a:xfrm>
          <a:prstGeom prst="rect">
            <a:avLst/>
          </a:prstGeom>
          <a:noFill/>
        </p:spPr>
        <p:txBody>
          <a:bodyPr wrap="square" rtlCol="0">
            <a:spAutoFit/>
          </a:bodyPr>
          <a:lstStyle/>
          <a:p>
            <a:r>
              <a:rPr lang="en-IN" sz="2000" b="1" dirty="0"/>
              <a:t>This is the Revenue Page where we can see all the Revenue like by which type of method And top 5 customer, revenue by the day by day time. </a:t>
            </a:r>
          </a:p>
        </p:txBody>
      </p:sp>
    </p:spTree>
    <p:extLst>
      <p:ext uri="{BB962C8B-B14F-4D97-AF65-F5344CB8AC3E}">
        <p14:creationId xmlns:p14="http://schemas.microsoft.com/office/powerpoint/2010/main" val="133369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3CCC85-5FB7-FB29-400F-966279F319A3}"/>
              </a:ext>
            </a:extLst>
          </p:cNvPr>
          <p:cNvSpPr/>
          <p:nvPr/>
        </p:nvSpPr>
        <p:spPr>
          <a:xfrm>
            <a:off x="0" y="0"/>
            <a:ext cx="3072984"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endParaRPr>
          </a:p>
        </p:txBody>
      </p:sp>
      <p:sp>
        <p:nvSpPr>
          <p:cNvPr id="32" name="Oval 31">
            <a:extLst>
              <a:ext uri="{FF2B5EF4-FFF2-40B4-BE49-F238E27FC236}">
                <a16:creationId xmlns:a16="http://schemas.microsoft.com/office/drawing/2014/main" id="{4B244C67-FEB3-D08A-DF89-14A3A5752A58}"/>
              </a:ext>
            </a:extLst>
          </p:cNvPr>
          <p:cNvSpPr/>
          <p:nvPr/>
        </p:nvSpPr>
        <p:spPr>
          <a:xfrm>
            <a:off x="257331" y="147033"/>
            <a:ext cx="732020" cy="73023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B98481B4-C063-C0BF-3219-D000BB96CEE3}"/>
              </a:ext>
            </a:extLst>
          </p:cNvPr>
          <p:cNvSpPr/>
          <p:nvPr/>
        </p:nvSpPr>
        <p:spPr>
          <a:xfrm>
            <a:off x="0" y="4369309"/>
            <a:ext cx="3072984" cy="856684"/>
          </a:xfrm>
          <a:prstGeom prst="rect">
            <a:avLst/>
          </a:prstGeom>
          <a:solidFill>
            <a:srgbClr val="92D05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Scatterplot with solid fill">
            <a:extLst>
              <a:ext uri="{FF2B5EF4-FFF2-40B4-BE49-F238E27FC236}">
                <a16:creationId xmlns:a16="http://schemas.microsoft.com/office/drawing/2014/main" id="{A5C13A88-28B3-2760-54FD-17069C3B1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331" y="1111763"/>
            <a:ext cx="732020" cy="732020"/>
          </a:xfrm>
          <a:prstGeom prst="rect">
            <a:avLst/>
          </a:prstGeom>
        </p:spPr>
      </p:pic>
      <p:pic>
        <p:nvPicPr>
          <p:cNvPr id="9" name="Graphic 8" descr="Car with solid fill">
            <a:extLst>
              <a:ext uri="{FF2B5EF4-FFF2-40B4-BE49-F238E27FC236}">
                <a16:creationId xmlns:a16="http://schemas.microsoft.com/office/drawing/2014/main" id="{8B42D0BA-9B92-57D4-63F6-E2353B8E3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331" y="2138592"/>
            <a:ext cx="914400" cy="914400"/>
          </a:xfrm>
          <a:prstGeom prst="rect">
            <a:avLst/>
          </a:prstGeom>
        </p:spPr>
      </p:pic>
      <p:pic>
        <p:nvPicPr>
          <p:cNvPr id="11" name="Graphic 10" descr="Rupee with solid fill">
            <a:extLst>
              <a:ext uri="{FF2B5EF4-FFF2-40B4-BE49-F238E27FC236}">
                <a16:creationId xmlns:a16="http://schemas.microsoft.com/office/drawing/2014/main" id="{732E0ABF-DC62-0FB2-DAF8-21E1A2BDEF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522" y="3431194"/>
            <a:ext cx="567128" cy="567128"/>
          </a:xfrm>
          <a:prstGeom prst="rect">
            <a:avLst/>
          </a:prstGeom>
        </p:spPr>
      </p:pic>
      <p:pic>
        <p:nvPicPr>
          <p:cNvPr id="13" name="Graphic 12" descr="Crash with solid fill">
            <a:extLst>
              <a:ext uri="{FF2B5EF4-FFF2-40B4-BE49-F238E27FC236}">
                <a16:creationId xmlns:a16="http://schemas.microsoft.com/office/drawing/2014/main" id="{DCEC747A-3B98-03B0-2006-5C1F5FB15D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7343" y="4232819"/>
            <a:ext cx="914400" cy="914400"/>
          </a:xfrm>
          <a:prstGeom prst="rect">
            <a:avLst/>
          </a:prstGeom>
        </p:spPr>
      </p:pic>
      <p:pic>
        <p:nvPicPr>
          <p:cNvPr id="17" name="Graphic 16" descr="Rating with solid fill">
            <a:extLst>
              <a:ext uri="{FF2B5EF4-FFF2-40B4-BE49-F238E27FC236}">
                <a16:creationId xmlns:a16="http://schemas.microsoft.com/office/drawing/2014/main" id="{7FD98D96-C234-FF4B-11AD-94BE380BDE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4886" y="5559253"/>
            <a:ext cx="914400" cy="914400"/>
          </a:xfrm>
          <a:prstGeom prst="rect">
            <a:avLst/>
          </a:prstGeom>
        </p:spPr>
      </p:pic>
      <p:sp>
        <p:nvSpPr>
          <p:cNvPr id="18" name="TextBox 17">
            <a:extLst>
              <a:ext uri="{FF2B5EF4-FFF2-40B4-BE49-F238E27FC236}">
                <a16:creationId xmlns:a16="http://schemas.microsoft.com/office/drawing/2014/main" id="{5F275439-CDBD-5DA0-2F2C-C377F1E2FF79}"/>
              </a:ext>
            </a:extLst>
          </p:cNvPr>
          <p:cNvSpPr txBox="1"/>
          <p:nvPr/>
        </p:nvSpPr>
        <p:spPr>
          <a:xfrm>
            <a:off x="1089286" y="1275036"/>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Overall</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19" name="TextBox 18">
            <a:extLst>
              <a:ext uri="{FF2B5EF4-FFF2-40B4-BE49-F238E27FC236}">
                <a16:creationId xmlns:a16="http://schemas.microsoft.com/office/drawing/2014/main" id="{CA435903-B2B5-25A0-62A9-9AC67EDCA639}"/>
              </a:ext>
            </a:extLst>
          </p:cNvPr>
          <p:cNvSpPr txBox="1"/>
          <p:nvPr/>
        </p:nvSpPr>
        <p:spPr>
          <a:xfrm>
            <a:off x="1151742" y="2377987"/>
            <a:ext cx="1921242"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Vehicle Type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9FB09B0A-285E-644A-625A-984BC63C1106}"/>
              </a:ext>
            </a:extLst>
          </p:cNvPr>
          <p:cNvSpPr txBox="1"/>
          <p:nvPr/>
        </p:nvSpPr>
        <p:spPr>
          <a:xfrm>
            <a:off x="1151743" y="3468924"/>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Revenue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B7232327-70D4-A246-4B6A-70F9F8137F3E}"/>
              </a:ext>
            </a:extLst>
          </p:cNvPr>
          <p:cNvSpPr txBox="1"/>
          <p:nvPr/>
        </p:nvSpPr>
        <p:spPr>
          <a:xfrm>
            <a:off x="1089286" y="4597596"/>
            <a:ext cx="1818806" cy="400110"/>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Cancellation</a:t>
            </a:r>
            <a:endParaRPr lang="en-IN" sz="2000" dirty="0">
              <a:solidFill>
                <a:schemeClr val="bg1"/>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EB962DD0-FC21-B60E-9EF1-43F573029BB2}"/>
              </a:ext>
            </a:extLst>
          </p:cNvPr>
          <p:cNvSpPr txBox="1"/>
          <p:nvPr/>
        </p:nvSpPr>
        <p:spPr>
          <a:xfrm>
            <a:off x="1151743" y="5746443"/>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Ratings</a:t>
            </a:r>
            <a:endParaRPr lang="en-IN" sz="2000" dirty="0">
              <a:solidFill>
                <a:schemeClr val="bg2">
                  <a:lumMod val="75000"/>
                </a:schemeClr>
              </a:solidFill>
              <a:latin typeface="Poppins" panose="00000500000000000000" pitchFamily="2" charset="0"/>
              <a:cs typeface="Poppins" panose="00000500000000000000" pitchFamily="2" charset="0"/>
            </a:endParaRPr>
          </a:p>
        </p:txBody>
      </p:sp>
      <p:pic>
        <p:nvPicPr>
          <p:cNvPr id="29" name="Picture 28" descr="A white text on a black background&#10;&#10;Description automatically generated">
            <a:extLst>
              <a:ext uri="{FF2B5EF4-FFF2-40B4-BE49-F238E27FC236}">
                <a16:creationId xmlns:a16="http://schemas.microsoft.com/office/drawing/2014/main" id="{A897DC60-3DE4-CC86-331A-63BFBDFF3D2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9279" y="179363"/>
            <a:ext cx="1279161" cy="683593"/>
          </a:xfrm>
          <a:prstGeom prst="rect">
            <a:avLst/>
          </a:prstGeom>
        </p:spPr>
      </p:pic>
      <p:pic>
        <p:nvPicPr>
          <p:cNvPr id="31" name="Picture 30" descr="A yellow circle with black lines&#10;&#10;Description automatically generated">
            <a:extLst>
              <a:ext uri="{FF2B5EF4-FFF2-40B4-BE49-F238E27FC236}">
                <a16:creationId xmlns:a16="http://schemas.microsoft.com/office/drawing/2014/main" id="{8C1E25D8-5BD2-8ED8-45E4-D88A8C471B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78" y="-154924"/>
            <a:ext cx="1330237" cy="1330237"/>
          </a:xfrm>
          <a:prstGeom prst="rect">
            <a:avLst/>
          </a:prstGeom>
        </p:spPr>
      </p:pic>
      <p:sp>
        <p:nvSpPr>
          <p:cNvPr id="2" name="TextBox 1">
            <a:extLst>
              <a:ext uri="{FF2B5EF4-FFF2-40B4-BE49-F238E27FC236}">
                <a16:creationId xmlns:a16="http://schemas.microsoft.com/office/drawing/2014/main" id="{EB7344E3-5C00-1C27-FAA8-782DD751F0DF}"/>
              </a:ext>
            </a:extLst>
          </p:cNvPr>
          <p:cNvSpPr txBox="1"/>
          <p:nvPr/>
        </p:nvSpPr>
        <p:spPr>
          <a:xfrm>
            <a:off x="3172919" y="1843783"/>
            <a:ext cx="9019081" cy="1323439"/>
          </a:xfrm>
          <a:prstGeom prst="rect">
            <a:avLst/>
          </a:prstGeom>
          <a:noFill/>
        </p:spPr>
        <p:txBody>
          <a:bodyPr wrap="square" rtlCol="0">
            <a:spAutoFit/>
          </a:bodyPr>
          <a:lstStyle/>
          <a:p>
            <a:r>
              <a:rPr lang="en-IN" sz="2000" b="1" dirty="0"/>
              <a:t>This is the cancellation page where we can all the reasons why Rides has been cancelled and cancellation by the customer or cancellation by the drivers and the reasons all how many rides has been cancelled and total Revenue lost.</a:t>
            </a:r>
          </a:p>
        </p:txBody>
      </p:sp>
    </p:spTree>
    <p:extLst>
      <p:ext uri="{BB962C8B-B14F-4D97-AF65-F5344CB8AC3E}">
        <p14:creationId xmlns:p14="http://schemas.microsoft.com/office/powerpoint/2010/main" val="429284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3B7C6C9F-C084-D472-DA95-8709F4E3E075}"/>
              </a:ext>
            </a:extLst>
          </p:cNvPr>
          <p:cNvGraphicFramePr>
            <a:graphicFrameLocks noGrp="1"/>
          </p:cNvGraphicFramePr>
          <p:nvPr>
            <p:extLst>
              <p:ext uri="{D42A27DB-BD31-4B8C-83A1-F6EECF244321}">
                <p14:modId xmlns:p14="http://schemas.microsoft.com/office/powerpoint/2010/main" val="478982246"/>
              </p:ext>
            </p:extLst>
          </p:nvPr>
        </p:nvGraphicFramePr>
        <p:xfrm>
          <a:off x="3439615" y="1705192"/>
          <a:ext cx="8128001" cy="1393302"/>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240030786"/>
                    </a:ext>
                  </a:extLst>
                </a:gridCol>
                <a:gridCol w="1161143">
                  <a:extLst>
                    <a:ext uri="{9D8B030D-6E8A-4147-A177-3AD203B41FA5}">
                      <a16:colId xmlns:a16="http://schemas.microsoft.com/office/drawing/2014/main" val="2402877333"/>
                    </a:ext>
                  </a:extLst>
                </a:gridCol>
                <a:gridCol w="1161143">
                  <a:extLst>
                    <a:ext uri="{9D8B030D-6E8A-4147-A177-3AD203B41FA5}">
                      <a16:colId xmlns:a16="http://schemas.microsoft.com/office/drawing/2014/main" val="1500979162"/>
                    </a:ext>
                  </a:extLst>
                </a:gridCol>
                <a:gridCol w="1161143">
                  <a:extLst>
                    <a:ext uri="{9D8B030D-6E8A-4147-A177-3AD203B41FA5}">
                      <a16:colId xmlns:a16="http://schemas.microsoft.com/office/drawing/2014/main" val="2849971109"/>
                    </a:ext>
                  </a:extLst>
                </a:gridCol>
                <a:gridCol w="1161143">
                  <a:extLst>
                    <a:ext uri="{9D8B030D-6E8A-4147-A177-3AD203B41FA5}">
                      <a16:colId xmlns:a16="http://schemas.microsoft.com/office/drawing/2014/main" val="1471429531"/>
                    </a:ext>
                  </a:extLst>
                </a:gridCol>
                <a:gridCol w="1161143">
                  <a:extLst>
                    <a:ext uri="{9D8B030D-6E8A-4147-A177-3AD203B41FA5}">
                      <a16:colId xmlns:a16="http://schemas.microsoft.com/office/drawing/2014/main" val="4044223873"/>
                    </a:ext>
                  </a:extLst>
                </a:gridCol>
                <a:gridCol w="1161143">
                  <a:extLst>
                    <a:ext uri="{9D8B030D-6E8A-4147-A177-3AD203B41FA5}">
                      <a16:colId xmlns:a16="http://schemas.microsoft.com/office/drawing/2014/main" val="2303531638"/>
                    </a:ext>
                  </a:extLst>
                </a:gridCol>
              </a:tblGrid>
              <a:tr h="813155">
                <a:tc>
                  <a:txBody>
                    <a:bodyPr/>
                    <a:lstStyle/>
                    <a:p>
                      <a:pPr algn="ctr"/>
                      <a:endParaRPr lang="en-US" sz="1200" dirty="0">
                        <a:solidFill>
                          <a:schemeClr val="tx1">
                            <a:lumMod val="95000"/>
                            <a:lumOff val="5000"/>
                          </a:schemeClr>
                        </a:solidFill>
                      </a:endParaRPr>
                    </a:p>
                    <a:p>
                      <a:pPr algn="ctr"/>
                      <a:endParaRPr lang="en-US" sz="1200" dirty="0">
                        <a:solidFill>
                          <a:schemeClr val="tx1">
                            <a:lumMod val="95000"/>
                            <a:lumOff val="5000"/>
                          </a:schemeClr>
                        </a:solidFill>
                      </a:endParaRPr>
                    </a:p>
                    <a:p>
                      <a:pPr algn="ctr"/>
                      <a:endParaRPr lang="en-US" sz="1200" dirty="0">
                        <a:solidFill>
                          <a:schemeClr val="tx1">
                            <a:lumMod val="95000"/>
                            <a:lumOff val="5000"/>
                          </a:schemeClr>
                        </a:solidFill>
                      </a:endParaRPr>
                    </a:p>
                    <a:p>
                      <a:pPr algn="ctr"/>
                      <a:r>
                        <a:rPr lang="en-US" sz="1200" dirty="0">
                          <a:solidFill>
                            <a:schemeClr val="tx1">
                              <a:lumMod val="95000"/>
                              <a:lumOff val="5000"/>
                            </a:schemeClr>
                          </a:solidFill>
                        </a:rPr>
                        <a:t>Prime Sedan</a:t>
                      </a:r>
                      <a:endParaRPr lang="en-IN" sz="1200" dirty="0">
                        <a:solidFill>
                          <a:schemeClr val="tx1">
                            <a:lumMod val="95000"/>
                            <a:lumOff val="5000"/>
                          </a:schemeClr>
                        </a:solidFill>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Prime SUV</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Prime Plus</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Mini</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Auto</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Bike</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E-Bike</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220113331"/>
                  </a:ext>
                </a:extLst>
              </a:tr>
              <a:tr h="570342">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260050966"/>
                  </a:ext>
                </a:extLst>
              </a:tr>
            </a:tbl>
          </a:graphicData>
        </a:graphic>
      </p:graphicFrame>
      <p:sp>
        <p:nvSpPr>
          <p:cNvPr id="7" name="Rectangle 6">
            <a:extLst>
              <a:ext uri="{FF2B5EF4-FFF2-40B4-BE49-F238E27FC236}">
                <a16:creationId xmlns:a16="http://schemas.microsoft.com/office/drawing/2014/main" id="{033CCC85-5FB7-FB29-400F-966279F319A3}"/>
              </a:ext>
            </a:extLst>
          </p:cNvPr>
          <p:cNvSpPr/>
          <p:nvPr/>
        </p:nvSpPr>
        <p:spPr>
          <a:xfrm>
            <a:off x="0" y="0"/>
            <a:ext cx="3072984" cy="68580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endParaRPr>
          </a:p>
        </p:txBody>
      </p:sp>
      <p:sp>
        <p:nvSpPr>
          <p:cNvPr id="32" name="Oval 31">
            <a:extLst>
              <a:ext uri="{FF2B5EF4-FFF2-40B4-BE49-F238E27FC236}">
                <a16:creationId xmlns:a16="http://schemas.microsoft.com/office/drawing/2014/main" id="{4B244C67-FEB3-D08A-DF89-14A3A5752A58}"/>
              </a:ext>
            </a:extLst>
          </p:cNvPr>
          <p:cNvSpPr/>
          <p:nvPr/>
        </p:nvSpPr>
        <p:spPr>
          <a:xfrm>
            <a:off x="257331" y="147033"/>
            <a:ext cx="732020" cy="73023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B98481B4-C063-C0BF-3219-D000BB96CEE3}"/>
              </a:ext>
            </a:extLst>
          </p:cNvPr>
          <p:cNvSpPr/>
          <p:nvPr/>
        </p:nvSpPr>
        <p:spPr>
          <a:xfrm>
            <a:off x="0" y="5530674"/>
            <a:ext cx="3072984" cy="856684"/>
          </a:xfrm>
          <a:prstGeom prst="rect">
            <a:avLst/>
          </a:prstGeom>
          <a:solidFill>
            <a:srgbClr val="92D05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Scatterplot with solid fill">
            <a:extLst>
              <a:ext uri="{FF2B5EF4-FFF2-40B4-BE49-F238E27FC236}">
                <a16:creationId xmlns:a16="http://schemas.microsoft.com/office/drawing/2014/main" id="{A5C13A88-28B3-2760-54FD-17069C3B1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331" y="1111763"/>
            <a:ext cx="732020" cy="732020"/>
          </a:xfrm>
          <a:prstGeom prst="rect">
            <a:avLst/>
          </a:prstGeom>
        </p:spPr>
      </p:pic>
      <p:pic>
        <p:nvPicPr>
          <p:cNvPr id="9" name="Graphic 8" descr="Car with solid fill">
            <a:extLst>
              <a:ext uri="{FF2B5EF4-FFF2-40B4-BE49-F238E27FC236}">
                <a16:creationId xmlns:a16="http://schemas.microsoft.com/office/drawing/2014/main" id="{8B42D0BA-9B92-57D4-63F6-E2353B8E3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331" y="2138592"/>
            <a:ext cx="914400" cy="914400"/>
          </a:xfrm>
          <a:prstGeom prst="rect">
            <a:avLst/>
          </a:prstGeom>
        </p:spPr>
      </p:pic>
      <p:pic>
        <p:nvPicPr>
          <p:cNvPr id="11" name="Graphic 10" descr="Rupee with solid fill">
            <a:extLst>
              <a:ext uri="{FF2B5EF4-FFF2-40B4-BE49-F238E27FC236}">
                <a16:creationId xmlns:a16="http://schemas.microsoft.com/office/drawing/2014/main" id="{732E0ABF-DC62-0FB2-DAF8-21E1A2BDEF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522" y="3431194"/>
            <a:ext cx="567128" cy="567128"/>
          </a:xfrm>
          <a:prstGeom prst="rect">
            <a:avLst/>
          </a:prstGeom>
        </p:spPr>
      </p:pic>
      <p:pic>
        <p:nvPicPr>
          <p:cNvPr id="13" name="Graphic 12" descr="Crash with solid fill">
            <a:extLst>
              <a:ext uri="{FF2B5EF4-FFF2-40B4-BE49-F238E27FC236}">
                <a16:creationId xmlns:a16="http://schemas.microsoft.com/office/drawing/2014/main" id="{DCEC747A-3B98-03B0-2006-5C1F5FB15D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7343" y="4232819"/>
            <a:ext cx="914400" cy="914400"/>
          </a:xfrm>
          <a:prstGeom prst="rect">
            <a:avLst/>
          </a:prstGeom>
        </p:spPr>
      </p:pic>
      <p:pic>
        <p:nvPicPr>
          <p:cNvPr id="17" name="Graphic 16" descr="Rating with solid fill">
            <a:extLst>
              <a:ext uri="{FF2B5EF4-FFF2-40B4-BE49-F238E27FC236}">
                <a16:creationId xmlns:a16="http://schemas.microsoft.com/office/drawing/2014/main" id="{7FD98D96-C234-FF4B-11AD-94BE380BDE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4886" y="5559253"/>
            <a:ext cx="914400" cy="914400"/>
          </a:xfrm>
          <a:prstGeom prst="rect">
            <a:avLst/>
          </a:prstGeom>
        </p:spPr>
      </p:pic>
      <p:sp>
        <p:nvSpPr>
          <p:cNvPr id="18" name="TextBox 17">
            <a:extLst>
              <a:ext uri="{FF2B5EF4-FFF2-40B4-BE49-F238E27FC236}">
                <a16:creationId xmlns:a16="http://schemas.microsoft.com/office/drawing/2014/main" id="{5F275439-CDBD-5DA0-2F2C-C377F1E2FF79}"/>
              </a:ext>
            </a:extLst>
          </p:cNvPr>
          <p:cNvSpPr txBox="1"/>
          <p:nvPr/>
        </p:nvSpPr>
        <p:spPr>
          <a:xfrm>
            <a:off x="1089286" y="1275036"/>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Overall</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19" name="TextBox 18">
            <a:extLst>
              <a:ext uri="{FF2B5EF4-FFF2-40B4-BE49-F238E27FC236}">
                <a16:creationId xmlns:a16="http://schemas.microsoft.com/office/drawing/2014/main" id="{CA435903-B2B5-25A0-62A9-9AC67EDCA639}"/>
              </a:ext>
            </a:extLst>
          </p:cNvPr>
          <p:cNvSpPr txBox="1"/>
          <p:nvPr/>
        </p:nvSpPr>
        <p:spPr>
          <a:xfrm>
            <a:off x="1151742" y="2377987"/>
            <a:ext cx="1921242"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Vehicle Type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9FB09B0A-285E-644A-625A-984BC63C1106}"/>
              </a:ext>
            </a:extLst>
          </p:cNvPr>
          <p:cNvSpPr txBox="1"/>
          <p:nvPr/>
        </p:nvSpPr>
        <p:spPr>
          <a:xfrm>
            <a:off x="1151743" y="3468924"/>
            <a:ext cx="1299148"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Revenue</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B7232327-70D4-A246-4B6A-70F9F8137F3E}"/>
              </a:ext>
            </a:extLst>
          </p:cNvPr>
          <p:cNvSpPr txBox="1"/>
          <p:nvPr/>
        </p:nvSpPr>
        <p:spPr>
          <a:xfrm>
            <a:off x="1089286" y="4597596"/>
            <a:ext cx="1818806" cy="400110"/>
          </a:xfrm>
          <a:prstGeom prst="rect">
            <a:avLst/>
          </a:prstGeom>
          <a:noFill/>
        </p:spPr>
        <p:txBody>
          <a:bodyPr wrap="square" rtlCol="0">
            <a:spAutoFit/>
          </a:bodyPr>
          <a:lstStyle/>
          <a:p>
            <a:r>
              <a:rPr lang="en-US" sz="2000" dirty="0">
                <a:solidFill>
                  <a:schemeClr val="bg2">
                    <a:lumMod val="75000"/>
                  </a:schemeClr>
                </a:solidFill>
                <a:latin typeface="Poppins" panose="00000500000000000000" pitchFamily="2" charset="0"/>
                <a:cs typeface="Poppins" panose="00000500000000000000" pitchFamily="2" charset="0"/>
              </a:rPr>
              <a:t>Cancellation</a:t>
            </a:r>
            <a:endParaRPr lang="en-IN" sz="2000" dirty="0">
              <a:solidFill>
                <a:schemeClr val="bg2">
                  <a:lumMod val="75000"/>
                </a:schemeClr>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EB962DD0-FC21-B60E-9EF1-43F573029BB2}"/>
              </a:ext>
            </a:extLst>
          </p:cNvPr>
          <p:cNvSpPr txBox="1"/>
          <p:nvPr/>
        </p:nvSpPr>
        <p:spPr>
          <a:xfrm>
            <a:off x="1151743" y="5746443"/>
            <a:ext cx="1818806" cy="400110"/>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Ratings</a:t>
            </a:r>
            <a:endParaRPr lang="en-IN" sz="2000" dirty="0">
              <a:solidFill>
                <a:schemeClr val="bg1"/>
              </a:solidFill>
              <a:latin typeface="Poppins" panose="00000500000000000000" pitchFamily="2" charset="0"/>
              <a:cs typeface="Poppins" panose="00000500000000000000" pitchFamily="2" charset="0"/>
            </a:endParaRPr>
          </a:p>
        </p:txBody>
      </p:sp>
      <p:pic>
        <p:nvPicPr>
          <p:cNvPr id="29" name="Picture 28" descr="A white text on a black background&#10;&#10;Description automatically generated">
            <a:extLst>
              <a:ext uri="{FF2B5EF4-FFF2-40B4-BE49-F238E27FC236}">
                <a16:creationId xmlns:a16="http://schemas.microsoft.com/office/drawing/2014/main" id="{A897DC60-3DE4-CC86-331A-63BFBDFF3D2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9279" y="179363"/>
            <a:ext cx="1279161" cy="683593"/>
          </a:xfrm>
          <a:prstGeom prst="rect">
            <a:avLst/>
          </a:prstGeom>
        </p:spPr>
      </p:pic>
      <p:pic>
        <p:nvPicPr>
          <p:cNvPr id="31" name="Picture 30" descr="A yellow circle with black lines&#10;&#10;Description automatically generated">
            <a:extLst>
              <a:ext uri="{FF2B5EF4-FFF2-40B4-BE49-F238E27FC236}">
                <a16:creationId xmlns:a16="http://schemas.microsoft.com/office/drawing/2014/main" id="{8C1E25D8-5BD2-8ED8-45E4-D88A8C471B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78" y="-154924"/>
            <a:ext cx="1330237" cy="1330237"/>
          </a:xfrm>
          <a:prstGeom prst="rect">
            <a:avLst/>
          </a:prstGeom>
        </p:spPr>
      </p:pic>
      <p:pic>
        <p:nvPicPr>
          <p:cNvPr id="2" name="Picture 1" descr="A black background with a black square&#10;&#10;Description automatically generated with medium confidence">
            <a:extLst>
              <a:ext uri="{FF2B5EF4-FFF2-40B4-BE49-F238E27FC236}">
                <a16:creationId xmlns:a16="http://schemas.microsoft.com/office/drawing/2014/main" id="{F6170AC8-C1C9-1E10-3002-F0CA2B3B5CD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82022" y="1572711"/>
            <a:ext cx="956874" cy="956874"/>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58680E82-F1F6-B760-07DB-1A4DA6485A9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90740" y="1612273"/>
            <a:ext cx="855461" cy="85546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C63B83BA-C62E-C1B0-B28C-9FB18ED7B11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68690" y="1690587"/>
            <a:ext cx="855461" cy="855461"/>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31C07480-94DA-FD17-3DE7-EF121FADD88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439474" y="1801135"/>
            <a:ext cx="457234" cy="457234"/>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DD14F5D8-096C-6BB1-AA46-009E5F4DBA8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26701" y="1653397"/>
            <a:ext cx="722459" cy="722459"/>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64B777C4-3065-2BBB-0EA8-A520D66338B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714204" y="1774447"/>
            <a:ext cx="457234" cy="45723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2966AFE-AF81-4165-E062-6D6850DF45B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14725" y="1623417"/>
            <a:ext cx="855461" cy="855461"/>
          </a:xfrm>
          <a:prstGeom prst="rect">
            <a:avLst/>
          </a:prstGeom>
        </p:spPr>
      </p:pic>
      <p:graphicFrame>
        <p:nvGraphicFramePr>
          <p:cNvPr id="15" name="Table 14">
            <a:extLst>
              <a:ext uri="{FF2B5EF4-FFF2-40B4-BE49-F238E27FC236}">
                <a16:creationId xmlns:a16="http://schemas.microsoft.com/office/drawing/2014/main" id="{F4798316-84B7-A280-C0D5-286CE86E79DB}"/>
              </a:ext>
            </a:extLst>
          </p:cNvPr>
          <p:cNvGraphicFramePr>
            <a:graphicFrameLocks noGrp="1"/>
          </p:cNvGraphicFramePr>
          <p:nvPr>
            <p:extLst>
              <p:ext uri="{D42A27DB-BD31-4B8C-83A1-F6EECF244321}">
                <p14:modId xmlns:p14="http://schemas.microsoft.com/office/powerpoint/2010/main" val="134189875"/>
              </p:ext>
            </p:extLst>
          </p:nvPr>
        </p:nvGraphicFramePr>
        <p:xfrm>
          <a:off x="3472094" y="4016172"/>
          <a:ext cx="8128001" cy="1393302"/>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240030786"/>
                    </a:ext>
                  </a:extLst>
                </a:gridCol>
                <a:gridCol w="1161143">
                  <a:extLst>
                    <a:ext uri="{9D8B030D-6E8A-4147-A177-3AD203B41FA5}">
                      <a16:colId xmlns:a16="http://schemas.microsoft.com/office/drawing/2014/main" val="2402877333"/>
                    </a:ext>
                  </a:extLst>
                </a:gridCol>
                <a:gridCol w="1161143">
                  <a:extLst>
                    <a:ext uri="{9D8B030D-6E8A-4147-A177-3AD203B41FA5}">
                      <a16:colId xmlns:a16="http://schemas.microsoft.com/office/drawing/2014/main" val="1500979162"/>
                    </a:ext>
                  </a:extLst>
                </a:gridCol>
                <a:gridCol w="1161143">
                  <a:extLst>
                    <a:ext uri="{9D8B030D-6E8A-4147-A177-3AD203B41FA5}">
                      <a16:colId xmlns:a16="http://schemas.microsoft.com/office/drawing/2014/main" val="2849971109"/>
                    </a:ext>
                  </a:extLst>
                </a:gridCol>
                <a:gridCol w="1161143">
                  <a:extLst>
                    <a:ext uri="{9D8B030D-6E8A-4147-A177-3AD203B41FA5}">
                      <a16:colId xmlns:a16="http://schemas.microsoft.com/office/drawing/2014/main" val="1471429531"/>
                    </a:ext>
                  </a:extLst>
                </a:gridCol>
                <a:gridCol w="1161143">
                  <a:extLst>
                    <a:ext uri="{9D8B030D-6E8A-4147-A177-3AD203B41FA5}">
                      <a16:colId xmlns:a16="http://schemas.microsoft.com/office/drawing/2014/main" val="4044223873"/>
                    </a:ext>
                  </a:extLst>
                </a:gridCol>
                <a:gridCol w="1161143">
                  <a:extLst>
                    <a:ext uri="{9D8B030D-6E8A-4147-A177-3AD203B41FA5}">
                      <a16:colId xmlns:a16="http://schemas.microsoft.com/office/drawing/2014/main" val="2303531638"/>
                    </a:ext>
                  </a:extLst>
                </a:gridCol>
              </a:tblGrid>
              <a:tr h="813155">
                <a:tc>
                  <a:txBody>
                    <a:bodyPr/>
                    <a:lstStyle/>
                    <a:p>
                      <a:pPr algn="ctr"/>
                      <a:endParaRPr lang="en-US" sz="1200" dirty="0">
                        <a:solidFill>
                          <a:schemeClr val="tx1">
                            <a:lumMod val="95000"/>
                            <a:lumOff val="5000"/>
                          </a:schemeClr>
                        </a:solidFill>
                      </a:endParaRPr>
                    </a:p>
                    <a:p>
                      <a:pPr algn="ctr"/>
                      <a:endParaRPr lang="en-US" sz="1200" dirty="0">
                        <a:solidFill>
                          <a:schemeClr val="tx1">
                            <a:lumMod val="95000"/>
                            <a:lumOff val="5000"/>
                          </a:schemeClr>
                        </a:solidFill>
                      </a:endParaRPr>
                    </a:p>
                    <a:p>
                      <a:pPr algn="ctr"/>
                      <a:endParaRPr lang="en-US" sz="1200" dirty="0">
                        <a:solidFill>
                          <a:schemeClr val="tx1">
                            <a:lumMod val="95000"/>
                            <a:lumOff val="5000"/>
                          </a:schemeClr>
                        </a:solidFill>
                      </a:endParaRPr>
                    </a:p>
                    <a:p>
                      <a:pPr algn="ctr"/>
                      <a:r>
                        <a:rPr lang="en-US" sz="1200" dirty="0">
                          <a:solidFill>
                            <a:schemeClr val="tx1">
                              <a:lumMod val="95000"/>
                              <a:lumOff val="5000"/>
                            </a:schemeClr>
                          </a:solidFill>
                        </a:rPr>
                        <a:t>Prime Sedan</a:t>
                      </a:r>
                      <a:endParaRPr lang="en-IN" sz="1200" dirty="0">
                        <a:solidFill>
                          <a:schemeClr val="tx1">
                            <a:lumMod val="95000"/>
                            <a:lumOff val="5000"/>
                          </a:schemeClr>
                        </a:solidFill>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Prime SUV</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Prime Plus</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Mini</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Auto</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Bike</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endParaRPr lang="en-IN" sz="1200" dirty="0">
                        <a:solidFill>
                          <a:schemeClr val="tx1">
                            <a:lumMod val="95000"/>
                            <a:lumOff val="5000"/>
                          </a:schemeClr>
                        </a:solidFill>
                      </a:endParaRPr>
                    </a:p>
                    <a:p>
                      <a:pPr algn="ctr"/>
                      <a:r>
                        <a:rPr lang="en-IN" sz="1200" dirty="0">
                          <a:solidFill>
                            <a:schemeClr val="tx1">
                              <a:lumMod val="95000"/>
                              <a:lumOff val="5000"/>
                            </a:schemeClr>
                          </a:solidFill>
                        </a:rPr>
                        <a:t>E-Bike</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3220113331"/>
                  </a:ext>
                </a:extLst>
              </a:tr>
              <a:tr h="570342">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endParaRPr lang="en-IN"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2260050966"/>
                  </a:ext>
                </a:extLst>
              </a:tr>
            </a:tbl>
          </a:graphicData>
        </a:graphic>
      </p:graphicFrame>
      <p:pic>
        <p:nvPicPr>
          <p:cNvPr id="16" name="Picture 15" descr="A black background with a black square&#10;&#10;Description automatically generated with medium confidence">
            <a:extLst>
              <a:ext uri="{FF2B5EF4-FFF2-40B4-BE49-F238E27FC236}">
                <a16:creationId xmlns:a16="http://schemas.microsoft.com/office/drawing/2014/main" id="{F201F35D-BDA5-34F1-273E-D7BCA7D10AE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14501" y="3883691"/>
            <a:ext cx="956874" cy="956874"/>
          </a:xfrm>
          <a:prstGeom prst="rect">
            <a:avLst/>
          </a:prstGeom>
        </p:spPr>
      </p:pic>
      <p:pic>
        <p:nvPicPr>
          <p:cNvPr id="24" name="Picture 23" descr="A black background with a black square&#10;&#10;Description automatically generated with medium confidence">
            <a:extLst>
              <a:ext uri="{FF2B5EF4-FFF2-40B4-BE49-F238E27FC236}">
                <a16:creationId xmlns:a16="http://schemas.microsoft.com/office/drawing/2014/main" id="{8BFDD27E-DCC7-D536-F18B-80AB4DA6803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23219" y="3923253"/>
            <a:ext cx="855461" cy="855461"/>
          </a:xfrm>
          <a:prstGeom prst="rect">
            <a:avLst/>
          </a:prstGeom>
        </p:spPr>
      </p:pic>
      <p:pic>
        <p:nvPicPr>
          <p:cNvPr id="25" name="Picture 24" descr="A black background with a black square&#10;&#10;Description automatically generated with medium confidence">
            <a:extLst>
              <a:ext uri="{FF2B5EF4-FFF2-40B4-BE49-F238E27FC236}">
                <a16:creationId xmlns:a16="http://schemas.microsoft.com/office/drawing/2014/main" id="{B1CE7B48-02BB-3A04-0779-F66150FE1C0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01169" y="4001567"/>
            <a:ext cx="855461" cy="855461"/>
          </a:xfrm>
          <a:prstGeom prst="rect">
            <a:avLst/>
          </a:prstGeom>
        </p:spPr>
      </p:pic>
      <p:pic>
        <p:nvPicPr>
          <p:cNvPr id="26" name="Picture 25" descr="A black background with a black square&#10;&#10;Description automatically generated with medium confidence">
            <a:extLst>
              <a:ext uri="{FF2B5EF4-FFF2-40B4-BE49-F238E27FC236}">
                <a16:creationId xmlns:a16="http://schemas.microsoft.com/office/drawing/2014/main" id="{44523ACB-C9A2-5B0A-C094-208452710D5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471953" y="4112115"/>
            <a:ext cx="457234" cy="457234"/>
          </a:xfrm>
          <a:prstGeom prst="rect">
            <a:avLst/>
          </a:prstGeom>
        </p:spPr>
      </p:pic>
      <p:pic>
        <p:nvPicPr>
          <p:cNvPr id="27" name="Picture 26" descr="A black background with a black square&#10;&#10;Description automatically generated with medium confidence">
            <a:extLst>
              <a:ext uri="{FF2B5EF4-FFF2-40B4-BE49-F238E27FC236}">
                <a16:creationId xmlns:a16="http://schemas.microsoft.com/office/drawing/2014/main" id="{A855A096-7050-BD8B-8C26-6313FC818AF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59180" y="3964377"/>
            <a:ext cx="722459" cy="722459"/>
          </a:xfrm>
          <a:prstGeom prst="rect">
            <a:avLst/>
          </a:prstGeom>
        </p:spPr>
      </p:pic>
      <p:pic>
        <p:nvPicPr>
          <p:cNvPr id="28" name="Picture 27" descr="A black background with a black square&#10;&#10;Description automatically generated with medium confidence">
            <a:extLst>
              <a:ext uri="{FF2B5EF4-FFF2-40B4-BE49-F238E27FC236}">
                <a16:creationId xmlns:a16="http://schemas.microsoft.com/office/drawing/2014/main" id="{32B9B665-1F39-2750-FBD4-55B58A85C85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746683" y="4085427"/>
            <a:ext cx="457234" cy="457234"/>
          </a:xfrm>
          <a:prstGeom prst="rect">
            <a:avLst/>
          </a:prstGeom>
        </p:spPr>
      </p:pic>
      <p:pic>
        <p:nvPicPr>
          <p:cNvPr id="30" name="Picture 29" descr="A black background with a black square&#10;&#10;Description automatically generated with medium confidence">
            <a:extLst>
              <a:ext uri="{FF2B5EF4-FFF2-40B4-BE49-F238E27FC236}">
                <a16:creationId xmlns:a16="http://schemas.microsoft.com/office/drawing/2014/main" id="{4E8EE37B-6FB6-894D-3AF3-229CEFA6C25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47204" y="3934397"/>
            <a:ext cx="855461" cy="855461"/>
          </a:xfrm>
          <a:prstGeom prst="rect">
            <a:avLst/>
          </a:prstGeom>
        </p:spPr>
      </p:pic>
      <p:sp>
        <p:nvSpPr>
          <p:cNvPr id="33" name="TextBox 32">
            <a:extLst>
              <a:ext uri="{FF2B5EF4-FFF2-40B4-BE49-F238E27FC236}">
                <a16:creationId xmlns:a16="http://schemas.microsoft.com/office/drawing/2014/main" id="{27BAE8F1-0DF7-5F8B-963B-D6878494C6FA}"/>
              </a:ext>
            </a:extLst>
          </p:cNvPr>
          <p:cNvSpPr txBox="1"/>
          <p:nvPr/>
        </p:nvSpPr>
        <p:spPr>
          <a:xfrm>
            <a:off x="3194076" y="179307"/>
            <a:ext cx="8899601" cy="1323439"/>
          </a:xfrm>
          <a:prstGeom prst="rect">
            <a:avLst/>
          </a:prstGeom>
          <a:noFill/>
        </p:spPr>
        <p:txBody>
          <a:bodyPr wrap="square" rtlCol="0">
            <a:spAutoFit/>
          </a:bodyPr>
          <a:lstStyle/>
          <a:p>
            <a:r>
              <a:rPr lang="en-IN" sz="2000" b="1" dirty="0"/>
              <a:t>This is the Rating page where we can see the rating given by the customer based on  Vehicle type and comfort by this we can clearly see that which type of vehicle is most likely to the customer and we can </a:t>
            </a:r>
            <a:r>
              <a:rPr lang="en-IN" sz="2000" b="1"/>
              <a:t>more focus on </a:t>
            </a:r>
            <a:r>
              <a:rPr lang="en-IN" sz="2000" b="1" dirty="0"/>
              <a:t>that vehicle type and increase the vehicle number.</a:t>
            </a:r>
          </a:p>
        </p:txBody>
      </p:sp>
    </p:spTree>
    <p:extLst>
      <p:ext uri="{BB962C8B-B14F-4D97-AF65-F5344CB8AC3E}">
        <p14:creationId xmlns:p14="http://schemas.microsoft.com/office/powerpoint/2010/main" val="27973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242</Words>
  <Application>Microsoft Office PowerPoint</Application>
  <PresentationFormat>Widescreen</PresentationFormat>
  <Paragraphs>112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Calibri</vt:lpstr>
      <vt:lpstr>Poppins</vt:lpstr>
      <vt:lpstr>Segoe UI Semibold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Gajanan</dc:creator>
  <cp:lastModifiedBy>SADIQ AHMED</cp:lastModifiedBy>
  <cp:revision>7</cp:revision>
  <dcterms:created xsi:type="dcterms:W3CDTF">2024-10-05T18:58:27Z</dcterms:created>
  <dcterms:modified xsi:type="dcterms:W3CDTF">2025-04-11T06:38:47Z</dcterms:modified>
</cp:coreProperties>
</file>