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70" r:id="rId6"/>
    <p:sldId id="280" r:id="rId7"/>
    <p:sldId id="259" r:id="rId8"/>
    <p:sldId id="268" r:id="rId9"/>
    <p:sldId id="260" r:id="rId10"/>
    <p:sldId id="261" r:id="rId11"/>
    <p:sldId id="271" r:id="rId12"/>
    <p:sldId id="273" r:id="rId13"/>
    <p:sldId id="274" r:id="rId14"/>
    <p:sldId id="275" r:id="rId15"/>
    <p:sldId id="276" r:id="rId16"/>
    <p:sldId id="277" r:id="rId17"/>
    <p:sldId id="278" r:id="rId18"/>
    <p:sldId id="279" r:id="rId19"/>
    <p:sldId id="262" r:id="rId20"/>
    <p:sldId id="263" r:id="rId21"/>
    <p:sldId id="264" r:id="rId22"/>
    <p:sldId id="265" r:id="rId23"/>
    <p:sldId id="298" r:id="rId24"/>
    <p:sldId id="299"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121" y="1040692"/>
            <a:ext cx="11104879" cy="1470025"/>
          </a:xfrm>
        </p:spPr>
        <p:txBody>
          <a:bodyPr/>
          <a:lstStyle/>
          <a:p>
            <a:pPr algn="ctr"/>
            <a:r>
              <a:rPr lang="en-US" dirty="0">
                <a:solidFill>
                  <a:schemeClr val="tx1"/>
                </a:solidFill>
              </a:rPr>
              <a:t>GEOGRAPHICAL PROFILING OF ROUTES BASED ON    SECURITY  AND SURVEILLANCE</a:t>
            </a:r>
            <a:endParaRPr lang="en-GB" dirty="0">
              <a:solidFill>
                <a:schemeClr val="tx1"/>
              </a:solidFill>
            </a:endParaRPr>
          </a:p>
        </p:txBody>
      </p:sp>
      <p:sp>
        <p:nvSpPr>
          <p:cNvPr id="3" name="Subtitle 2"/>
          <p:cNvSpPr>
            <a:spLocks noGrp="1"/>
          </p:cNvSpPr>
          <p:nvPr>
            <p:ph type="subTitle" idx="1"/>
          </p:nvPr>
        </p:nvSpPr>
        <p:spPr>
          <a:xfrm>
            <a:off x="790469" y="2721956"/>
            <a:ext cx="3970594" cy="552184"/>
          </a:xfrm>
        </p:spPr>
        <p:txBody>
          <a:bodyPr/>
          <a:lstStyle/>
          <a:p>
            <a:pPr algn="l"/>
            <a:r>
              <a:rPr lang="en-GB" dirty="0">
                <a:solidFill>
                  <a:schemeClr val="tx1"/>
                </a:solidFill>
              </a:rPr>
              <a:t>Batch Number: 18</a:t>
            </a:r>
            <a:endParaRPr lang="en-GB" dirty="0">
              <a:solidFill>
                <a:schemeClr val="tx1"/>
              </a:solidFill>
            </a:endParaRPr>
          </a:p>
          <a:p>
            <a:pPr algn="l"/>
            <a:endParaRPr lang="en-GB" dirty="0"/>
          </a:p>
          <a:p>
            <a:pPr algn="l"/>
            <a:endParaRPr lang="en-GB" dirty="0"/>
          </a:p>
          <a:p>
            <a:pPr algn="l"/>
            <a:endParaRPr lang="en-GB" dirty="0"/>
          </a:p>
        </p:txBody>
      </p:sp>
      <p:graphicFrame>
        <p:nvGraphicFramePr>
          <p:cNvPr id="4" name="Table 3"/>
          <p:cNvGraphicFramePr>
            <a:graphicFrameLocks noGrp="1"/>
          </p:cNvGraphicFramePr>
          <p:nvPr/>
        </p:nvGraphicFramePr>
        <p:xfrm>
          <a:off x="790468" y="3274140"/>
          <a:ext cx="5762731" cy="3657600"/>
        </p:xfrm>
        <a:graphic>
          <a:graphicData uri="http://schemas.openxmlformats.org/drawingml/2006/table">
            <a:tbl>
              <a:tblPr firstRow="1" bandRow="1">
                <a:tableStyleId>{2D5ABB26-0587-4C30-8999-92F81FD0307C}</a:tableStyleId>
              </a:tblPr>
              <a:tblGrid>
                <a:gridCol w="2465471"/>
                <a:gridCol w="3297260"/>
              </a:tblGrid>
              <a:tr h="370840">
                <a:tc>
                  <a:txBody>
                    <a:bodyPr/>
                    <a:lstStyle/>
                    <a:p>
                      <a:pPr algn="ctr"/>
                      <a:r>
                        <a:rPr lang="en-GB" b="1" dirty="0">
                          <a:solidFill>
                            <a:schemeClr val="tx1"/>
                          </a:solidFill>
                        </a:rPr>
                        <a:t>20211LCC0002</a:t>
                      </a:r>
                      <a:endParaRPr lang="en-GB" b="1" dirty="0">
                        <a:solidFill>
                          <a:schemeClr val="tx1"/>
                        </a:solidFill>
                      </a:endParaRPr>
                    </a:p>
                    <a:p>
                      <a:pPr algn="ctr"/>
                      <a:endParaRPr lang="en-GB" b="1" dirty="0">
                        <a:solidFill>
                          <a:schemeClr val="tx1"/>
                        </a:solidFill>
                      </a:endParaRPr>
                    </a:p>
                    <a:p>
                      <a:pPr algn="ctr"/>
                      <a:r>
                        <a:rPr lang="en-GB" b="1" dirty="0">
                          <a:solidFill>
                            <a:schemeClr val="tx1"/>
                          </a:solidFill>
                        </a:rPr>
                        <a:t>20201CCS0066</a:t>
                      </a:r>
                      <a:endParaRPr lang="en-GB" b="1" dirty="0">
                        <a:solidFill>
                          <a:schemeClr val="tx1"/>
                        </a:solidFill>
                      </a:endParaRPr>
                    </a:p>
                    <a:p>
                      <a:pPr algn="ctr"/>
                      <a:endParaRPr lang="en-GB" b="1" dirty="0">
                        <a:solidFill>
                          <a:schemeClr val="tx1"/>
                        </a:solidFill>
                      </a:endParaRPr>
                    </a:p>
                    <a:p>
                      <a:pPr algn="ctr"/>
                      <a:r>
                        <a:rPr lang="en-GB" b="1" dirty="0">
                          <a:solidFill>
                            <a:schemeClr val="tx1"/>
                          </a:solidFill>
                        </a:rPr>
                        <a:t>20201CCS0127 </a:t>
                      </a:r>
                      <a:endParaRPr lang="en-GB" b="1" dirty="0">
                        <a:solidFill>
                          <a:schemeClr val="tx1"/>
                        </a:solidFill>
                      </a:endParaRPr>
                    </a:p>
                    <a:p>
                      <a:pPr algn="ctr"/>
                      <a:endParaRPr lang="en-GB" b="1" dirty="0">
                        <a:solidFill>
                          <a:schemeClr val="tx1"/>
                        </a:solidFill>
                      </a:endParaRPr>
                    </a:p>
                    <a:p>
                      <a:pPr algn="ctr"/>
                      <a:r>
                        <a:rPr lang="en-GB" b="1" dirty="0">
                          <a:solidFill>
                            <a:schemeClr val="tx1"/>
                          </a:solidFill>
                        </a:rPr>
                        <a:t>20201CCS0135</a:t>
                      </a: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r>
                        <a:rPr lang="en-US" altLang="en-GB" b="1" dirty="0" err="1">
                          <a:solidFill>
                            <a:schemeClr val="tx1"/>
                          </a:solidFill>
                        </a:rPr>
                        <a:t>   </a:t>
                      </a:r>
                      <a:r>
                        <a:rPr lang="en-GB" b="1" dirty="0" err="1">
                          <a:solidFill>
                            <a:schemeClr val="tx1"/>
                          </a:solidFill>
                        </a:rPr>
                        <a:t>Tutika</a:t>
                      </a:r>
                      <a:r>
                        <a:rPr lang="en-GB" b="1" dirty="0">
                          <a:solidFill>
                            <a:schemeClr val="tx1"/>
                          </a:solidFill>
                        </a:rPr>
                        <a:t> Keerthana Sai</a:t>
                      </a:r>
                      <a:endParaRPr lang="en-GB" b="1" dirty="0">
                        <a:solidFill>
                          <a:schemeClr val="tx1"/>
                        </a:solidFill>
                      </a:endParaRPr>
                    </a:p>
                    <a:p>
                      <a:pPr algn="r"/>
                      <a:endParaRPr lang="en-GB" b="1" dirty="0">
                        <a:solidFill>
                          <a:schemeClr val="tx1"/>
                        </a:solidFill>
                      </a:endParaRPr>
                    </a:p>
                    <a:p>
                      <a:pPr algn="r"/>
                      <a:r>
                        <a:rPr lang="en-GB" b="1" dirty="0">
                          <a:solidFill>
                            <a:schemeClr val="tx1"/>
                          </a:solidFill>
                        </a:rPr>
                        <a:t>Akula E </a:t>
                      </a:r>
                      <a:r>
                        <a:rPr lang="en-GB" b="1" dirty="0" err="1">
                          <a:solidFill>
                            <a:schemeClr val="tx1"/>
                          </a:solidFill>
                        </a:rPr>
                        <a:t>Reventh</a:t>
                      </a:r>
                      <a:endParaRPr lang="en-GB" b="1" dirty="0">
                        <a:solidFill>
                          <a:schemeClr val="tx1"/>
                        </a:solidFill>
                      </a:endParaRPr>
                    </a:p>
                    <a:p>
                      <a:pPr algn="r"/>
                      <a:endParaRPr lang="en-GB" b="1" dirty="0">
                        <a:solidFill>
                          <a:schemeClr val="tx1"/>
                        </a:solidFill>
                      </a:endParaRPr>
                    </a:p>
                    <a:p>
                      <a:pPr algn="r"/>
                      <a:r>
                        <a:rPr lang="en-GB" b="1" dirty="0">
                          <a:solidFill>
                            <a:schemeClr val="tx1"/>
                          </a:solidFill>
                        </a:rPr>
                        <a:t> </a:t>
                      </a:r>
                      <a:r>
                        <a:rPr lang="en-GB" b="1" dirty="0" err="1">
                          <a:solidFill>
                            <a:schemeClr val="tx1"/>
                          </a:solidFill>
                        </a:rPr>
                        <a:t>Vallishetti</a:t>
                      </a:r>
                      <a:r>
                        <a:rPr lang="en-GB" b="1" dirty="0">
                          <a:solidFill>
                            <a:schemeClr val="tx1"/>
                          </a:solidFill>
                        </a:rPr>
                        <a:t> Anusha</a:t>
                      </a:r>
                      <a:endParaRPr lang="en-GB" b="1" dirty="0">
                        <a:solidFill>
                          <a:schemeClr val="tx1"/>
                        </a:solidFill>
                      </a:endParaRPr>
                    </a:p>
                    <a:p>
                      <a:pPr algn="r"/>
                      <a:endParaRPr lang="en-GB" b="1" dirty="0">
                        <a:solidFill>
                          <a:schemeClr val="tx1"/>
                        </a:solidFill>
                      </a:endParaRPr>
                    </a:p>
                    <a:p>
                      <a:pPr algn="r"/>
                      <a:r>
                        <a:rPr lang="en-GB" b="1" dirty="0" err="1">
                          <a:solidFill>
                            <a:schemeClr val="tx1"/>
                          </a:solidFill>
                        </a:rPr>
                        <a:t>M.Srinivas</a:t>
                      </a:r>
                      <a:r>
                        <a:rPr lang="en-GB" b="1" dirty="0">
                          <a:solidFill>
                            <a:schemeClr val="tx1"/>
                          </a:solidFill>
                        </a:rPr>
                        <a:t> Reddy</a:t>
                      </a: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p>
                      <a:pPr algn="ct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6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smtClean="0">
                <a:solidFill>
                  <a:schemeClr val="tx1"/>
                </a:solidFill>
                <a:sym typeface="+mn-ea"/>
              </a:rPr>
              <a:t>PIP104 PROFESSIONAL PRACTICE-II</a:t>
            </a:r>
            <a:endParaRPr lang="en-GB" dirty="0" smtClean="0">
              <a:solidFill>
                <a:schemeClr val="tx1"/>
              </a:solidFill>
            </a:endParaRPr>
          </a:p>
          <a:p>
            <a:r>
              <a:rPr lang="en-GB" dirty="0" smtClean="0">
                <a:solidFill>
                  <a:schemeClr val="tx1"/>
                </a:solidFill>
                <a:sym typeface="+mn-ea"/>
              </a:rPr>
              <a:t>VIVA-VOCE</a:t>
            </a:r>
            <a:endParaRPr lang="en-GB" dirty="0">
              <a:solidFill>
                <a:schemeClr val="tx1"/>
              </a:solidFill>
            </a:endParaRPr>
          </a:p>
        </p:txBody>
      </p:sp>
      <p:sp>
        <p:nvSpPr>
          <p:cNvPr id="8" name="TextBox 7"/>
          <p:cNvSpPr txBox="1"/>
          <p:nvPr/>
        </p:nvSpPr>
        <p:spPr>
          <a:xfrm>
            <a:off x="6868766" y="3629107"/>
            <a:ext cx="5100321" cy="1723549"/>
          </a:xfrm>
          <a:prstGeom prst="rect">
            <a:avLst/>
          </a:prstGeom>
          <a:noFill/>
        </p:spPr>
        <p:txBody>
          <a:bodyPr wrap="square">
            <a:spAutoFit/>
          </a:bodyPr>
          <a:lstStyle/>
          <a:p>
            <a:pPr marL="0" marR="0" lvl="0" indent="0" algn="l" rtl="0">
              <a:lnSpc>
                <a:spcPct val="100000"/>
              </a:lnSpc>
              <a:spcBef>
                <a:spcPts val="0"/>
              </a:spcBef>
              <a:spcAft>
                <a:spcPts val="0"/>
              </a:spcAft>
              <a:buClr>
                <a:srgbClr val="17365D"/>
              </a:buClr>
              <a:buSzPts val="2000"/>
              <a:buFont typeface="Arial" panose="020B0604020202020204"/>
              <a:buNone/>
            </a:pPr>
            <a:r>
              <a:rPr lang="en-US" sz="2400" i="0" u="none" strike="noStrike" cap="none" dirty="0">
                <a:latin typeface="Verdana" panose="020B0604030504040204"/>
                <a:ea typeface="Verdana" panose="020B0604030504040204"/>
                <a:cs typeface="Verdana" panose="020B0604030504040204"/>
                <a:sym typeface="Verdana" panose="020B0604030504040204"/>
              </a:rPr>
              <a:t>Under the supervision of:</a:t>
            </a:r>
            <a:endParaRPr lang="en-US" sz="2400" i="0" u="none" strike="noStrike" cap="none" dirty="0">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800" i="0" u="none" strike="noStrike" cap="none" dirty="0">
                <a:latin typeface="Verdana" panose="020B0604030504040204"/>
                <a:ea typeface="Verdana" panose="020B0604030504040204"/>
                <a:cs typeface="Verdana" panose="020B0604030504040204"/>
                <a:sym typeface="Verdana" panose="020B0604030504040204"/>
              </a:rPr>
              <a:t>Dr. </a:t>
            </a:r>
            <a:r>
              <a:rPr lang="en-US" sz="1800" i="0" u="none" strike="noStrike" cap="none" dirty="0" err="1">
                <a:latin typeface="Verdana" panose="020B0604030504040204"/>
                <a:ea typeface="Verdana" panose="020B0604030504040204"/>
                <a:cs typeface="Verdana" panose="020B0604030504040204"/>
                <a:sym typeface="Verdana" panose="020B0604030504040204"/>
              </a:rPr>
              <a:t>Dakhole</a:t>
            </a:r>
            <a:r>
              <a:rPr lang="en-US" sz="1800" i="0" u="none" strike="noStrike" cap="none" dirty="0">
                <a:latin typeface="Verdana" panose="020B0604030504040204"/>
                <a:ea typeface="Verdana" panose="020B0604030504040204"/>
                <a:cs typeface="Verdana" panose="020B0604030504040204"/>
                <a:sym typeface="Verdana" panose="020B0604030504040204"/>
              </a:rPr>
              <a:t> Dipali </a:t>
            </a:r>
            <a:r>
              <a:rPr lang="en-US" sz="1800" i="0" u="none" strike="noStrike" cap="none" dirty="0" err="1">
                <a:latin typeface="Verdana" panose="020B0604030504040204"/>
                <a:ea typeface="Verdana" panose="020B0604030504040204"/>
                <a:cs typeface="Verdana" panose="020B0604030504040204"/>
                <a:sym typeface="Verdana" panose="020B0604030504040204"/>
              </a:rPr>
              <a:t>Khushalrao</a:t>
            </a:r>
            <a:endParaRPr lang="en-US" sz="1600" i="0" u="none" strike="noStrike" cap="none" dirty="0">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800" i="0" u="none" strike="noStrike" cap="none" dirty="0">
                <a:latin typeface="Verdana" panose="020B0604030504040204"/>
                <a:ea typeface="Verdana" panose="020B0604030504040204"/>
                <a:cs typeface="Verdana" panose="020B0604030504040204"/>
                <a:sym typeface="Verdana" panose="020B0604030504040204"/>
              </a:rPr>
              <a:t>Assistant Professor</a:t>
            </a:r>
            <a:endParaRPr lang="en-US" sz="1600" i="0" u="none" strike="noStrike" cap="none" dirty="0">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800" i="0" u="none" strike="noStrike" cap="none" dirty="0">
                <a:latin typeface="Verdana" panose="020B0604030504040204"/>
                <a:ea typeface="Verdana" panose="020B0604030504040204"/>
                <a:cs typeface="Verdana" panose="020B0604030504040204"/>
                <a:sym typeface="Verdana" panose="020B0604030504040204"/>
              </a:rPr>
              <a:t>School of Computer Science &amp; Engineering</a:t>
            </a:r>
            <a:endParaRPr lang="en-US" sz="1600" i="0" u="none" strike="noStrike" cap="none" dirty="0">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800" i="0" u="none" strike="noStrike" cap="none" dirty="0">
                <a:latin typeface="Verdana" panose="020B0604030504040204"/>
                <a:ea typeface="Verdana" panose="020B0604030504040204"/>
                <a:cs typeface="Verdana" panose="020B0604030504040204"/>
                <a:sym typeface="Verdana" panose="020B0604030504040204"/>
              </a:rPr>
              <a:t>Presidency University</a:t>
            </a:r>
            <a:endParaRPr lang="en-US" sz="1600" i="0" u="none" strike="noStrike" cap="none"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IN" dirty="0"/>
              <a:t>Design:</a:t>
            </a:r>
            <a:r>
              <a:rPr 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UML diagrams Use case</a:t>
            </a:r>
            <a:endParaRPr lang="en-US" sz="24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Title 5"/>
          <p:cNvSpPr>
            <a:spLocks noGrp="1"/>
          </p:cNvSpPr>
          <p:nvPr>
            <p:ph type="title"/>
          </p:nvPr>
        </p:nvSpPr>
        <p:spPr>
          <a:xfrm>
            <a:off x="883920" y="762002"/>
            <a:ext cx="10668000" cy="254000"/>
          </a:xfrm>
        </p:spPr>
        <p:txBody>
          <a:bodyPr/>
          <a:lstStyle/>
          <a:p>
            <a:r>
              <a:rPr lang="en-US" sz="3200" b="1" dirty="0">
                <a:solidFill>
                  <a:schemeClr val="tx1"/>
                </a:solidFill>
                <a:effectLst/>
                <a:latin typeface="Times New Roman" panose="02020603050405020304" pitchFamily="18" charset="0"/>
                <a:ea typeface="Times New Roman" panose="02020603050405020304" pitchFamily="18" charset="0"/>
              </a:rPr>
              <a:t>SYSTEM DESIGN &amp; IMPLEMENTATION</a:t>
            </a:r>
            <a:br>
              <a:rPr lang="en-IN" sz="3200" dirty="0">
                <a:effectLst/>
                <a:latin typeface="Times New Roman" panose="02020603050405020304" pitchFamily="18" charset="0"/>
                <a:ea typeface="Times New Roman" panose="02020603050405020304" pitchFamily="18" charset="0"/>
              </a:rPr>
            </a:br>
            <a:endParaRPr lang="en-IN" sz="3200" dirty="0">
              <a:solidFill>
                <a:schemeClr val="tx1"/>
              </a:solidFill>
            </a:endParaRPr>
          </a:p>
        </p:txBody>
      </p:sp>
      <p:pic>
        <p:nvPicPr>
          <p:cNvPr id="7" name="Content Placeholder 6"/>
          <p:cNvPicPr/>
          <p:nvPr/>
        </p:nvPicPr>
        <p:blipFill>
          <a:blip r:embed="rId1">
            <a:extLst>
              <a:ext uri="{28A0092B-C50C-407E-A947-70E740481C1C}">
                <a14:useLocalDpi xmlns:a14="http://schemas.microsoft.com/office/drawing/2010/main" val="0"/>
              </a:ext>
            </a:extLst>
          </a:blip>
          <a:srcRect/>
          <a:stretch>
            <a:fillRect/>
          </a:stretch>
        </p:blipFill>
        <p:spPr bwMode="auto">
          <a:xfrm>
            <a:off x="3601840" y="2367279"/>
            <a:ext cx="4602240" cy="34947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94080" y="1102361"/>
            <a:ext cx="10668000" cy="4952997"/>
          </a:xfrm>
        </p:spPr>
        <p:txBody>
          <a:bodyPr/>
          <a:lstStyle/>
          <a:p>
            <a:pPr marL="0" indent="0">
              <a:buNone/>
            </a:pPr>
            <a:r>
              <a:rPr lang="en-IN" b="1" dirty="0">
                <a:latin typeface="Times New Roman" panose="02020603050405020304" pitchFamily="18" charset="0"/>
                <a:cs typeface="Times New Roman" panose="02020603050405020304" pitchFamily="18" charset="0"/>
              </a:rPr>
              <a:t>                                              Class Diagram</a:t>
            </a: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Content Placeholder 4"/>
          <p:cNvPicPr/>
          <p:nvPr/>
        </p:nvPicPr>
        <p:blipFill>
          <a:blip r:embed="rId1">
            <a:extLst>
              <a:ext uri="{28A0092B-C50C-407E-A947-70E740481C1C}">
                <a14:useLocalDpi xmlns:a14="http://schemas.microsoft.com/office/drawing/2010/main" val="0"/>
              </a:ext>
            </a:extLst>
          </a:blip>
          <a:srcRect/>
          <a:stretch>
            <a:fillRect/>
          </a:stretch>
        </p:blipFill>
        <p:spPr bwMode="auto">
          <a:xfrm>
            <a:off x="4105742" y="2016844"/>
            <a:ext cx="3961298" cy="30733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UML diagrams Sequence </a:t>
            </a:r>
            <a:endParaRPr lang="en-US" sz="24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pic>
        <p:nvPicPr>
          <p:cNvPr id="4" name="Content Placeholder 6"/>
          <p:cNvPicPr/>
          <p:nvPr/>
        </p:nvPicPr>
        <p:blipFill>
          <a:blip r:embed="rId1">
            <a:extLst>
              <a:ext uri="{28A0092B-C50C-407E-A947-70E740481C1C}">
                <a14:useLocalDpi xmlns:a14="http://schemas.microsoft.com/office/drawing/2010/main" val="0"/>
              </a:ext>
            </a:extLst>
          </a:blip>
          <a:srcRect/>
          <a:stretch>
            <a:fillRect/>
          </a:stretch>
        </p:blipFill>
        <p:spPr bwMode="auto">
          <a:xfrm>
            <a:off x="3599982" y="1877387"/>
            <a:ext cx="4992036" cy="42478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UML diagrams Collaboration</a:t>
            </a:r>
            <a:endParaRPr lang="en-US" sz="2400" b="1" dirty="0">
              <a:latin typeface="Times New Roman" panose="02020603050405020304" pitchFamily="18" charset="0"/>
              <a:cs typeface="Times New Roman" panose="02020603050405020304" pitchFamily="18" charset="0"/>
            </a:endParaRPr>
          </a:p>
          <a:p>
            <a:endParaRPr lang="en-IN" dirty="0"/>
          </a:p>
        </p:txBody>
      </p:sp>
      <p:pic>
        <p:nvPicPr>
          <p:cNvPr id="4" name="Content Placeholder 7"/>
          <p:cNvPicPr/>
          <p:nvPr/>
        </p:nvPicPr>
        <p:blipFill>
          <a:blip r:embed="rId1"/>
          <a:stretch>
            <a:fillRect/>
          </a:stretch>
        </p:blipFill>
        <p:spPr>
          <a:xfrm>
            <a:off x="2336800" y="2225040"/>
            <a:ext cx="6212230" cy="29908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UML diagrams activity</a:t>
            </a:r>
            <a:endParaRPr lang="en-US" sz="2400" b="1" dirty="0">
              <a:latin typeface="Times New Roman" panose="02020603050405020304" pitchFamily="18" charset="0"/>
              <a:cs typeface="Times New Roman" panose="02020603050405020304" pitchFamily="18" charset="0"/>
            </a:endParaRPr>
          </a:p>
          <a:p>
            <a:endParaRPr lang="en-IN" dirty="0"/>
          </a:p>
        </p:txBody>
      </p:sp>
      <p:pic>
        <p:nvPicPr>
          <p:cNvPr id="4" name="Content Placeholder 7"/>
          <p:cNvPicPr/>
          <p:nvPr/>
        </p:nvPicPr>
        <p:blipFill>
          <a:blip r:embed="rId1">
            <a:extLst>
              <a:ext uri="{28A0092B-C50C-407E-A947-70E740481C1C}">
                <a14:useLocalDpi xmlns:a14="http://schemas.microsoft.com/office/drawing/2010/main" val="0"/>
              </a:ext>
            </a:extLst>
          </a:blip>
          <a:srcRect/>
          <a:stretch>
            <a:fillRect/>
          </a:stretch>
        </p:blipFill>
        <p:spPr bwMode="auto">
          <a:xfrm>
            <a:off x="4741582" y="1825625"/>
            <a:ext cx="2708835" cy="4351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UML diagrams Component</a:t>
            </a:r>
            <a:endParaRPr lang="en-US" sz="2400" b="1" dirty="0">
              <a:latin typeface="Times New Roman" panose="02020603050405020304" pitchFamily="18" charset="0"/>
              <a:cs typeface="Times New Roman" panose="02020603050405020304" pitchFamily="18" charset="0"/>
            </a:endParaRPr>
          </a:p>
          <a:p>
            <a:endParaRPr lang="en-IN" dirty="0"/>
          </a:p>
        </p:txBody>
      </p:sp>
      <p:pic>
        <p:nvPicPr>
          <p:cNvPr id="4" name="Content Placeholder 7"/>
          <p:cNvPicPr/>
          <p:nvPr/>
        </p:nvPicPr>
        <p:blipFill>
          <a:blip r:embed="rId1">
            <a:extLst>
              <a:ext uri="{28A0092B-C50C-407E-A947-70E740481C1C}">
                <a14:useLocalDpi xmlns:a14="http://schemas.microsoft.com/office/drawing/2010/main" val="0"/>
              </a:ext>
            </a:extLst>
          </a:blip>
          <a:srcRect/>
          <a:stretch>
            <a:fillRect/>
          </a:stretch>
        </p:blipFill>
        <p:spPr bwMode="auto">
          <a:xfrm>
            <a:off x="3852735" y="1825625"/>
            <a:ext cx="4486530"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UML Diagrams Deployment</a:t>
            </a:r>
            <a:endParaRPr lang="en-IN" dirty="0"/>
          </a:p>
        </p:txBody>
      </p:sp>
      <p:pic>
        <p:nvPicPr>
          <p:cNvPr id="4" name="Content Placeholder 6"/>
          <p:cNvPicPr/>
          <p:nvPr/>
        </p:nvPicPr>
        <p:blipFill>
          <a:blip r:embed="rId1">
            <a:extLst>
              <a:ext uri="{28A0092B-C50C-407E-A947-70E740481C1C}">
                <a14:useLocalDpi xmlns:a14="http://schemas.microsoft.com/office/drawing/2010/main" val="0"/>
              </a:ext>
            </a:extLst>
          </a:blip>
          <a:srcRect/>
          <a:stretch>
            <a:fillRect/>
          </a:stretch>
        </p:blipFill>
        <p:spPr bwMode="auto">
          <a:xfrm>
            <a:off x="4350948" y="2130747"/>
            <a:ext cx="3490103" cy="37410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Block Diagram</a:t>
            </a:r>
            <a:endParaRPr lang="en-IN" dirty="0"/>
          </a:p>
        </p:txBody>
      </p:sp>
      <p:pic>
        <p:nvPicPr>
          <p:cNvPr id="4" name="Content Placeholder 4"/>
          <p:cNvPicPr/>
          <p:nvPr/>
        </p:nvPicPr>
        <p:blipFill>
          <a:blip r:embed="rId1"/>
          <a:stretch>
            <a:fillRect/>
          </a:stretch>
        </p:blipFill>
        <p:spPr>
          <a:xfrm>
            <a:off x="2423600" y="2743818"/>
            <a:ext cx="7344800" cy="25149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Timeline of Project</a:t>
            </a:r>
            <a:endParaRPr lang="en-GB" dirty="0">
              <a:solidFill>
                <a:schemeClr val="tx1"/>
              </a:solidFill>
            </a:endParaRPr>
          </a:p>
        </p:txBody>
      </p:sp>
      <p:graphicFrame>
        <p:nvGraphicFramePr>
          <p:cNvPr id="5" name="Content Placeholder 4"/>
          <p:cNvGraphicFramePr>
            <a:graphicFrameLocks noGrp="1"/>
          </p:cNvGraphicFramePr>
          <p:nvPr>
            <p:ph idx="1"/>
          </p:nvPr>
        </p:nvGraphicFramePr>
        <p:xfrm>
          <a:off x="762000" y="1021738"/>
          <a:ext cx="10668000" cy="4517458"/>
        </p:xfrm>
        <a:graphic>
          <a:graphicData uri="http://schemas.openxmlformats.org/drawingml/2006/table">
            <a:tbl>
              <a:tblPr firstRow="1" bandRow="1">
                <a:tableStyleId>{5C22544A-7EE6-4342-B048-85BDC9FD1C3A}</a:tableStyleId>
              </a:tblPr>
              <a:tblGrid>
                <a:gridCol w="3556000"/>
                <a:gridCol w="3556000"/>
                <a:gridCol w="3556000"/>
              </a:tblGrid>
              <a:tr h="781159">
                <a:tc>
                  <a:txBody>
                    <a:bodyPr/>
                    <a:lstStyle/>
                    <a:p>
                      <a:r>
                        <a:rPr lang="en-US" sz="1600" dirty="0">
                          <a:solidFill>
                            <a:schemeClr val="tx1"/>
                          </a:solidFill>
                          <a:latin typeface="Verdana" panose="020B0604030504040204" pitchFamily="34" charset="0"/>
                          <a:ea typeface="Verdana" panose="020B0604030504040204" pitchFamily="34" charset="0"/>
                        </a:rPr>
                        <a:t>Phase </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REVIEW</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Timeline</a:t>
                      </a:r>
                      <a:endParaRPr lang="en-IN" sz="1600" dirty="0">
                        <a:solidFill>
                          <a:schemeClr val="tx1"/>
                        </a:solidFill>
                        <a:latin typeface="Verdana" panose="020B0604030504040204" pitchFamily="34" charset="0"/>
                        <a:ea typeface="Verdana" panose="020B0604030504040204" pitchFamily="34" charset="0"/>
                      </a:endParaRPr>
                    </a:p>
                  </a:txBody>
                  <a:tcPr/>
                </a:tc>
              </a:tr>
              <a:tr h="823072">
                <a:tc>
                  <a:txBody>
                    <a:bodyPr/>
                    <a:lstStyle/>
                    <a:p>
                      <a:r>
                        <a:rPr lang="en-US" sz="1600" dirty="0">
                          <a:solidFill>
                            <a:schemeClr val="tx1"/>
                          </a:solidFill>
                          <a:latin typeface="Verdana" panose="020B0604030504040204" pitchFamily="34" charset="0"/>
                          <a:ea typeface="Verdana" panose="020B0604030504040204" pitchFamily="34" charset="0"/>
                        </a:rPr>
                        <a:t>1.Title Finalization with Supervisor. </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IN" sz="1600" dirty="0">
                          <a:solidFill>
                            <a:schemeClr val="tx1"/>
                          </a:solidFill>
                          <a:latin typeface="Verdana" panose="020B0604030504040204" pitchFamily="34" charset="0"/>
                          <a:ea typeface="Verdana" panose="020B0604030504040204" pitchFamily="34" charset="0"/>
                        </a:rPr>
                        <a:t>Review-0</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16-10-23</a:t>
                      </a:r>
                      <a:endParaRPr lang="en-IN" sz="1600" dirty="0">
                        <a:solidFill>
                          <a:schemeClr val="tx1"/>
                        </a:solidFill>
                        <a:latin typeface="Verdana" panose="020B0604030504040204" pitchFamily="34" charset="0"/>
                        <a:ea typeface="Verdana" panose="020B0604030504040204" pitchFamily="34" charset="0"/>
                      </a:endParaRPr>
                    </a:p>
                  </a:txBody>
                  <a:tcPr/>
                </a:tc>
              </a:tr>
              <a:tr h="781159">
                <a:tc>
                  <a:txBody>
                    <a:bodyPr/>
                    <a:lstStyle/>
                    <a:p>
                      <a:r>
                        <a:rPr lang="en-US" sz="1600" dirty="0">
                          <a:solidFill>
                            <a:schemeClr val="tx1"/>
                          </a:solidFill>
                          <a:latin typeface="Verdana" panose="020B0604030504040204" pitchFamily="34" charset="0"/>
                          <a:ea typeface="Verdana" panose="020B0604030504040204" pitchFamily="34" charset="0"/>
                        </a:rPr>
                        <a:t>2. Problem Definition/Novelty </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Review-1</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08-11-23</a:t>
                      </a:r>
                      <a:endParaRPr lang="en-IN" sz="1600" dirty="0">
                        <a:solidFill>
                          <a:schemeClr val="tx1"/>
                        </a:solidFill>
                        <a:latin typeface="Verdana" panose="020B0604030504040204" pitchFamily="34" charset="0"/>
                        <a:ea typeface="Verdana" panose="020B0604030504040204" pitchFamily="34" charset="0"/>
                      </a:endParaRPr>
                    </a:p>
                  </a:txBody>
                  <a:tcPr/>
                </a:tc>
              </a:tr>
              <a:tr h="781159">
                <a:tc>
                  <a:txBody>
                    <a:bodyPr/>
                    <a:lstStyle/>
                    <a:p>
                      <a:r>
                        <a:rPr lang="en-US" sz="1600" dirty="0">
                          <a:solidFill>
                            <a:schemeClr val="tx1"/>
                          </a:solidFill>
                          <a:latin typeface="Verdana" panose="020B0604030504040204" pitchFamily="34" charset="0"/>
                          <a:ea typeface="Verdana" panose="020B0604030504040204" pitchFamily="34" charset="0"/>
                        </a:rPr>
                        <a:t>3. 50% implementation details</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Review-2</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28-11-23</a:t>
                      </a:r>
                      <a:endParaRPr lang="en-IN" sz="1600" dirty="0">
                        <a:solidFill>
                          <a:schemeClr val="tx1"/>
                        </a:solidFill>
                        <a:latin typeface="Verdana" panose="020B0604030504040204" pitchFamily="34" charset="0"/>
                        <a:ea typeface="Verdana" panose="020B0604030504040204" pitchFamily="34" charset="0"/>
                      </a:endParaRPr>
                    </a:p>
                  </a:txBody>
                  <a:tcPr/>
                </a:tc>
              </a:tr>
              <a:tr h="729740">
                <a:tc>
                  <a:txBody>
                    <a:bodyPr/>
                    <a:lstStyle/>
                    <a:p>
                      <a:r>
                        <a:rPr lang="en-US" sz="1600" dirty="0">
                          <a:solidFill>
                            <a:schemeClr val="tx1"/>
                          </a:solidFill>
                          <a:latin typeface="Verdana" panose="020B0604030504040204" pitchFamily="34" charset="0"/>
                          <a:ea typeface="Verdana" panose="020B0604030504040204" pitchFamily="34" charset="0"/>
                        </a:rPr>
                        <a:t>4. 100% implementation details</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Review-3</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IN" sz="1600" dirty="0">
                          <a:solidFill>
                            <a:schemeClr val="tx1"/>
                          </a:solidFill>
                          <a:latin typeface="Verdana" panose="020B0604030504040204" pitchFamily="34" charset="0"/>
                          <a:ea typeface="Verdana" panose="020B0604030504040204" pitchFamily="34" charset="0"/>
                        </a:rPr>
                        <a:t>27-12-23</a:t>
                      </a:r>
                      <a:endParaRPr lang="en-IN" sz="1600" dirty="0">
                        <a:solidFill>
                          <a:schemeClr val="tx1"/>
                        </a:solidFill>
                        <a:latin typeface="Verdana" panose="020B0604030504040204" pitchFamily="34" charset="0"/>
                        <a:ea typeface="Verdana" panose="020B0604030504040204" pitchFamily="34" charset="0"/>
                      </a:endParaRPr>
                    </a:p>
                  </a:txBody>
                  <a:tcPr/>
                </a:tc>
              </a:tr>
              <a:tr h="621169">
                <a:tc>
                  <a:txBody>
                    <a:bodyPr/>
                    <a:lstStyle/>
                    <a:p>
                      <a:r>
                        <a:rPr lang="en-US" sz="1600" dirty="0">
                          <a:solidFill>
                            <a:schemeClr val="tx1"/>
                          </a:solidFill>
                          <a:latin typeface="Verdana" panose="020B0604030504040204" pitchFamily="34" charset="0"/>
                          <a:ea typeface="Verdana" panose="020B0604030504040204" pitchFamily="34" charset="0"/>
                        </a:rPr>
                        <a:t>5. Demonstration</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Final viva</a:t>
                      </a:r>
                      <a:endParaRPr lang="en-IN" sz="1600" dirty="0">
                        <a:solidFill>
                          <a:schemeClr val="tx1"/>
                        </a:solidFill>
                        <a:latin typeface="Verdana" panose="020B0604030504040204" pitchFamily="34" charset="0"/>
                        <a:ea typeface="Verdana" panose="020B0604030504040204" pitchFamily="34" charset="0"/>
                      </a:endParaRPr>
                    </a:p>
                  </a:txBody>
                  <a:tcPr/>
                </a:tc>
                <a:tc>
                  <a:txBody>
                    <a:bodyPr/>
                    <a:lstStyle/>
                    <a:p>
                      <a:r>
                        <a:rPr lang="en-US" sz="1600" dirty="0">
                          <a:solidFill>
                            <a:schemeClr val="tx1"/>
                          </a:solidFill>
                          <a:latin typeface="Verdana" panose="020B0604030504040204" pitchFamily="34" charset="0"/>
                          <a:ea typeface="Verdana" panose="020B0604030504040204" pitchFamily="34" charset="0"/>
                        </a:rPr>
                        <a:t>10-01-24</a:t>
                      </a:r>
                      <a:endParaRPr lang="en-IN" sz="1600" dirty="0">
                        <a:solidFill>
                          <a:schemeClr val="tx1"/>
                        </a:solidFill>
                        <a:latin typeface="Verdana" panose="020B0604030504040204" pitchFamily="34" charset="0"/>
                        <a:ea typeface="Verdana" panose="020B0604030504040204" pitchFamily="34"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Expected Outcomes</a:t>
            </a:r>
            <a:endParaRPr lang="en-GB" dirty="0">
              <a:solidFill>
                <a:schemeClr val="tx1"/>
              </a:solidFill>
            </a:endParaRPr>
          </a:p>
        </p:txBody>
      </p:sp>
      <p:sp>
        <p:nvSpPr>
          <p:cNvPr id="3" name="Content Placeholder 2"/>
          <p:cNvSpPr>
            <a:spLocks noGrp="1"/>
          </p:cNvSpPr>
          <p:nvPr>
            <p:ph idx="1"/>
          </p:nvPr>
        </p:nvSpPr>
        <p:spPr>
          <a:xfrm>
            <a:off x="843280" y="1290942"/>
            <a:ext cx="10668000" cy="4693298"/>
          </a:xfrm>
        </p:spPr>
        <p:txBody>
          <a:bodyPr>
            <a:normAutofit fontScale="92500" lnSpcReduction="20000"/>
          </a:bodyPr>
          <a:lstStyle/>
          <a:p>
            <a:pPr marL="0" lvl="0" indent="0" algn="l" rtl="0">
              <a:lnSpc>
                <a:spcPct val="150000"/>
              </a:lnSpc>
              <a:spcBef>
                <a:spcPts val="0"/>
              </a:spcBef>
              <a:spcAft>
                <a:spcPts val="0"/>
              </a:spcAft>
              <a:buClr>
                <a:srgbClr val="17365D"/>
              </a:buClr>
              <a:buSzPct val="100000"/>
              <a:buNone/>
            </a:pPr>
            <a:r>
              <a:rPr lang="en-US" sz="2000" dirty="0"/>
              <a:t>This slide outlines the expected outcomes and deliverables of our project. </a:t>
            </a:r>
            <a:endParaRPr lang="en-US" sz="2000" dirty="0"/>
          </a:p>
          <a:p>
            <a:pPr marL="342900" lvl="0" indent="-342900" algn="l" rtl="0">
              <a:lnSpc>
                <a:spcPct val="150000"/>
              </a:lnSpc>
              <a:spcBef>
                <a:spcPts val="340"/>
              </a:spcBef>
              <a:spcAft>
                <a:spcPts val="0"/>
              </a:spcAft>
              <a:buClr>
                <a:srgbClr val="17365D"/>
              </a:buClr>
              <a:buSzPct val="100000"/>
              <a:buFont typeface="Noto Sans Symbols"/>
              <a:buChar char="▪"/>
            </a:pPr>
            <a:r>
              <a:rPr lang="en-US" sz="2000" b="1" dirty="0"/>
              <a:t>Development of a Dynamic Software Solution</a:t>
            </a:r>
            <a:r>
              <a:rPr lang="en-US" sz="2000" dirty="0"/>
              <a:t>: Our project will result in the creation of a dynamic software solution for geographical route profiling. </a:t>
            </a:r>
            <a:endParaRPr lang="en-US" sz="2000" dirty="0"/>
          </a:p>
          <a:p>
            <a:pPr marL="342900" lvl="0" indent="-342900" algn="l" rtl="0">
              <a:lnSpc>
                <a:spcPct val="150000"/>
              </a:lnSpc>
              <a:spcBef>
                <a:spcPts val="340"/>
              </a:spcBef>
              <a:spcAft>
                <a:spcPts val="0"/>
              </a:spcAft>
              <a:buClr>
                <a:srgbClr val="17365D"/>
              </a:buClr>
              <a:buSzPct val="100000"/>
              <a:buFont typeface="Noto Sans Symbols"/>
              <a:buChar char="▪"/>
            </a:pPr>
            <a:r>
              <a:rPr lang="en-US" sz="2000" b="1" dirty="0"/>
              <a:t>Integration of Advanced Technologies</a:t>
            </a:r>
            <a:r>
              <a:rPr lang="en-US" sz="2000" dirty="0"/>
              <a:t>: We will successfully integrate advanced Geographic Information Systems (GIS) and machine learning technologies into our software.</a:t>
            </a:r>
            <a:endParaRPr lang="en-US" sz="2000" dirty="0"/>
          </a:p>
          <a:p>
            <a:pPr marL="342900" lvl="0" indent="-342900" algn="l" rtl="0">
              <a:lnSpc>
                <a:spcPct val="150000"/>
              </a:lnSpc>
              <a:spcBef>
                <a:spcPts val="340"/>
              </a:spcBef>
              <a:spcAft>
                <a:spcPts val="0"/>
              </a:spcAft>
              <a:buClr>
                <a:srgbClr val="17365D"/>
              </a:buClr>
              <a:buSzPct val="100000"/>
              <a:buFont typeface="Noto Sans Symbols"/>
              <a:buChar char="▪"/>
            </a:pPr>
            <a:r>
              <a:rPr lang="en-US" sz="2000" b="1" dirty="0"/>
              <a:t>Real-Time Data Processing and Visualization</a:t>
            </a:r>
            <a:r>
              <a:rPr lang="en-US" sz="2000" dirty="0"/>
              <a:t>: Our solution will enable real-time data processing and visualization, providing valuable insights for security agencies.</a:t>
            </a:r>
            <a:endParaRPr lang="en-US" sz="2000" b="1" dirty="0"/>
          </a:p>
          <a:p>
            <a:pPr marL="342900" lvl="0" indent="-342900" algn="l" rtl="0">
              <a:lnSpc>
                <a:spcPct val="150000"/>
              </a:lnSpc>
              <a:spcBef>
                <a:spcPts val="340"/>
              </a:spcBef>
              <a:spcAft>
                <a:spcPts val="0"/>
              </a:spcAft>
              <a:buClr>
                <a:srgbClr val="17365D"/>
              </a:buClr>
              <a:buSzPct val="100000"/>
              <a:buFont typeface="Noto Sans Symbols"/>
              <a:buChar char="▪"/>
            </a:pPr>
            <a:r>
              <a:rPr lang="en-US" sz="2000" b="1" dirty="0"/>
              <a:t>Enhanced Security and Surveillance</a:t>
            </a:r>
            <a:r>
              <a:rPr lang="en-US" sz="2000" dirty="0"/>
              <a:t>: The project's outcomes will contribute to enhancing security and surveillance efforts along critical routes</a:t>
            </a:r>
            <a:endParaRPr lang="en-US" sz="2000" dirty="0"/>
          </a:p>
          <a:p>
            <a:pPr marL="0" indent="0">
              <a:lnSpc>
                <a:spcPct val="150000"/>
              </a:lnSpc>
              <a:buNone/>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Introduction</a:t>
            </a:r>
            <a:endParaRPr lang="en-GB" dirty="0">
              <a:solidFill>
                <a:schemeClr val="tx1"/>
              </a:solidFill>
            </a:endParaRPr>
          </a:p>
        </p:txBody>
      </p:sp>
      <p:sp>
        <p:nvSpPr>
          <p:cNvPr id="3" name="Content Placeholder 2"/>
          <p:cNvSpPr>
            <a:spLocks noGrp="1"/>
          </p:cNvSpPr>
          <p:nvPr>
            <p:ph idx="1"/>
          </p:nvPr>
        </p:nvSpPr>
        <p:spPr>
          <a:xfrm>
            <a:off x="812800" y="1352939"/>
            <a:ext cx="10668000" cy="4743059"/>
          </a:xfrm>
        </p:spPr>
        <p:txBody>
          <a:bodyPr>
            <a:normAutofit fontScale="85000" lnSpcReduction="10000"/>
          </a:bodyPr>
          <a:lstStyle/>
          <a:p>
            <a:pPr marL="0" indent="0">
              <a:lnSpc>
                <a:spcPct val="160000"/>
              </a:lnSpc>
              <a:buNone/>
            </a:pPr>
            <a:r>
              <a:rPr lang="en-US" sz="1800" b="1" dirty="0"/>
              <a:t>• </a:t>
            </a:r>
            <a:r>
              <a:rPr lang="en-US" sz="2100" b="1" dirty="0">
                <a:latin typeface="Times New Roman" panose="02020603050405020304" pitchFamily="18" charset="0"/>
                <a:cs typeface="Times New Roman" panose="02020603050405020304" pitchFamily="18" charset="0"/>
              </a:rPr>
              <a:t>At present, in general tourists and travelers waste a lot of time planning and deciding their trips to achieve maximum satisfaction. In this context, this application aims to identify the main computing needs to support the improvement of tourist point of promotion for the traveler, by the means of an easy to use mobile application proposal.</a:t>
            </a:r>
            <a:endParaRPr lang="en-US" sz="2100" b="1" dirty="0">
              <a:latin typeface="Times New Roman" panose="02020603050405020304" pitchFamily="18" charset="0"/>
              <a:cs typeface="Times New Roman" panose="02020603050405020304" pitchFamily="18" charset="0"/>
            </a:endParaRPr>
          </a:p>
          <a:p>
            <a:pPr marL="0" indent="0">
              <a:lnSpc>
                <a:spcPct val="160000"/>
              </a:lnSpc>
              <a:buNone/>
            </a:pPr>
            <a:r>
              <a:rPr lang="en-US" sz="2000" b="1" dirty="0"/>
              <a:t>•</a:t>
            </a:r>
            <a:r>
              <a:rPr lang="en-US" sz="20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Normally, most travelers like to visit the safest spots as well as safest place to view. This system is basically used to help a traveler new to the city or anyone who wants to explore a city within a specific location. The user is supposed to enter his/her source and destination. Once the account has been created, the user can choose the location manually or let the system detect his/her current location as the starting and ending point. Then, the start and end time of the locations must be specified by the user. Since all the trips of a user will be stored, he/she can also view the previous record of the places. Smart City Traveler as the name indicates, smartly makes its way in analyzing users’ restricting them from the high level zones</a:t>
            </a:r>
            <a:endParaRPr lang="en-US" sz="21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Conclusion</a:t>
            </a:r>
            <a:endParaRPr lang="en-GB" dirty="0">
              <a:solidFill>
                <a:schemeClr val="tx1"/>
              </a:solidFill>
            </a:endParaRPr>
          </a:p>
        </p:txBody>
      </p:sp>
      <p:sp>
        <p:nvSpPr>
          <p:cNvPr id="3" name="Content Placeholder 2"/>
          <p:cNvSpPr>
            <a:spLocks noGrp="1"/>
          </p:cNvSpPr>
          <p:nvPr>
            <p:ph idx="1"/>
          </p:nvPr>
        </p:nvSpPr>
        <p:spPr>
          <a:xfrm>
            <a:off x="812800" y="1006679"/>
            <a:ext cx="10668000" cy="5318620"/>
          </a:xfrm>
        </p:spPr>
        <p:txBody>
          <a:bodyPr>
            <a:normAutofit/>
          </a:bodyPr>
          <a:lstStyle/>
          <a:p>
            <a:r>
              <a:rPr lang="en-US" sz="2800" dirty="0">
                <a:latin typeface="Times New Roman" panose="02020603050405020304" pitchFamily="18" charset="0"/>
                <a:cs typeface="Times New Roman" panose="02020603050405020304" pitchFamily="18" charset="0"/>
              </a:rPr>
              <a:t>Since travelling is one of the important aspect today, it is very necessary that proper planning need to be done beforehand in terms of safety management.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Most people without using the latest technology waste a lot of time just planning trips unsafe. So, an application like Geographical profiling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application are really helps tourists to utilize their precious time to the fullest and also enjoy their trip at the same time.</a:t>
            </a:r>
            <a:endParaRPr lang="en-IN" sz="2800" dirty="0">
              <a:latin typeface="Times New Roman" panose="02020603050405020304" pitchFamily="18" charset="0"/>
              <a:cs typeface="Times New Roman" panose="02020603050405020304" pitchFamily="18" charset="0"/>
            </a:endParaRPr>
          </a:p>
          <a:p>
            <a:endParaRPr lang="en-GB"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References</a:t>
            </a:r>
            <a:endParaRPr lang="en-GB" dirty="0">
              <a:solidFill>
                <a:schemeClr val="tx1"/>
              </a:solidFill>
            </a:endParaRPr>
          </a:p>
        </p:txBody>
      </p:sp>
      <p:sp>
        <p:nvSpPr>
          <p:cNvPr id="3" name="Content Placeholder 2"/>
          <p:cNvSpPr>
            <a:spLocks noGrp="1"/>
          </p:cNvSpPr>
          <p:nvPr>
            <p:ph idx="1"/>
          </p:nvPr>
        </p:nvSpPr>
        <p:spPr>
          <a:xfrm>
            <a:off x="812800" y="1143001"/>
            <a:ext cx="10668000" cy="4712515"/>
          </a:xfrm>
        </p:spPr>
        <p:txBody>
          <a:bodyPr>
            <a:normAutofit fontScale="92500"/>
          </a:bodyPr>
          <a:lstStyle/>
          <a:p>
            <a:pPr marL="0" indent="0">
              <a:buNone/>
            </a:pPr>
            <a:r>
              <a:rPr lang="en-US" sz="2200" dirty="0">
                <a:latin typeface="Times New Roman" panose="02020603050405020304" pitchFamily="18" charset="0"/>
                <a:cs typeface="Times New Roman" panose="02020603050405020304" pitchFamily="18" charset="0"/>
              </a:rPr>
              <a:t>[1]Application for e-Tourism: Intelligent Mobile Tourist Guide; Alexander Smirnov; Alexey </a:t>
            </a:r>
            <a:r>
              <a:rPr lang="en-US" sz="2200" dirty="0" err="1">
                <a:latin typeface="Times New Roman" panose="02020603050405020304" pitchFamily="18" charset="0"/>
                <a:cs typeface="Times New Roman" panose="02020603050405020304" pitchFamily="18" charset="0"/>
              </a:rPr>
              <a:t>Kashevnik</a:t>
            </a:r>
            <a:r>
              <a:rPr lang="en-US" sz="2200" dirty="0">
                <a:latin typeface="Times New Roman" panose="02020603050405020304" pitchFamily="18" charset="0"/>
                <a:cs typeface="Times New Roman" panose="02020603050405020304" pitchFamily="18" charset="0"/>
              </a:rPr>
              <a:t>; Andrew Ponomarev; Maksim </a:t>
            </a:r>
            <a:r>
              <a:rPr lang="en-US" sz="2200" dirty="0" err="1">
                <a:latin typeface="Times New Roman" panose="02020603050405020304" pitchFamily="18" charset="0"/>
                <a:cs typeface="Times New Roman" panose="02020603050405020304" pitchFamily="18" charset="0"/>
              </a:rPr>
              <a:t>Shchekotov</a:t>
            </a:r>
            <a:r>
              <a:rPr lang="en-US" sz="2200" dirty="0">
                <a:latin typeface="Times New Roman" panose="02020603050405020304" pitchFamily="18" charset="0"/>
                <a:cs typeface="Times New Roman" panose="02020603050405020304" pitchFamily="18" charset="0"/>
              </a:rPr>
              <a:t>; Kirill Kulakov, 16 July 2015</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[2]SMART CITY TRAVELLER; Harshil Joshi, Shivani Chavan, </a:t>
            </a:r>
            <a:r>
              <a:rPr lang="en-US" sz="2200" dirty="0" err="1">
                <a:latin typeface="Times New Roman" panose="02020603050405020304" pitchFamily="18" charset="0"/>
                <a:cs typeface="Times New Roman" panose="02020603050405020304" pitchFamily="18" charset="0"/>
              </a:rPr>
              <a:t>Rinkal</a:t>
            </a:r>
            <a:r>
              <a:rPr lang="en-US" sz="2200" dirty="0">
                <a:latin typeface="Times New Roman" panose="02020603050405020304" pitchFamily="18" charset="0"/>
                <a:cs typeface="Times New Roman" panose="02020603050405020304" pitchFamily="18" charset="0"/>
              </a:rPr>
              <a:t> Patel, Abdullah Patel, May – 2019</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[3]TOURGURU: Tour Guide Mobile Application for Tourists, M.S.B.W.T.M.P.S.B. </a:t>
            </a:r>
            <a:r>
              <a:rPr lang="en-US" sz="2200" dirty="0" err="1">
                <a:latin typeface="Times New Roman" panose="02020603050405020304" pitchFamily="18" charset="0"/>
                <a:cs typeface="Times New Roman" panose="02020603050405020304" pitchFamily="18" charset="0"/>
              </a:rPr>
              <a:t>Thennakoon</a:t>
            </a:r>
            <a:r>
              <a:rPr lang="en-US" sz="2200" dirty="0">
                <a:latin typeface="Times New Roman" panose="02020603050405020304" pitchFamily="18" charset="0"/>
                <a:cs typeface="Times New Roman" panose="02020603050405020304" pitchFamily="18" charset="0"/>
              </a:rPr>
              <a:t>; R.D.T.N. </a:t>
            </a:r>
            <a:r>
              <a:rPr lang="en-US" sz="2200" dirty="0" err="1">
                <a:latin typeface="Times New Roman" panose="02020603050405020304" pitchFamily="18" charset="0"/>
                <a:cs typeface="Times New Roman" panose="02020603050405020304" pitchFamily="18" charset="0"/>
              </a:rPr>
              <a:t>Rajarathna</a:t>
            </a:r>
            <a:r>
              <a:rPr lang="en-US" sz="2200" dirty="0">
                <a:latin typeface="Times New Roman" panose="02020603050405020304" pitchFamily="18" charset="0"/>
                <a:cs typeface="Times New Roman" panose="02020603050405020304" pitchFamily="18" charset="0"/>
              </a:rPr>
              <a:t>; S.P.B. </a:t>
            </a:r>
            <a:r>
              <a:rPr lang="en-US" sz="2200" dirty="0" err="1">
                <a:latin typeface="Times New Roman" panose="02020603050405020304" pitchFamily="18" charset="0"/>
                <a:cs typeface="Times New Roman" panose="02020603050405020304" pitchFamily="18" charset="0"/>
              </a:rPr>
              <a:t>Jayawickrama</a:t>
            </a:r>
            <a:r>
              <a:rPr lang="en-US" sz="2200" dirty="0">
                <a:latin typeface="Times New Roman" panose="02020603050405020304" pitchFamily="18" charset="0"/>
                <a:cs typeface="Times New Roman" panose="02020603050405020304" pitchFamily="18" charset="0"/>
              </a:rPr>
              <a:t>; M.P.D.S.M. Kumara, 07 December 2019</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[4]Mobile Application for Tourist’s Personal Travelling Management in Kuala Lumpur; Nur Huda Mat </a:t>
            </a:r>
            <a:r>
              <a:rPr lang="en-US" sz="2200" dirty="0" err="1">
                <a:latin typeface="Times New Roman" panose="02020603050405020304" pitchFamily="18" charset="0"/>
                <a:cs typeface="Times New Roman" panose="02020603050405020304" pitchFamily="18" charset="0"/>
              </a:rPr>
              <a:t>Yusoff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Arulselvi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Isvaramurty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Husniza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Razalli</a:t>
            </a:r>
            <a:r>
              <a:rPr lang="en-US" sz="2200" dirty="0">
                <a:latin typeface="Times New Roman" panose="02020603050405020304" pitchFamily="18" charset="0"/>
                <a:cs typeface="Times New Roman" panose="02020603050405020304" pitchFamily="18" charset="0"/>
              </a:rPr>
              <a:t>, 07 October 2019</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[5]Intelligent mobile based tourist assistance system; </a:t>
            </a:r>
            <a:r>
              <a:rPr lang="en-US" sz="2200" dirty="0" err="1">
                <a:latin typeface="Times New Roman" panose="02020603050405020304" pitchFamily="18" charset="0"/>
                <a:cs typeface="Times New Roman" panose="02020603050405020304" pitchFamily="18" charset="0"/>
              </a:rPr>
              <a:t>Rittwik</a:t>
            </a:r>
            <a:r>
              <a:rPr lang="en-US" sz="2200" dirty="0">
                <a:latin typeface="Times New Roman" panose="02020603050405020304" pitchFamily="18" charset="0"/>
                <a:cs typeface="Times New Roman" panose="02020603050405020304" pitchFamily="18" charset="0"/>
              </a:rPr>
              <a:t> Sood. 09 April 2017</a:t>
            </a:r>
            <a:endParaRPr lang="en-IN" sz="2200" dirty="0">
              <a:latin typeface="Times New Roman" panose="02020603050405020304" pitchFamily="18" charset="0"/>
              <a:cs typeface="Times New Roman" panose="02020603050405020304" pitchFamily="18" charset="0"/>
            </a:endParaRPr>
          </a:p>
          <a:p>
            <a:pPr>
              <a:lnSpc>
                <a:spcPct val="170000"/>
              </a:lnSpc>
            </a:pPr>
            <a:endParaRPr lang="en-GB" sz="2900" b="1" dirty="0"/>
          </a:p>
          <a:p>
            <a:pPr>
              <a:lnSpc>
                <a:spcPct val="150000"/>
              </a:lnSpc>
            </a:pPr>
            <a:endParaRPr lang="en-GB"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ym typeface="+mn-ea"/>
              </a:rPr>
              <a:t>Publication Details</a:t>
            </a:r>
            <a:endParaRPr lang="en-US"/>
          </a:p>
        </p:txBody>
      </p:sp>
      <p:pic>
        <p:nvPicPr>
          <p:cNvPr id="4" name="Content Placeholder 3" descr="Screenshot (179)"/>
          <p:cNvPicPr>
            <a:picLocks noChangeAspect="1"/>
          </p:cNvPicPr>
          <p:nvPr>
            <p:ph idx="1"/>
          </p:nvPr>
        </p:nvPicPr>
        <p:blipFill>
          <a:blip r:embed="rId1"/>
          <a:srcRect t="5513"/>
          <a:stretch>
            <a:fillRect/>
          </a:stretch>
        </p:blipFill>
        <p:spPr>
          <a:xfrm>
            <a:off x="890905" y="1027430"/>
            <a:ext cx="9067165" cy="4819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download"/>
          <p:cNvPicPr>
            <a:picLocks noChangeAspect="1"/>
          </p:cNvPicPr>
          <p:nvPr>
            <p:ph idx="1"/>
          </p:nvPr>
        </p:nvPicPr>
        <p:blipFill>
          <a:blip r:embed="rId1"/>
          <a:stretch>
            <a:fillRect/>
          </a:stretch>
        </p:blipFill>
        <p:spPr>
          <a:xfrm>
            <a:off x="4879975" y="1964055"/>
            <a:ext cx="2381250" cy="2381250"/>
          </a:xfrm>
          <a:prstGeom prst="rect">
            <a:avLst/>
          </a:prstGeom>
        </p:spPr>
      </p:pic>
      <p:sp>
        <p:nvSpPr>
          <p:cNvPr id="5" name="Text Box 4"/>
          <p:cNvSpPr txBox="1"/>
          <p:nvPr/>
        </p:nvSpPr>
        <p:spPr>
          <a:xfrm>
            <a:off x="1254760" y="1167765"/>
            <a:ext cx="10078720" cy="1577340"/>
          </a:xfrm>
          <a:prstGeom prst="rect">
            <a:avLst/>
          </a:prstGeom>
          <a:noFill/>
        </p:spPr>
        <p:txBody>
          <a:bodyPr wrap="square" rtlCol="0">
            <a:noAutofit/>
          </a:bodyPr>
          <a:p>
            <a:r>
              <a:rPr lang="en-US">
                <a:solidFill>
                  <a:schemeClr val="tx2"/>
                </a:solidFill>
              </a:rPr>
              <a:t>https://ijsrem.com/download/geographical-profiling-of-routes-based-on-security-and-surveillance/</a:t>
            </a:r>
            <a:endParaRPr lang="en-US">
              <a:solidFill>
                <a:schemeClr val="tx2"/>
              </a:solidFill>
            </a:endParaRPr>
          </a:p>
        </p:txBody>
      </p:sp>
      <p:sp>
        <p:nvSpPr>
          <p:cNvPr id="6" name="Text Box 5"/>
          <p:cNvSpPr txBox="1"/>
          <p:nvPr/>
        </p:nvSpPr>
        <p:spPr>
          <a:xfrm>
            <a:off x="1099185" y="4586605"/>
            <a:ext cx="10389870" cy="879475"/>
          </a:xfrm>
          <a:prstGeom prst="rect">
            <a:avLst/>
          </a:prstGeom>
          <a:noFill/>
        </p:spPr>
        <p:txBody>
          <a:bodyPr wrap="square" rtlCol="0">
            <a:noAutofit/>
          </a:bodyPr>
          <a:p>
            <a:r>
              <a:rPr lang="en-US" b="1"/>
              <a:t>By using this link or the QR Code,you will get the acesses to the published paper.</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Literature review:</a:t>
            </a:r>
            <a:endParaRPr lang="en-IN" dirty="0">
              <a:solidFill>
                <a:schemeClr val="tx1"/>
              </a:solidFill>
            </a:endParaRPr>
          </a:p>
        </p:txBody>
      </p:sp>
      <p:sp>
        <p:nvSpPr>
          <p:cNvPr id="3" name="Content Placeholder 2"/>
          <p:cNvSpPr>
            <a:spLocks noGrp="1"/>
          </p:cNvSpPr>
          <p:nvPr>
            <p:ph idx="1"/>
          </p:nvPr>
        </p:nvSpPr>
        <p:spPr>
          <a:xfrm>
            <a:off x="812800" y="981513"/>
            <a:ext cx="10668000" cy="4708088"/>
          </a:xfrm>
        </p:spPr>
        <p:txBody>
          <a:bodyPr>
            <a:normAutofit/>
          </a:bodyPr>
          <a:lstStyle/>
          <a:p>
            <a:pPr marL="0" indent="0">
              <a:buNone/>
            </a:pPr>
            <a:endParaRPr lang="en-US" sz="1600" b="1" dirty="0"/>
          </a:p>
          <a:p>
            <a:pPr marL="0" indent="0">
              <a:buNone/>
            </a:pPr>
            <a:endParaRPr lang="en-US" sz="1600" b="1" dirty="0">
              <a:solidFill>
                <a:schemeClr val="tx2">
                  <a:lumMod val="75000"/>
                </a:schemeClr>
              </a:solidFill>
            </a:endParaRPr>
          </a:p>
        </p:txBody>
      </p:sp>
      <p:graphicFrame>
        <p:nvGraphicFramePr>
          <p:cNvPr id="7" name="Table 6"/>
          <p:cNvGraphicFramePr>
            <a:graphicFrameLocks noGrp="1"/>
          </p:cNvGraphicFramePr>
          <p:nvPr/>
        </p:nvGraphicFramePr>
        <p:xfrm>
          <a:off x="762000" y="981512"/>
          <a:ext cx="11257280" cy="5112709"/>
        </p:xfrm>
        <a:graphic>
          <a:graphicData uri="http://schemas.openxmlformats.org/drawingml/2006/table">
            <a:tbl>
              <a:tblPr firstRow="1" bandRow="1">
                <a:tableStyleId>{5C22544A-7EE6-4342-B048-85BDC9FD1C3A}</a:tableStyleId>
              </a:tblPr>
              <a:tblGrid>
                <a:gridCol w="1546796"/>
                <a:gridCol w="2693943"/>
                <a:gridCol w="2335433"/>
                <a:gridCol w="4681108"/>
              </a:tblGrid>
              <a:tr h="308929">
                <a:tc>
                  <a:txBody>
                    <a:bodyPr/>
                    <a:lstStyle/>
                    <a:p>
                      <a:r>
                        <a:rPr lang="en-IN" dirty="0">
                          <a:solidFill>
                            <a:schemeClr val="tx1"/>
                          </a:solidFill>
                        </a:rPr>
                        <a:t>Year</a:t>
                      </a:r>
                      <a:endParaRPr lang="en-IN" dirty="0">
                        <a:solidFill>
                          <a:schemeClr val="tx1"/>
                        </a:solidFill>
                      </a:endParaRPr>
                    </a:p>
                  </a:txBody>
                  <a:tcPr/>
                </a:tc>
                <a:tc>
                  <a:txBody>
                    <a:bodyPr/>
                    <a:lstStyle/>
                    <a:p>
                      <a:r>
                        <a:rPr lang="en-IN" dirty="0">
                          <a:solidFill>
                            <a:schemeClr val="tx1"/>
                          </a:solidFill>
                        </a:rPr>
                        <a:t>Author</a:t>
                      </a:r>
                      <a:endParaRPr lang="en-IN" dirty="0">
                        <a:solidFill>
                          <a:schemeClr val="tx1"/>
                        </a:solidFill>
                      </a:endParaRPr>
                    </a:p>
                  </a:txBody>
                  <a:tcPr/>
                </a:tc>
                <a:tc>
                  <a:txBody>
                    <a:bodyPr/>
                    <a:lstStyle/>
                    <a:p>
                      <a:r>
                        <a:rPr lang="en-IN" dirty="0">
                          <a:solidFill>
                            <a:schemeClr val="tx1"/>
                          </a:solidFill>
                        </a:rPr>
                        <a:t>        Title</a:t>
                      </a:r>
                      <a:endParaRPr lang="en-IN" dirty="0">
                        <a:solidFill>
                          <a:schemeClr val="tx1"/>
                        </a:solidFill>
                      </a:endParaRPr>
                    </a:p>
                  </a:txBody>
                  <a:tcPr/>
                </a:tc>
                <a:tc>
                  <a:txBody>
                    <a:bodyPr/>
                    <a:lstStyle/>
                    <a:p>
                      <a:r>
                        <a:rPr lang="en-IN" dirty="0">
                          <a:solidFill>
                            <a:schemeClr val="tx1"/>
                          </a:solidFill>
                        </a:rPr>
                        <a:t> Description</a:t>
                      </a:r>
                      <a:endParaRPr lang="en-IN" dirty="0"/>
                    </a:p>
                  </a:txBody>
                  <a:tcPr/>
                </a:tc>
              </a:tr>
              <a:tr h="27370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16 July 2015</a:t>
                      </a:r>
                      <a:endParaRPr lang="en-US" sz="1800" dirty="0">
                        <a:latin typeface="Times New Roman" panose="02020603050405020304" pitchFamily="18" charset="0"/>
                        <a:cs typeface="Times New Roman" panose="02020603050405020304" pitchFamily="18" charset="0"/>
                      </a:endParaRPr>
                    </a:p>
                    <a:p>
                      <a:endParaRPr lang="en-IN"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Alexander Smirnov; Alexey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Kashevnik</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Andrew Ponomarev; Maksim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Shchekotov</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Kirill Kulakov</a:t>
                      </a:r>
                      <a:endParaRPr lang="en-US" sz="18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Application for e-Tourism: Intelligent Mobile Tourist Guide</a:t>
                      </a:r>
                      <a:endParaRPr lang="en-US" sz="1800" b="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More and more, the modern citizen resorts to access to information for his professional activity, social activity or leisure. For this, is essential the use of devices with computational power, such as smartphones</a:t>
                      </a:r>
                      <a:endParaRPr lang="en-IN" dirty="0"/>
                    </a:p>
                  </a:txBody>
                  <a:tcPr/>
                </a:tc>
              </a:tr>
              <a:tr h="200990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May - 2019</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Harshil Joshi, Shivani Chavan,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Rinkal</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Patel, Abdullah Patel</a:t>
                      </a:r>
                      <a:endParaRPr lang="en-US" sz="18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SMART CITY TRAVELLER</a:t>
                      </a:r>
                      <a:endParaRPr lang="en-US" sz="18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Smart City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Traveller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by the name indicated smartly makes it way in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analysing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user’s likes and dislikes and the time period the user is willing to explore a place and gives him with Amazing results in the form where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utilisation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of time is maximum.</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Literature review:</a:t>
            </a:r>
            <a:endParaRPr lang="en-IN" dirty="0">
              <a:solidFill>
                <a:schemeClr val="tx1"/>
              </a:solidFill>
            </a:endParaRPr>
          </a:p>
        </p:txBody>
      </p:sp>
      <p:graphicFrame>
        <p:nvGraphicFramePr>
          <p:cNvPr id="4" name="Content Placeholder 3"/>
          <p:cNvGraphicFramePr>
            <a:graphicFrameLocks noGrp="1"/>
          </p:cNvGraphicFramePr>
          <p:nvPr>
            <p:ph idx="1"/>
          </p:nvPr>
        </p:nvGraphicFramePr>
        <p:xfrm>
          <a:off x="812800" y="1143000"/>
          <a:ext cx="10668000" cy="4851400"/>
        </p:xfrm>
        <a:graphic>
          <a:graphicData uri="http://schemas.openxmlformats.org/drawingml/2006/table">
            <a:tbl>
              <a:tblPr firstRow="1" bandRow="1">
                <a:tableStyleId>{5C22544A-7EE6-4342-B048-85BDC9FD1C3A}</a:tableStyleId>
              </a:tblPr>
              <a:tblGrid>
                <a:gridCol w="2667000"/>
                <a:gridCol w="2667000"/>
                <a:gridCol w="2667000"/>
                <a:gridCol w="26670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07 December 2019</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M.S.B.W.T.M.P.S.B.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Thennakoon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R.D.T.N.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Rajarathna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S.P.B.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Jayawickrama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M.P.D.S.M. Kumara</a:t>
                      </a:r>
                      <a:endParaRPr lang="en-US" sz="18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TOURGURU: Tour Guide Mobile Application for Tourists</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paper discusses a tour guide mobile application which uses cloud computing, machine learning and Augmented Reality (AR) to give the user an amazing experience on tourism. This application would guide users through an appropriate route to a traveler's destination while suggesting recommended attractions through the route. </a:t>
                      </a:r>
                      <a:endParaRPr lang="en-US" sz="1800" b="0" dirty="0">
                        <a:latin typeface="Times New Roman" panose="02020603050405020304" pitchFamily="18" charset="0"/>
                        <a:cs typeface="Times New Roman" panose="02020603050405020304" pitchFamily="18" charset="0"/>
                      </a:endParaRPr>
                    </a:p>
                    <a:p>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[1]Application for e-Tourism</a:t>
            </a:r>
            <a:endParaRPr lang="en-US" sz="1800" b="1"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[2]Smart City Traveller</a:t>
            </a:r>
            <a:endParaRPr lang="en-US" sz="1800" b="1"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[3]Tourguru</a:t>
            </a:r>
            <a:endParaRPr lang="en-US" sz="1800" b="1"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[4]Mobile Application for Tourist’s Personal Travelling Management in Kuala </a:t>
            </a:r>
            <a:r>
              <a:rPr lang="en-US" sz="1800" b="1" dirty="0" err="1">
                <a:effectLst/>
                <a:latin typeface="Times New Roman" panose="02020603050405020304" pitchFamily="18" charset="0"/>
                <a:ea typeface="Times New Roman" panose="02020603050405020304" pitchFamily="18" charset="0"/>
              </a:rPr>
              <a:t>Lumpur</a:t>
            </a:r>
            <a:endParaRPr lang="en-US" sz="1800" b="1" dirty="0" err="1">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[5]Intelligent mobile based tourist assistance </a:t>
            </a:r>
            <a:r>
              <a:rPr lang="en-US" sz="1800" b="1" dirty="0" err="1">
                <a:effectLst/>
                <a:latin typeface="Times New Roman" panose="02020603050405020304" pitchFamily="18" charset="0"/>
                <a:ea typeface="Times New Roman" panose="02020603050405020304" pitchFamily="18" charset="0"/>
              </a:rPr>
              <a:t>system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Proposed Method</a:t>
            </a:r>
            <a:endParaRPr lang="en-GB" dirty="0">
              <a:solidFill>
                <a:schemeClr val="tx1"/>
              </a:solidFill>
            </a:endParaRPr>
          </a:p>
        </p:txBody>
      </p:sp>
      <p:sp>
        <p:nvSpPr>
          <p:cNvPr id="3" name="Content Placeholder 2"/>
          <p:cNvSpPr>
            <a:spLocks noGrp="1"/>
          </p:cNvSpPr>
          <p:nvPr>
            <p:ph idx="1"/>
          </p:nvPr>
        </p:nvSpPr>
        <p:spPr>
          <a:xfrm>
            <a:off x="812800" y="847289"/>
            <a:ext cx="10668000" cy="524871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 comprehensive strategy, beginning with the acquisition of geographical data, including maps is used in the suggested method for geographical profiling of routes based on security and surveillance. This is followed by a study of historical crime data. To find weaknesses and categorize routes according to security risk categories, risk assessments are then carried out.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This system allows for a proactive and progressive approach to geographical profiling for enhanced security and surveillance capabilities. Its essential components include dynamic adaption, constant monitoring, response planning, and training for security personnel</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Challenges</a:t>
            </a:r>
            <a:endParaRPr lang="en-IN" dirty="0">
              <a:solidFill>
                <a:schemeClr val="tx1"/>
              </a:solidFill>
            </a:endParaRPr>
          </a:p>
        </p:txBody>
      </p:sp>
      <p:sp>
        <p:nvSpPr>
          <p:cNvPr id="3" name="Content Placeholder 2"/>
          <p:cNvSpPr>
            <a:spLocks noGrp="1"/>
          </p:cNvSpPr>
          <p:nvPr>
            <p:ph idx="1"/>
          </p:nvPr>
        </p:nvSpPr>
        <p:spPr>
          <a:xfrm>
            <a:off x="812800" y="981511"/>
            <a:ext cx="9975442" cy="520956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sym typeface="+mn-ea"/>
              </a:rPr>
              <a:t>Certainly, here are the challenges in geographical profiling, presented in bullet points:</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Complexity of environmental factors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Changes in criminal behavior over time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Need for accurate and up-to-date data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Privacy concerns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Legal considerations influencing the use of location-based profiling techniques.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Objectives</a:t>
            </a:r>
            <a:endParaRPr lang="en-GB" dirty="0">
              <a:solidFill>
                <a:schemeClr val="tx1"/>
              </a:solidFill>
            </a:endParaRPr>
          </a:p>
        </p:txBody>
      </p:sp>
      <p:sp>
        <p:nvSpPr>
          <p:cNvPr id="3" name="Content Placeholder 2"/>
          <p:cNvSpPr>
            <a:spLocks noGrp="1"/>
          </p:cNvSpPr>
          <p:nvPr>
            <p:ph idx="1"/>
          </p:nvPr>
        </p:nvSpPr>
        <p:spPr>
          <a:xfrm>
            <a:off x="812800" y="1119673"/>
            <a:ext cx="10668000" cy="4976325"/>
          </a:xfrm>
        </p:spPr>
        <p:txBody>
          <a:bodyPr>
            <a:norm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Crime Assessment: </a:t>
            </a:r>
            <a:r>
              <a:rPr lang="en-US" sz="1800" dirty="0">
                <a:effectLst/>
                <a:latin typeface="Times New Roman" panose="02020603050405020304" pitchFamily="18" charset="0"/>
                <a:ea typeface="Times New Roman" panose="02020603050405020304" pitchFamily="18" charset="0"/>
              </a:rPr>
              <a:t>Provide a tool for users to assess the crime levels in different areas by utilizing a color-coded system (red for high, orange for medium, and green for low).</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Aerial View Integration:</a:t>
            </a:r>
            <a:r>
              <a:rPr lang="en-US" sz="1800" dirty="0">
                <a:effectLst/>
                <a:latin typeface="Times New Roman" panose="02020603050405020304" pitchFamily="18" charset="0"/>
                <a:ea typeface="Times New Roman" panose="02020603050405020304" pitchFamily="18" charset="0"/>
              </a:rPr>
              <a:t> Incorporate aerial views of locations to give users a clear and comprehensive understanding of the areas they are exploring.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Real-time Data:</a:t>
            </a:r>
            <a:r>
              <a:rPr lang="en-US" sz="1800" dirty="0">
                <a:effectLst/>
                <a:latin typeface="Times New Roman" panose="02020603050405020304" pitchFamily="18" charset="0"/>
                <a:ea typeface="Times New Roman" panose="02020603050405020304" pitchFamily="18" charset="0"/>
              </a:rPr>
              <a:t> Ensure that the crime level data is regularly updated to provide users with accurate and current information.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Map Integration:</a:t>
            </a:r>
            <a:r>
              <a:rPr lang="en-US" sz="1800" dirty="0">
                <a:effectLst/>
                <a:latin typeface="Times New Roman" panose="02020603050405020304" pitchFamily="18" charset="0"/>
                <a:ea typeface="Times New Roman" panose="02020603050405020304" pitchFamily="18" charset="0"/>
              </a:rPr>
              <a:t> Utilize map functionalities to allow users to visualize their routes and explore areas effectively.</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Compatibility:</a:t>
            </a:r>
            <a:r>
              <a:rPr lang="en-US" sz="1800" dirty="0">
                <a:effectLst/>
                <a:latin typeface="Times New Roman" panose="02020603050405020304" pitchFamily="18" charset="0"/>
                <a:ea typeface="Times New Roman" panose="02020603050405020304" pitchFamily="18" charset="0"/>
              </a:rPr>
              <a:t> Ensure the application is compatible with various Android devices, offering a consistent             experience across different screen sizes and </a:t>
            </a:r>
            <a:r>
              <a:rPr lang="en-US" sz="1800" dirty="0" err="1">
                <a:effectLst/>
                <a:latin typeface="Times New Roman" panose="02020603050405020304" pitchFamily="18" charset="0"/>
                <a:ea typeface="Times New Roman" panose="02020603050405020304" pitchFamily="18" charset="0"/>
              </a:rPr>
              <a:t>resolutions.Accessibility</a:t>
            </a:r>
            <a:r>
              <a:rPr lang="en-US" sz="1800" dirty="0">
                <a:effectLst/>
                <a:latin typeface="Times New Roman" panose="02020603050405020304" pitchFamily="18" charset="0"/>
                <a:ea typeface="Times New Roman" panose="02020603050405020304" pitchFamily="18" charset="0"/>
              </a:rPr>
              <a:t>: Design the application with accessibility features to accommodate users with diverse needs.</a:t>
            </a:r>
            <a:endParaRPr lang="en-GB"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Methodology</a:t>
            </a:r>
            <a:endParaRPr lang="en-GB"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b="1" dirty="0">
                <a:effectLst/>
                <a:latin typeface="Times New Roman" panose="02020603050405020304" pitchFamily="18" charset="0"/>
                <a:ea typeface="Times New Roman" panose="02020603050405020304" pitchFamily="18" charset="0"/>
              </a:rPr>
              <a:t>Key Steps:</a:t>
            </a:r>
            <a:endParaRPr lang="en-US" b="1"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Detail the specific steps and techniques we plan to use to address the core challenges within our project: </a:t>
            </a:r>
            <a:endParaRPr lang="en-US" sz="1800" b="1"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Data Collection:</a:t>
            </a:r>
            <a:r>
              <a:rPr lang="en-US" sz="1800" dirty="0">
                <a:effectLst/>
                <a:latin typeface="Times New Roman" panose="02020603050405020304" pitchFamily="18" charset="0"/>
                <a:ea typeface="Times New Roman" panose="02020603050405020304" pitchFamily="18" charset="0"/>
              </a:rPr>
              <a:t> Gathering real-time and historical data from multiple sources.</a:t>
            </a:r>
            <a:endParaRPr lang="en-US"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Spatial Analysis (GIS):</a:t>
            </a:r>
            <a:r>
              <a:rPr lang="en-US" sz="1800" dirty="0">
                <a:effectLst/>
                <a:latin typeface="Times New Roman" panose="02020603050405020304" pitchFamily="18" charset="0"/>
                <a:ea typeface="Times New Roman" panose="02020603050405020304" pitchFamily="18" charset="0"/>
              </a:rPr>
              <a:t> Utilizing GIS for spatial profiling of routes, mapping vulnerabilities, and real-time monitoring. </a:t>
            </a:r>
            <a:endParaRPr lang="en-US"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Real-Time Data Processing:</a:t>
            </a:r>
            <a:r>
              <a:rPr lang="en-US" sz="1800" dirty="0">
                <a:effectLst/>
                <a:latin typeface="Times New Roman" panose="02020603050405020304" pitchFamily="18" charset="0"/>
                <a:ea typeface="Times New Roman" panose="02020603050405020304" pitchFamily="18" charset="0"/>
              </a:rPr>
              <a:t> Enabling timely alerts and dynamic route profiling. </a:t>
            </a:r>
            <a:endParaRPr lang="en-US"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Decision Support:</a:t>
            </a:r>
            <a:r>
              <a:rPr lang="en-US" sz="1800" dirty="0">
                <a:effectLst/>
                <a:latin typeface="Times New Roman" panose="02020603050405020304" pitchFamily="18" charset="0"/>
                <a:ea typeface="Times New Roman" panose="02020603050405020304" pitchFamily="18" charset="0"/>
              </a:rPr>
              <a:t> Developing a system to provide actionable insights to security agencies.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1400" b="1"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7879</Words>
  <Application>WPS Presentation</Application>
  <PresentationFormat>Widescreen</PresentationFormat>
  <Paragraphs>248</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Verdana</vt:lpstr>
      <vt:lpstr>Arial</vt:lpstr>
      <vt:lpstr>Verdana</vt:lpstr>
      <vt:lpstr>Times New Roman</vt:lpstr>
      <vt:lpstr>Bookman Old Style</vt:lpstr>
      <vt:lpstr>Microsoft YaHei</vt:lpstr>
      <vt:lpstr>Arial Unicode MS</vt:lpstr>
      <vt:lpstr>Calibri</vt:lpstr>
      <vt:lpstr>Noto Sans Symbols</vt:lpstr>
      <vt:lpstr>Segoe Print</vt:lpstr>
      <vt:lpstr>Bioinformatics</vt:lpstr>
      <vt:lpstr>GEOGRAPHICAL PROFILING OF ROUTES BASED ON    SECURITY  AND SURVEILLANCE</vt:lpstr>
      <vt:lpstr>Introduction</vt:lpstr>
      <vt:lpstr>Literature review:</vt:lpstr>
      <vt:lpstr>Literature review:</vt:lpstr>
      <vt:lpstr>Literature Survey:</vt:lpstr>
      <vt:lpstr>Proposed Method</vt:lpstr>
      <vt:lpstr>Challenges</vt:lpstr>
      <vt:lpstr>Objectives</vt:lpstr>
      <vt:lpstr>Methodology</vt:lpstr>
      <vt:lpstr>SYSTEM DESIGN &amp; IMPLEMENTATION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Timeline of Project</vt:lpstr>
      <vt:lpstr>Expected Outcomes</vt:lpstr>
      <vt:lpstr>Conclusion</vt:lpstr>
      <vt:lpstr>References</vt:lpstr>
      <vt:lpstr>Publication Details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TUTIKA KEERTHANA SAI</cp:lastModifiedBy>
  <cp:revision>33</cp:revision>
  <dcterms:created xsi:type="dcterms:W3CDTF">2023-03-16T03:26:00Z</dcterms:created>
  <dcterms:modified xsi:type="dcterms:W3CDTF">2024-01-09T14:53:44Z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D723C32ABFE946BD9B3F8C3899826D56_13</vt:lpwstr>
  </property>
  <property fmtid="{D5CDD505-2E9C-101B-9397-08002B2CF9AE}" pid="3" name="KSOProductBuildVer">
    <vt:lpwstr>1033-12.2.0.13359</vt:lpwstr>
  </property>
</Properties>
</file>