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1"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4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3940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192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18623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479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4524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11635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56503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1321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168606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00123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657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1801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5481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3018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1839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44980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5619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9154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9/4/2025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71271510"/>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keerthanau23.github.io/portfolio/" TargetMode="External"/><Relationship Id="rId2" Type="http://schemas.openxmlformats.org/officeDocument/2006/relationships/hyperlink" Target="https://github.com/keerthanau23/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5725" y="-379899"/>
            <a:ext cx="10668000" cy="1432443"/>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sz="6000" b="1" dirty="0">
                <a:solidFill>
                  <a:srgbClr val="00B0F0"/>
                </a:solidFill>
                <a:latin typeface="Forte" panose="03060902040502070203" pitchFamily="66" charset="0"/>
                <a:cs typeface="Times New Roman" panose="02020603050405020304" pitchFamily="18" charset="0"/>
              </a:rPr>
              <a:t>Digital Portfolio </a:t>
            </a:r>
            <a:endParaRPr sz="6000" spc="15" dirty="0">
              <a:solidFill>
                <a:srgbClr val="00B0F0"/>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3999" y="2759127"/>
            <a:ext cx="13709373" cy="2677656"/>
          </a:xfrm>
          <a:prstGeom prst="rect">
            <a:avLst/>
          </a:prstGeom>
          <a:noFill/>
        </p:spPr>
        <p:txBody>
          <a:bodyPr wrap="square" lIns="91440" tIns="45720" rIns="91440" bIns="45720" rtlCol="0" anchor="t">
            <a:spAutoFit/>
          </a:bodyPr>
          <a:lstStyle/>
          <a:p>
            <a:r>
              <a:rPr lang="en-US" sz="2400" dirty="0">
                <a:solidFill>
                  <a:srgbClr val="0070C0"/>
                </a:solidFill>
              </a:rPr>
              <a:t>STUDENT NAME: </a:t>
            </a:r>
            <a:r>
              <a:rPr lang="en-US" sz="2400" dirty="0">
                <a:solidFill>
                  <a:srgbClr val="7030A0"/>
                </a:solidFill>
              </a:rPr>
              <a:t>U.KEERTHANA</a:t>
            </a:r>
          </a:p>
          <a:p>
            <a:r>
              <a:rPr lang="en-US" sz="2400" dirty="0">
                <a:solidFill>
                  <a:srgbClr val="0070C0"/>
                </a:solidFill>
              </a:rPr>
              <a:t>REGISTER NO:</a:t>
            </a:r>
            <a:r>
              <a:rPr lang="en-US" sz="2400" dirty="0">
                <a:solidFill>
                  <a:srgbClr val="7030A0"/>
                </a:solidFill>
              </a:rPr>
              <a:t>36324U18024</a:t>
            </a:r>
          </a:p>
          <a:p>
            <a:r>
              <a:rPr lang="en-US" sz="2400" dirty="0"/>
              <a:t> </a:t>
            </a:r>
            <a:r>
              <a:rPr lang="en-US" sz="2400" dirty="0">
                <a:solidFill>
                  <a:srgbClr val="0070C0"/>
                </a:solidFill>
              </a:rPr>
              <a:t>NMID:</a:t>
            </a:r>
            <a:r>
              <a:rPr lang="en-US" sz="2400" dirty="0"/>
              <a:t> </a:t>
            </a:r>
            <a:r>
              <a:rPr lang="en-US" sz="2400" dirty="0">
                <a:solidFill>
                  <a:srgbClr val="7030A0"/>
                </a:solidFill>
              </a:rPr>
              <a:t>E5F936966E604CE878442EE676B3AA1B</a:t>
            </a:r>
            <a:endParaRPr lang="en-US" sz="2400" dirty="0">
              <a:solidFill>
                <a:srgbClr val="7030A0"/>
              </a:solidFill>
              <a:cs typeface="Calibri"/>
            </a:endParaRPr>
          </a:p>
          <a:p>
            <a:r>
              <a:rPr lang="en-US" sz="2400" dirty="0">
                <a:solidFill>
                  <a:srgbClr val="0070C0"/>
                </a:solidFill>
              </a:rPr>
              <a:t>DEPARTMENT: </a:t>
            </a:r>
            <a:r>
              <a:rPr lang="en-US" sz="2400" dirty="0">
                <a:solidFill>
                  <a:srgbClr val="7030A0"/>
                </a:solidFill>
              </a:rPr>
              <a:t>BSC(COMPUTER SCIENCE)</a:t>
            </a:r>
          </a:p>
          <a:p>
            <a:r>
              <a:rPr lang="en-US" sz="2400" dirty="0">
                <a:solidFill>
                  <a:srgbClr val="0070C0"/>
                </a:solidFill>
              </a:rPr>
              <a:t>COLLEGE: </a:t>
            </a:r>
            <a:r>
              <a:rPr lang="en-US" sz="2400" dirty="0">
                <a:solidFill>
                  <a:srgbClr val="7030A0"/>
                </a:solidFill>
              </a:rPr>
              <a:t>SREE ABIRAAMI ART &amp; SCIENCE COLLEGE FOR WOMEN </a:t>
            </a:r>
          </a:p>
          <a:p>
            <a:r>
              <a:rPr lang="en-US" sz="2400" dirty="0">
                <a:solidFill>
                  <a:srgbClr val="7030A0"/>
                </a:solidFill>
              </a:rPr>
              <a:t> THIRUVALUR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138783" y="1243991"/>
            <a:ext cx="2354074" cy="2774062"/>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9" name="TextBox 8">
            <a:extLst>
              <a:ext uri="{FF2B5EF4-FFF2-40B4-BE49-F238E27FC236}">
                <a16:creationId xmlns:a16="http://schemas.microsoft.com/office/drawing/2014/main" id="{FAD9CEB2-36E1-0550-426B-2FAF97882044}"/>
              </a:ext>
            </a:extLst>
          </p:cNvPr>
          <p:cNvSpPr txBox="1"/>
          <p:nvPr/>
        </p:nvSpPr>
        <p:spPr>
          <a:xfrm>
            <a:off x="1477617" y="23276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5894C90-D51B-89FC-1F59-C6B62C225E2E}"/>
              </a:ext>
            </a:extLst>
          </p:cNvPr>
          <p:cNvPicPr>
            <a:picLocks noChangeAspect="1"/>
          </p:cNvPicPr>
          <p:nvPr/>
        </p:nvPicPr>
        <p:blipFill>
          <a:blip r:embed="rId3">
            <a:extLst>
              <a:ext uri="{28A0092B-C50C-407E-A947-70E740481C1C}">
                <a14:useLocalDpi xmlns:a14="http://schemas.microsoft.com/office/drawing/2010/main" val="0"/>
              </a:ext>
            </a:extLst>
          </a:blip>
          <a:srcRect t="10073" r="5000" b="13188"/>
          <a:stretch>
            <a:fillRect/>
          </a:stretch>
        </p:blipFill>
        <p:spPr>
          <a:xfrm>
            <a:off x="152814" y="1916799"/>
            <a:ext cx="4867275" cy="2929145"/>
          </a:xfrm>
          <a:prstGeom prst="rect">
            <a:avLst/>
          </a:prstGeom>
        </p:spPr>
      </p:pic>
      <p:pic>
        <p:nvPicPr>
          <p:cNvPr id="13" name="Picture 12">
            <a:extLst>
              <a:ext uri="{FF2B5EF4-FFF2-40B4-BE49-F238E27FC236}">
                <a16:creationId xmlns:a16="http://schemas.microsoft.com/office/drawing/2014/main" id="{2FEF85FE-36C3-E8CE-8782-C8F7FA55768B}"/>
              </a:ext>
            </a:extLst>
          </p:cNvPr>
          <p:cNvPicPr>
            <a:picLocks noChangeAspect="1"/>
          </p:cNvPicPr>
          <p:nvPr/>
        </p:nvPicPr>
        <p:blipFill>
          <a:blip r:embed="rId4">
            <a:extLst>
              <a:ext uri="{28A0092B-C50C-407E-A947-70E740481C1C}">
                <a14:useLocalDpi xmlns:a14="http://schemas.microsoft.com/office/drawing/2010/main" val="0"/>
              </a:ext>
            </a:extLst>
          </a:blip>
          <a:srcRect l="1823" t="24480" r="57781" b="12539"/>
          <a:stretch>
            <a:fillRect/>
          </a:stretch>
        </p:blipFill>
        <p:spPr>
          <a:xfrm>
            <a:off x="5163502" y="4018053"/>
            <a:ext cx="3693795" cy="26890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117407" y="943321"/>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solidFill>
                  <a:srgbClr val="00B0F0"/>
                </a:solidFill>
                <a:latin typeface="Arial Rounded MT Bold" panose="020F0704030504030204" pitchFamily="34" charset="0"/>
              </a:rPr>
              <a:t>CONCLUSION</a:t>
            </a:r>
            <a:endParaRPr dirty="0">
              <a:solidFill>
                <a:srgbClr val="00B0F0"/>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82C158A-1BAA-D55E-5C41-0E1FFC24DF22}"/>
              </a:ext>
            </a:extLst>
          </p:cNvPr>
          <p:cNvSpPr txBox="1"/>
          <p:nvPr/>
        </p:nvSpPr>
        <p:spPr>
          <a:xfrm>
            <a:off x="381000" y="2423277"/>
            <a:ext cx="9429750" cy="4031873"/>
          </a:xfrm>
          <a:prstGeom prst="rect">
            <a:avLst/>
          </a:prstGeom>
          <a:noFill/>
        </p:spPr>
        <p:txBody>
          <a:bodyPr wrap="square">
            <a:spAutoFit/>
          </a:bodyPr>
          <a:lstStyle/>
          <a:p>
            <a:r>
              <a:rPr lang="en-US" sz="3200" dirty="0"/>
              <a:t>    </a:t>
            </a:r>
            <a:r>
              <a:rPr lang="en-US" sz="3200" dirty="0">
                <a:solidFill>
                  <a:schemeClr val="tx2">
                    <a:lumMod val="60000"/>
                    <a:lumOff val="40000"/>
                  </a:schemeClr>
                </a:solidFill>
              </a:rPr>
              <a:t>This portfolio showcases Keerthana U’s skills, creativity, and dedication to delivering impactful solutions. Through diverse projects and innovative approaches, Keerthana demonstrates a strong commitment to quality and user-centric design. This collection reflects growth, professionalism, and readiness to contribute effectively to future challenges and opportunities in the industry.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3BB5C-1F76-6D7D-D51A-40ABCD0BCF2D}"/>
              </a:ext>
            </a:extLst>
          </p:cNvPr>
          <p:cNvSpPr txBox="1"/>
          <p:nvPr/>
        </p:nvSpPr>
        <p:spPr>
          <a:xfrm>
            <a:off x="2209800" y="152400"/>
            <a:ext cx="6941343" cy="1200329"/>
          </a:xfrm>
          <a:prstGeom prst="rect">
            <a:avLst/>
          </a:prstGeom>
          <a:noFill/>
        </p:spPr>
        <p:txBody>
          <a:bodyPr wrap="square">
            <a:spAutoFit/>
          </a:bodyPr>
          <a:lstStyle/>
          <a:p>
            <a:r>
              <a:rPr lang="en-US" sz="7200" dirty="0">
                <a:latin typeface="Bernard MT Condensed" panose="02050806060905020404" pitchFamily="18" charset="0"/>
              </a:rPr>
              <a:t>GITHUB  LINK</a:t>
            </a:r>
          </a:p>
        </p:txBody>
      </p:sp>
      <p:sp>
        <p:nvSpPr>
          <p:cNvPr id="5" name="TextBox 4">
            <a:extLst>
              <a:ext uri="{FF2B5EF4-FFF2-40B4-BE49-F238E27FC236}">
                <a16:creationId xmlns:a16="http://schemas.microsoft.com/office/drawing/2014/main" id="{2F8D2895-FCC9-8ACF-E722-BC11C3319F3A}"/>
              </a:ext>
            </a:extLst>
          </p:cNvPr>
          <p:cNvSpPr txBox="1"/>
          <p:nvPr/>
        </p:nvSpPr>
        <p:spPr>
          <a:xfrm>
            <a:off x="5564981" y="4989016"/>
            <a:ext cx="6100762" cy="1631216"/>
          </a:xfrm>
          <a:prstGeom prst="rect">
            <a:avLst/>
          </a:prstGeom>
          <a:noFill/>
        </p:spPr>
        <p:txBody>
          <a:bodyPr wrap="square">
            <a:spAutoFit/>
          </a:bodyPr>
          <a:lstStyle/>
          <a:p>
            <a:pPr>
              <a:spcBef>
                <a:spcPts val="600"/>
              </a:spcBef>
              <a:buFont typeface="Arial" panose="020B0604020202020204" pitchFamily="34" charset="0"/>
              <a:buChar char="•"/>
            </a:pPr>
            <a:r>
              <a:rPr lang="en-US" u="none" strike="noStrike" dirty="0">
                <a:solidFill>
                  <a:srgbClr val="1F2328"/>
                </a:solidFill>
                <a:effectLst/>
                <a:hlinkClick r:id="rId2"/>
              </a:rPr>
              <a:t>GITHUB LINK : keerthanau23</a:t>
            </a:r>
            <a:r>
              <a:rPr lang="en-US" u="none" strike="noStrike" dirty="0">
                <a:solidFill>
                  <a:srgbClr val="59636E"/>
                </a:solidFill>
                <a:effectLst/>
                <a:hlinkClick r:id="rId2"/>
              </a:rPr>
              <a:t>/</a:t>
            </a:r>
            <a:r>
              <a:rPr lang="en-US" u="none" strike="noStrike" dirty="0">
                <a:solidFill>
                  <a:srgbClr val="1F2328"/>
                </a:solidFill>
                <a:effectLst/>
                <a:hlinkClick r:id="rId2"/>
              </a:rPr>
              <a:t>portfolio</a:t>
            </a:r>
            <a:endParaRPr lang="en-US" u="none" strike="noStrike" dirty="0">
              <a:solidFill>
                <a:srgbClr val="1F2328"/>
              </a:solidFill>
              <a:effectLst/>
            </a:endParaRPr>
          </a:p>
          <a:p>
            <a:pPr>
              <a:spcBef>
                <a:spcPts val="600"/>
              </a:spcBef>
              <a:buFont typeface="Arial" panose="020B0604020202020204" pitchFamily="34" charset="0"/>
              <a:buChar char="•"/>
            </a:pPr>
            <a:endParaRPr lang="en-US" dirty="0">
              <a:solidFill>
                <a:srgbClr val="1F2328"/>
              </a:solidFill>
              <a:latin typeface="Arial Black" panose="020B0A04020102020204" pitchFamily="34" charset="0"/>
            </a:endParaRPr>
          </a:p>
          <a:p>
            <a:pPr>
              <a:spcBef>
                <a:spcPts val="600"/>
              </a:spcBef>
            </a:pPr>
            <a:r>
              <a:rPr lang="en-US" dirty="0">
                <a:solidFill>
                  <a:srgbClr val="1F2328"/>
                </a:solidFill>
              </a:rPr>
              <a:t> </a:t>
            </a:r>
            <a:endParaRPr lang="en-US" dirty="0">
              <a:effectLst/>
            </a:endParaRPr>
          </a:p>
          <a:p>
            <a:pPr>
              <a:buNone/>
            </a:pPr>
            <a:br>
              <a:rPr lang="en-US" b="0" i="0" dirty="0">
                <a:solidFill>
                  <a:srgbClr val="1F2328"/>
                </a:solidFill>
                <a:effectLst/>
                <a:latin typeface="-apple-system"/>
              </a:rPr>
            </a:br>
            <a:endParaRPr lang="en-US" dirty="0"/>
          </a:p>
        </p:txBody>
      </p:sp>
      <p:sp>
        <p:nvSpPr>
          <p:cNvPr id="9" name="Rectangle 2">
            <a:extLst>
              <a:ext uri="{FF2B5EF4-FFF2-40B4-BE49-F238E27FC236}">
                <a16:creationId xmlns:a16="http://schemas.microsoft.com/office/drawing/2014/main" id="{F9118D7B-C114-DFAC-EA1D-76BFA1154F7A}"/>
              </a:ext>
            </a:extLst>
          </p:cNvPr>
          <p:cNvSpPr>
            <a:spLocks noChangeArrowheads="1"/>
          </p:cNvSpPr>
          <p:nvPr/>
        </p:nvSpPr>
        <p:spPr bwMode="auto">
          <a:xfrm>
            <a:off x="381000" y="4606245"/>
            <a:ext cx="944880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969DA"/>
                </a:solidFill>
                <a:effectLst/>
                <a:latin typeface="Arial Rounded MT Bold" panose="020F0704030504030204" pitchFamily="34" charset="0"/>
                <a:hlinkClick r:id="rId3"/>
              </a:rPr>
              <a:t>   PROJECT RESUME LINK : https://keerthanau23.github.io/portfolio/</a:t>
            </a:r>
            <a:r>
              <a:rPr kumimoji="0" lang="en-US" altLang="en-US" sz="3600" b="0" i="0" u="none" strike="noStrike" cap="none" normalizeH="0" baseline="0" dirty="0">
                <a:ln>
                  <a:noFill/>
                </a:ln>
                <a:solidFill>
                  <a:schemeClr val="tx1"/>
                </a:solidFill>
                <a:effectLst/>
                <a:latin typeface="Arial Rounded MT Bold" panose="020F0704030504030204" pitchFamily="34" charset="0"/>
              </a:rPr>
              <a:t> </a:t>
            </a:r>
          </a:p>
        </p:txBody>
      </p:sp>
      <p:sp>
        <p:nvSpPr>
          <p:cNvPr id="11" name="TextBox 10">
            <a:extLst>
              <a:ext uri="{FF2B5EF4-FFF2-40B4-BE49-F238E27FC236}">
                <a16:creationId xmlns:a16="http://schemas.microsoft.com/office/drawing/2014/main" id="{57433700-2330-8728-3CF6-369465E48B60}"/>
              </a:ext>
            </a:extLst>
          </p:cNvPr>
          <p:cNvSpPr txBox="1"/>
          <p:nvPr/>
        </p:nvSpPr>
        <p:spPr>
          <a:xfrm>
            <a:off x="1447800" y="2514600"/>
            <a:ext cx="7703343" cy="1877437"/>
          </a:xfrm>
          <a:prstGeom prst="rect">
            <a:avLst/>
          </a:prstGeom>
          <a:noFill/>
        </p:spPr>
        <p:txBody>
          <a:bodyPr wrap="square">
            <a:spAutoFit/>
          </a:bodyPr>
          <a:lstStyle/>
          <a:p>
            <a:pPr>
              <a:spcBef>
                <a:spcPts val="600"/>
              </a:spcBef>
            </a:pPr>
            <a:r>
              <a:rPr lang="en-US" sz="4000" u="none" strike="noStrike" dirty="0">
                <a:solidFill>
                  <a:srgbClr val="1F2328"/>
                </a:solidFill>
                <a:effectLst/>
                <a:latin typeface="Arial Rounded MT Bold" panose="020F0704030504030204" pitchFamily="34" charset="0"/>
                <a:hlinkClick r:id="rId2"/>
              </a:rPr>
              <a:t>    GITHUB LINK : keerthanau23</a:t>
            </a:r>
            <a:r>
              <a:rPr lang="en-US" sz="4000" u="none" strike="noStrike" dirty="0">
                <a:solidFill>
                  <a:srgbClr val="59636E"/>
                </a:solidFill>
                <a:effectLst/>
                <a:latin typeface="Arial Rounded MT Bold" panose="020F0704030504030204" pitchFamily="34" charset="0"/>
                <a:hlinkClick r:id="rId2"/>
              </a:rPr>
              <a:t>/</a:t>
            </a:r>
            <a:r>
              <a:rPr lang="en-US" sz="4000" u="none" strike="noStrike" dirty="0">
                <a:solidFill>
                  <a:srgbClr val="1F2328"/>
                </a:solidFill>
                <a:effectLst/>
                <a:latin typeface="Arial Rounded MT Bold" panose="020F0704030504030204" pitchFamily="34" charset="0"/>
                <a:hlinkClick r:id="rId2"/>
              </a:rPr>
              <a:t>portfolio</a:t>
            </a:r>
            <a:endParaRPr lang="en-US" sz="4000" dirty="0">
              <a:effectLst/>
              <a:latin typeface="Arial Rounded MT Bold" panose="020F0704030504030204" pitchFamily="34" charset="0"/>
            </a:endParaRPr>
          </a:p>
          <a:p>
            <a:pPr>
              <a:buNone/>
            </a:pPr>
            <a:br>
              <a:rPr lang="en-US" b="0" i="0" dirty="0">
                <a:solidFill>
                  <a:srgbClr val="1F2328"/>
                </a:solidFill>
                <a:effectLst/>
                <a:latin typeface="-apple-system"/>
              </a:rPr>
            </a:br>
            <a:endParaRPr lang="en-US" dirty="0"/>
          </a:p>
        </p:txBody>
      </p:sp>
    </p:spTree>
    <p:extLst>
      <p:ext uri="{BB962C8B-B14F-4D97-AF65-F5344CB8AC3E}">
        <p14:creationId xmlns:p14="http://schemas.microsoft.com/office/powerpoint/2010/main" val="192578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35" name="TextBox 34">
            <a:extLst>
              <a:ext uri="{FF2B5EF4-FFF2-40B4-BE49-F238E27FC236}">
                <a16:creationId xmlns:a16="http://schemas.microsoft.com/office/drawing/2014/main" id="{F99B6EF2-F8A1-77AE-61C2-C973539F14BA}"/>
              </a:ext>
            </a:extLst>
          </p:cNvPr>
          <p:cNvSpPr txBox="1"/>
          <p:nvPr/>
        </p:nvSpPr>
        <p:spPr>
          <a:xfrm>
            <a:off x="3049229" y="3244334"/>
            <a:ext cx="6098458" cy="2308324"/>
          </a:xfrm>
          <a:prstGeom prst="rect">
            <a:avLst/>
          </a:prstGeom>
          <a:noFill/>
        </p:spPr>
        <p:txBody>
          <a:bodyPr wrap="square">
            <a:spAutoFit/>
          </a:bodyPr>
          <a:lstStyle/>
          <a:p>
            <a:r>
              <a:rPr lang="en-US" sz="7200" dirty="0">
                <a:solidFill>
                  <a:srgbClr val="00B0F0"/>
                </a:solidFill>
                <a:latin typeface="Bernard MT Condensed" panose="02050806060905020404" pitchFamily="18" charset="0"/>
              </a:rPr>
              <a:t>FORNT END WEB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bg1">
                    <a:lumMod val="50000"/>
                  </a:schemeClr>
                </a:solidFill>
              </a:rPr>
              <a:t>P</a:t>
            </a:r>
            <a:r>
              <a:rPr sz="4250" spc="15" dirty="0">
                <a:solidFill>
                  <a:schemeClr val="bg1">
                    <a:lumMod val="50000"/>
                  </a:schemeClr>
                </a:solidFill>
              </a:rPr>
              <a:t>ROB</a:t>
            </a:r>
            <a:r>
              <a:rPr sz="4250" spc="55" dirty="0">
                <a:solidFill>
                  <a:schemeClr val="bg1">
                    <a:lumMod val="50000"/>
                  </a:schemeClr>
                </a:solidFill>
              </a:rPr>
              <a:t>L</a:t>
            </a:r>
            <a:r>
              <a:rPr sz="4250" spc="-20" dirty="0">
                <a:solidFill>
                  <a:schemeClr val="bg1">
                    <a:lumMod val="50000"/>
                  </a:schemeClr>
                </a:solidFill>
              </a:rPr>
              <a:t>E</a:t>
            </a:r>
            <a:r>
              <a:rPr sz="4250" spc="20" dirty="0">
                <a:solidFill>
                  <a:schemeClr val="bg1">
                    <a:lumMod val="50000"/>
                  </a:schemeClr>
                </a:solidFill>
              </a:rPr>
              <a:t>M</a:t>
            </a:r>
            <a:r>
              <a:rPr sz="4250" dirty="0">
                <a:solidFill>
                  <a:schemeClr val="bg1">
                    <a:lumMod val="50000"/>
                  </a:schemeClr>
                </a:solidFill>
              </a:rPr>
              <a:t>	</a:t>
            </a:r>
            <a:r>
              <a:rPr sz="4250" spc="10" dirty="0">
                <a:solidFill>
                  <a:schemeClr val="bg1">
                    <a:lumMod val="50000"/>
                  </a:schemeClr>
                </a:solidFill>
              </a:rPr>
              <a:t>S</a:t>
            </a:r>
            <a:r>
              <a:rPr sz="4250" spc="-370" dirty="0">
                <a:solidFill>
                  <a:schemeClr val="bg1">
                    <a:lumMod val="50000"/>
                  </a:schemeClr>
                </a:solidFill>
              </a:rPr>
              <a:t>T</a:t>
            </a:r>
            <a:r>
              <a:rPr sz="4250" spc="-375" dirty="0">
                <a:solidFill>
                  <a:schemeClr val="bg1">
                    <a:lumMod val="50000"/>
                  </a:schemeClr>
                </a:solidFill>
              </a:rPr>
              <a:t>A</a:t>
            </a:r>
            <a:r>
              <a:rPr sz="4250" spc="15" dirty="0">
                <a:solidFill>
                  <a:schemeClr val="bg1">
                    <a:lumMod val="50000"/>
                  </a:schemeClr>
                </a:solidFill>
              </a:rPr>
              <a:t>T</a:t>
            </a:r>
            <a:r>
              <a:rPr sz="4250" spc="-10" dirty="0">
                <a:solidFill>
                  <a:schemeClr val="bg1">
                    <a:lumMod val="50000"/>
                  </a:schemeClr>
                </a:solidFill>
              </a:rPr>
              <a:t>E</a:t>
            </a:r>
            <a:r>
              <a:rPr sz="4250" spc="-20" dirty="0">
                <a:solidFill>
                  <a:schemeClr val="bg1">
                    <a:lumMod val="50000"/>
                  </a:schemeClr>
                </a:solidFill>
              </a:rPr>
              <a:t>ME</a:t>
            </a:r>
            <a:r>
              <a:rPr sz="4250" spc="10" dirty="0">
                <a:solidFill>
                  <a:schemeClr val="bg1">
                    <a:lumMod val="50000"/>
                  </a:schemeClr>
                </a:solidFill>
              </a:rPr>
              <a:t>NT</a:t>
            </a:r>
            <a:endParaRPr sz="4250" dirty="0">
              <a:solidFill>
                <a:schemeClr val="bg1">
                  <a:lumMod val="50000"/>
                </a:schemeClr>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D7005CE-08F8-D82C-9D05-EF5AA6BF3FAD}"/>
              </a:ext>
            </a:extLst>
          </p:cNvPr>
          <p:cNvSpPr txBox="1"/>
          <p:nvPr/>
        </p:nvSpPr>
        <p:spPr>
          <a:xfrm>
            <a:off x="381000" y="2438400"/>
            <a:ext cx="8772939" cy="2677656"/>
          </a:xfrm>
          <a:prstGeom prst="rect">
            <a:avLst/>
          </a:prstGeom>
          <a:noFill/>
        </p:spPr>
        <p:txBody>
          <a:bodyPr wrap="square">
            <a:spAutoFit/>
          </a:bodyPr>
          <a:lstStyle/>
          <a:p>
            <a:r>
              <a:rPr lang="en-US" sz="2800" dirty="0"/>
              <a:t>     </a:t>
            </a:r>
            <a:r>
              <a:rPr lang="en-US" sz="2800" dirty="0">
                <a:solidFill>
                  <a:schemeClr val="bg2">
                    <a:lumMod val="50000"/>
                  </a:schemeClr>
                </a:solidFill>
              </a:rPr>
              <a:t>Many users struggle with inefficient, outdated systems that lack user-centric design and real-time functionality. This project addresses the need for an intuitive, responsive, and scalable solution that enhances user experience, boosts productivity, and solves specific operational challenges.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432560" y="911692"/>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lumMod val="85000"/>
                    <a:lumOff val="15000"/>
                  </a:schemeClr>
                </a:solidFill>
                <a:latin typeface="Britannic Bold" panose="020B0903060703020204" pitchFamily="34" charset="0"/>
              </a:rPr>
              <a:t>PROJECT	</a:t>
            </a:r>
            <a:r>
              <a:rPr sz="4250" spc="-20" dirty="0">
                <a:solidFill>
                  <a:schemeClr val="tx1">
                    <a:lumMod val="85000"/>
                    <a:lumOff val="15000"/>
                  </a:schemeClr>
                </a:solidFill>
                <a:latin typeface="Britannic Bold" panose="020B0903060703020204" pitchFamily="34" charset="0"/>
              </a:rPr>
              <a:t>OVERVIEW</a:t>
            </a:r>
            <a:endParaRPr sz="4250" dirty="0">
              <a:solidFill>
                <a:schemeClr val="tx1">
                  <a:lumMod val="85000"/>
                  <a:lumOff val="15000"/>
                </a:schemeClr>
              </a:solidFill>
              <a:latin typeface="Britannic Bold" panose="020B0903060703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0BE8A28-0E98-EDB0-DDE2-716612BD03DB}"/>
              </a:ext>
            </a:extLst>
          </p:cNvPr>
          <p:cNvSpPr txBox="1"/>
          <p:nvPr/>
        </p:nvSpPr>
        <p:spPr>
          <a:xfrm>
            <a:off x="152400" y="2286000"/>
            <a:ext cx="9658350" cy="3970319"/>
          </a:xfrm>
          <a:prstGeom prst="rect">
            <a:avLst/>
          </a:prstGeom>
          <a:noFill/>
        </p:spPr>
        <p:txBody>
          <a:bodyPr wrap="square">
            <a:spAutoFit/>
          </a:bodyPr>
          <a:lstStyle/>
          <a:p>
            <a:r>
              <a:rPr lang="en-US" sz="3600" dirty="0"/>
              <a:t>    </a:t>
            </a:r>
            <a:r>
              <a:rPr lang="en-US" sz="3600" dirty="0">
                <a:solidFill>
                  <a:schemeClr val="bg2">
                    <a:lumMod val="10000"/>
                  </a:schemeClr>
                </a:solidFill>
              </a:rPr>
              <a:t>This project delivers a user-focused solution designed to address specific inefficiencies. It combines modern design, functionality, and scalability to improve usability, streamline processes, and enhance overall performance for individuals or organizations facing real-world digital challenges.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6">
                    <a:lumMod val="50000"/>
                  </a:schemeClr>
                </a:solidFill>
              </a:rPr>
              <a:t>W</a:t>
            </a:r>
            <a:r>
              <a:rPr sz="3200" spc="-20" dirty="0">
                <a:solidFill>
                  <a:schemeClr val="accent6">
                    <a:lumMod val="50000"/>
                  </a:schemeClr>
                </a:solidFill>
              </a:rPr>
              <a:t>H</a:t>
            </a:r>
            <a:r>
              <a:rPr sz="3200" spc="20" dirty="0">
                <a:solidFill>
                  <a:schemeClr val="accent6">
                    <a:lumMod val="50000"/>
                  </a:schemeClr>
                </a:solidFill>
              </a:rPr>
              <a:t>O</a:t>
            </a:r>
            <a:r>
              <a:rPr sz="3200" spc="-235" dirty="0">
                <a:solidFill>
                  <a:schemeClr val="accent6">
                    <a:lumMod val="50000"/>
                  </a:schemeClr>
                </a:solidFill>
              </a:rPr>
              <a:t> </a:t>
            </a:r>
            <a:r>
              <a:rPr sz="3200" spc="-10" dirty="0">
                <a:solidFill>
                  <a:schemeClr val="accent6">
                    <a:lumMod val="50000"/>
                  </a:schemeClr>
                </a:solidFill>
              </a:rPr>
              <a:t>AR</a:t>
            </a:r>
            <a:r>
              <a:rPr sz="3200" spc="15" dirty="0">
                <a:solidFill>
                  <a:schemeClr val="accent6">
                    <a:lumMod val="50000"/>
                  </a:schemeClr>
                </a:solidFill>
              </a:rPr>
              <a:t>E</a:t>
            </a:r>
            <a:r>
              <a:rPr sz="3200" spc="-35" dirty="0">
                <a:solidFill>
                  <a:schemeClr val="accent6">
                    <a:lumMod val="50000"/>
                  </a:schemeClr>
                </a:solidFill>
              </a:rPr>
              <a:t> </a:t>
            </a:r>
            <a:r>
              <a:rPr sz="3200" spc="-10" dirty="0">
                <a:solidFill>
                  <a:schemeClr val="accent6">
                    <a:lumMod val="50000"/>
                  </a:schemeClr>
                </a:solidFill>
              </a:rPr>
              <a:t>T</a:t>
            </a:r>
            <a:r>
              <a:rPr sz="3200" spc="-15" dirty="0">
                <a:solidFill>
                  <a:schemeClr val="accent6">
                    <a:lumMod val="50000"/>
                  </a:schemeClr>
                </a:solidFill>
              </a:rPr>
              <a:t>H</a:t>
            </a:r>
            <a:r>
              <a:rPr sz="3200" spc="15" dirty="0">
                <a:solidFill>
                  <a:schemeClr val="accent6">
                    <a:lumMod val="50000"/>
                  </a:schemeClr>
                </a:solidFill>
              </a:rPr>
              <a:t>E</a:t>
            </a:r>
            <a:r>
              <a:rPr sz="3200" spc="-35" dirty="0">
                <a:solidFill>
                  <a:schemeClr val="accent6">
                    <a:lumMod val="50000"/>
                  </a:schemeClr>
                </a:solidFill>
              </a:rPr>
              <a:t> </a:t>
            </a:r>
            <a:r>
              <a:rPr sz="3200" spc="-20" dirty="0">
                <a:solidFill>
                  <a:schemeClr val="accent6">
                    <a:lumMod val="50000"/>
                  </a:schemeClr>
                </a:solidFill>
              </a:rPr>
              <a:t>E</a:t>
            </a:r>
            <a:r>
              <a:rPr sz="3200" spc="30" dirty="0">
                <a:solidFill>
                  <a:schemeClr val="accent6">
                    <a:lumMod val="50000"/>
                  </a:schemeClr>
                </a:solidFill>
              </a:rPr>
              <a:t>N</a:t>
            </a:r>
            <a:r>
              <a:rPr sz="3200" spc="15" dirty="0">
                <a:solidFill>
                  <a:schemeClr val="accent6">
                    <a:lumMod val="50000"/>
                  </a:schemeClr>
                </a:solidFill>
              </a:rPr>
              <a:t>D</a:t>
            </a:r>
            <a:r>
              <a:rPr sz="3200" spc="-45" dirty="0">
                <a:solidFill>
                  <a:schemeClr val="accent6">
                    <a:lumMod val="50000"/>
                  </a:schemeClr>
                </a:solidFill>
              </a:rPr>
              <a:t> </a:t>
            </a:r>
            <a:r>
              <a:rPr sz="3200" dirty="0">
                <a:solidFill>
                  <a:schemeClr val="accent6">
                    <a:lumMod val="50000"/>
                  </a:schemeClr>
                </a:solidFill>
              </a:rPr>
              <a:t>U</a:t>
            </a:r>
            <a:r>
              <a:rPr sz="3200" spc="10" dirty="0">
                <a:solidFill>
                  <a:schemeClr val="accent6">
                    <a:lumMod val="50000"/>
                  </a:schemeClr>
                </a:solidFill>
              </a:rPr>
              <a:t>S</a:t>
            </a:r>
            <a:r>
              <a:rPr sz="3200" spc="-25" dirty="0">
                <a:solidFill>
                  <a:schemeClr val="accent6">
                    <a:lumMod val="50000"/>
                  </a:schemeClr>
                </a:solidFill>
              </a:rPr>
              <a:t>E</a:t>
            </a:r>
            <a:r>
              <a:rPr sz="3200" spc="-10" dirty="0">
                <a:solidFill>
                  <a:schemeClr val="accent6">
                    <a:lumMod val="50000"/>
                  </a:schemeClr>
                </a:solidFill>
              </a:rPr>
              <a:t>R</a:t>
            </a:r>
            <a:r>
              <a:rPr sz="3200" spc="5" dirty="0">
                <a:solidFill>
                  <a:schemeClr val="accent6">
                    <a:lumMod val="50000"/>
                  </a:schemeClr>
                </a:solidFill>
              </a:rPr>
              <a:t>S?</a:t>
            </a:r>
            <a:endParaRPr sz="3200" dirty="0">
              <a:solidFill>
                <a:schemeClr val="accent6">
                  <a:lumMod val="50000"/>
                </a:schemeClr>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BC8A45B-9A69-286C-83F0-B64D2465C03C}"/>
              </a:ext>
            </a:extLst>
          </p:cNvPr>
          <p:cNvSpPr txBox="1"/>
          <p:nvPr/>
        </p:nvSpPr>
        <p:spPr>
          <a:xfrm>
            <a:off x="687453" y="1905000"/>
            <a:ext cx="8466486" cy="4093428"/>
          </a:xfrm>
          <a:prstGeom prst="rect">
            <a:avLst/>
          </a:prstGeom>
          <a:noFill/>
        </p:spPr>
        <p:txBody>
          <a:bodyPr wrap="square">
            <a:spAutoFit/>
          </a:bodyPr>
          <a:lstStyle/>
          <a:p>
            <a:pPr algn="just">
              <a:buNone/>
            </a:pPr>
            <a:r>
              <a:rPr lang="en-US" sz="4000" dirty="0"/>
              <a:t>     </a:t>
            </a:r>
            <a:r>
              <a:rPr lang="en-US" sz="3600" dirty="0">
                <a:solidFill>
                  <a:schemeClr val="accent6">
                    <a:lumMod val="75000"/>
                  </a:schemeClr>
                </a:solidFill>
              </a:rPr>
              <a:t>The end users are individuals or organizations who require efficient, intuitive, and reliable digital solutions. They seek improved user experience, streamlined workflows, and accessible interfaces tailored to their specific needs in personal, professional, or operational contexts</a:t>
            </a:r>
            <a:r>
              <a:rPr lang="en-US" sz="4000" dirty="0">
                <a:solidFill>
                  <a:schemeClr val="accent6">
                    <a:lumMod val="75000"/>
                  </a:schemeClr>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accent4">
                    <a:lumMod val="75000"/>
                  </a:schemeClr>
                </a:solidFill>
              </a:rPr>
              <a:t>TOOLS AND TECHNIQUES</a:t>
            </a:r>
            <a:endParaRPr sz="3600" dirty="0">
              <a:solidFill>
                <a:schemeClr val="accent4">
                  <a:lumMod val="75000"/>
                </a:schemeClr>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2A9F0B59-06E1-1AD4-FFD0-B1714351BA10}"/>
              </a:ext>
            </a:extLst>
          </p:cNvPr>
          <p:cNvSpPr txBox="1"/>
          <p:nvPr/>
        </p:nvSpPr>
        <p:spPr>
          <a:xfrm>
            <a:off x="2695574" y="2700275"/>
            <a:ext cx="8201026" cy="2554545"/>
          </a:xfrm>
          <a:prstGeom prst="rect">
            <a:avLst/>
          </a:prstGeom>
          <a:noFill/>
        </p:spPr>
        <p:txBody>
          <a:bodyPr wrap="square">
            <a:spAutoFit/>
          </a:bodyPr>
          <a:lstStyle/>
          <a:p>
            <a:pPr algn="just">
              <a:buNone/>
            </a:pPr>
            <a:r>
              <a:rPr lang="en-US" sz="3200" dirty="0"/>
              <a:t>    </a:t>
            </a:r>
            <a:r>
              <a:rPr lang="en-US" sz="3200" dirty="0">
                <a:solidFill>
                  <a:srgbClr val="7030A0"/>
                </a:solidFill>
                <a:latin typeface="Arial Narrow" panose="020B0606020202030204" pitchFamily="34" charset="0"/>
              </a:rPr>
              <a:t>This project utilized modern tools and techniques including [e.g., Figma, HTML, CSS, JavaScript, Python] for design and. wireframing, prototyping, and user testing were applied to ensure an efficient, user-friendly, and scalable end product</a:t>
            </a:r>
            <a:r>
              <a:rPr lang="en-US" sz="3200" dirty="0">
                <a:solidFill>
                  <a:srgbClr val="7030A0"/>
                </a:solidFill>
                <a:latin typeface="Bodoni MT" panose="02070603080606020203"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533400" y="1556929"/>
            <a:ext cx="9283976" cy="4999446"/>
          </a:xfrm>
          <a:prstGeom prst="rect">
            <a:avLst/>
          </a:prstGeom>
        </p:spPr>
        <p:txBody>
          <a:bodyPr vert="horz" wrap="square" lIns="0" tIns="13335" rIns="0" bIns="0" rtlCol="0">
            <a:spAutoFit/>
          </a:bodyPr>
          <a:lstStyle/>
          <a:p>
            <a:pPr marL="12700">
              <a:lnSpc>
                <a:spcPct val="100000"/>
              </a:lnSpc>
              <a:spcBef>
                <a:spcPts val="105"/>
              </a:spcBef>
            </a:pPr>
            <a:r>
              <a:rPr lang="en-US" sz="3600" dirty="0"/>
              <a:t>     The portfolio features a clean, modern design with intuitive navigation to showcase projects effectively. It uses a balanced color scheme and clear typography for readability. Responsive layouts ensure seamless viewing across devices. Visual hierarchy and consistent spacing highlight key information, enhancing user engagement and providing a professional, organized presentation of skills and work</a:t>
            </a:r>
            <a:endParaRPr sz="3600" dirty="0">
              <a:latin typeface="Trebuchet MS"/>
              <a:cs typeface="Trebuchet MS"/>
            </a:endParaRPr>
          </a:p>
        </p:txBody>
      </p:sp>
      <p:sp>
        <p:nvSpPr>
          <p:cNvPr id="3" name="TextBox 2">
            <a:extLst>
              <a:ext uri="{FF2B5EF4-FFF2-40B4-BE49-F238E27FC236}">
                <a16:creationId xmlns:a16="http://schemas.microsoft.com/office/drawing/2014/main" id="{B84C337D-37D8-D0E9-45AD-807A2EB7DEB3}"/>
              </a:ext>
            </a:extLst>
          </p:cNvPr>
          <p:cNvSpPr txBox="1"/>
          <p:nvPr/>
        </p:nvSpPr>
        <p:spPr>
          <a:xfrm>
            <a:off x="990600" y="212725"/>
            <a:ext cx="8163339" cy="769441"/>
          </a:xfrm>
          <a:prstGeom prst="rect">
            <a:avLst/>
          </a:prstGeom>
          <a:noFill/>
        </p:spPr>
        <p:txBody>
          <a:bodyPr wrap="square">
            <a:spAutoFit/>
          </a:bodyPr>
          <a:lstStyle/>
          <a:p>
            <a:r>
              <a:rPr lang="en-US" sz="4400" dirty="0">
                <a:solidFill>
                  <a:srgbClr val="7030A0"/>
                </a:solidFill>
                <a:latin typeface="Bahnschrift Light SemiCondensed" panose="020B0502040204020203" pitchFamily="34" charset="0"/>
              </a:rPr>
              <a:t>POTFOLIO DESIGN AND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8200" y="685800"/>
            <a:ext cx="10598467" cy="738664"/>
          </a:xfrm>
        </p:spPr>
        <p:txBody>
          <a:bodyPr>
            <a:normAutofit/>
          </a:bodyPr>
          <a:lstStyle/>
          <a:p>
            <a:r>
              <a:rPr lang="en-IN" dirty="0">
                <a:solidFill>
                  <a:schemeClr val="accent3">
                    <a:lumMod val="50000"/>
                  </a:schemeClr>
                </a:solidFill>
                <a:latin typeface="Sitka Display" panose="02000505000000020004" pitchFamily="2" charset="0"/>
              </a:rPr>
              <a:t>FEATURES AND FUNCTIONALITY</a:t>
            </a:r>
          </a:p>
        </p:txBody>
      </p:sp>
      <p:sp>
        <p:nvSpPr>
          <p:cNvPr id="4" name="TextBox 3">
            <a:extLst>
              <a:ext uri="{FF2B5EF4-FFF2-40B4-BE49-F238E27FC236}">
                <a16:creationId xmlns:a16="http://schemas.microsoft.com/office/drawing/2014/main" id="{A2768FEF-6E39-9723-6096-C8D7D27656E0}"/>
              </a:ext>
            </a:extLst>
          </p:cNvPr>
          <p:cNvSpPr txBox="1"/>
          <p:nvPr/>
        </p:nvSpPr>
        <p:spPr>
          <a:xfrm>
            <a:off x="457200" y="1981200"/>
            <a:ext cx="10058400" cy="4031873"/>
          </a:xfrm>
          <a:prstGeom prst="rect">
            <a:avLst/>
          </a:prstGeom>
          <a:noFill/>
        </p:spPr>
        <p:txBody>
          <a:bodyPr wrap="square">
            <a:spAutoFit/>
          </a:bodyPr>
          <a:lstStyle/>
          <a:p>
            <a:r>
              <a:rPr lang="en-US" sz="3200" dirty="0"/>
              <a:t>    </a:t>
            </a:r>
            <a:r>
              <a:rPr lang="en-US" sz="3200" dirty="0">
                <a:solidFill>
                  <a:schemeClr val="accent3">
                    <a:lumMod val="75000"/>
                  </a:schemeClr>
                </a:solidFill>
              </a:rPr>
              <a:t>The portfolio includes a responsive design, easy navigation, and interactive elements to enhance user experience. Key features include project galleries, detailed case studies, and contact forms. Functionality focuses on fast loading times, mobile compatibility, and seamless integration with social media, ensuring accessibility and engagement for potential clients or employers across all devices.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405</TotalTime>
  <Words>499</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vt:i4>
      </vt:variant>
    </vt:vector>
  </HeadingPairs>
  <TitlesOfParts>
    <vt:vector size="29" baseType="lpstr">
      <vt:lpstr>-apple-system</vt:lpstr>
      <vt:lpstr>Arial</vt:lpstr>
      <vt:lpstr>Arial Black</vt:lpstr>
      <vt:lpstr>Arial Narrow</vt:lpstr>
      <vt:lpstr>Arial Rounded MT Bold</vt:lpstr>
      <vt:lpstr>Bahnschrift Light SemiCondensed</vt:lpstr>
      <vt:lpstr>Bernard MT Condensed</vt:lpstr>
      <vt:lpstr>Bodoni MT</vt:lpstr>
      <vt:lpstr>Britannic Bold</vt:lpstr>
      <vt:lpstr>Calibri</vt:lpstr>
      <vt:lpstr>Forte</vt:lpstr>
      <vt:lpstr>Roboto</vt:lpstr>
      <vt:lpstr>Sitka Display</vt:lpstr>
      <vt:lpstr>Times New Roman</vt:lpstr>
      <vt:lpstr>Trebuchet MS</vt:lpstr>
      <vt:lpstr>Tw Cen MT</vt:lpstr>
      <vt:lpstr>Droplet</vt:lpstr>
      <vt:lpstr> 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Abiraami_User</cp:lastModifiedBy>
  <cp:revision>24</cp:revision>
  <dcterms:created xsi:type="dcterms:W3CDTF">2024-03-29T15:07:22Z</dcterms:created>
  <dcterms:modified xsi:type="dcterms:W3CDTF">2025-09-04T06:11:49Z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