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9" r:id="rId12"/>
    <p:sldId id="264" r:id="rId13"/>
    <p:sldId id="268" r:id="rId14"/>
    <p:sldId id="265" r:id="rId15"/>
    <p:sldId id="270"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KEERTHANA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429000"/>
            <a:ext cx="1304925" cy="33718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7E347D8D-0917-3A4C-9D83-EC8A1D65E5C6}"/>
              </a:ext>
            </a:extLst>
          </p:cNvPr>
          <p:cNvSpPr>
            <a:spLocks noGrp="1"/>
          </p:cNvSpPr>
          <p:nvPr>
            <p:ph type="body" idx="1"/>
          </p:nvPr>
        </p:nvSpPr>
        <p:spPr>
          <a:xfrm>
            <a:off x="1447800" y="1219834"/>
            <a:ext cx="9296400" cy="5078313"/>
          </a:xfrm>
        </p:spPr>
        <p:txBody>
          <a:bodyPr/>
          <a:lstStyle/>
          <a:p>
            <a:pPr algn="l"/>
            <a:r>
              <a:rPr lang="en-US" sz="2400" b="1" i="0" dirty="0">
                <a:solidFill>
                  <a:srgbClr val="0D0D0D"/>
                </a:solidFill>
                <a:effectLst/>
                <a:latin typeface="Söhne"/>
              </a:rPr>
              <a:t>1.Real-time Adaptability: </a:t>
            </a:r>
            <a:r>
              <a:rPr lang="en-US" sz="2400" b="0" i="0" dirty="0">
                <a:solidFill>
                  <a:srgbClr val="0D0D0D"/>
                </a:solidFill>
                <a:effectLst/>
                <a:latin typeface="Söhne"/>
              </a:rPr>
              <a:t>Our CNN-based fruit and vegetable classification system not only achieves remarkable accuracy but also adapts in real-time to variations in produce characteristics. This dynamic adaptability ensures consistent performance regardless of changes in crop varieties, ripeness, or environmental conditions, providing an unparalleled level of precision and reliability.</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2.Seamless Integration: </a:t>
            </a:r>
            <a:r>
              <a:rPr lang="en-US" sz="2400" b="0" i="0" dirty="0">
                <a:solidFill>
                  <a:srgbClr val="0D0D0D"/>
                </a:solidFill>
                <a:effectLst/>
                <a:latin typeface="Söhne"/>
              </a:rPr>
              <a:t>Our solution seamlessly integrates with existing agricultural, food processing, and retail infrastructure, requiring minimal setup and configuration. Whether it's deploying on-site at a farm or integrating into a large-scale distribution center, our system effortlessly fits into diverse operational environments, ensuring swift implementation and immediate benefits.</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BEECC8-7F30-4F79-8A07-873FB66848B5}"/>
              </a:ext>
            </a:extLst>
          </p:cNvPr>
          <p:cNvSpPr txBox="1"/>
          <p:nvPr/>
        </p:nvSpPr>
        <p:spPr>
          <a:xfrm>
            <a:off x="381000" y="304800"/>
            <a:ext cx="10363200" cy="6370975"/>
          </a:xfrm>
          <a:prstGeom prst="rect">
            <a:avLst/>
          </a:prstGeom>
          <a:noFill/>
        </p:spPr>
        <p:txBody>
          <a:bodyPr wrap="square">
            <a:spAutoFit/>
          </a:bodyPr>
          <a:lstStyle/>
          <a:p>
            <a:r>
              <a:rPr lang="en-US" sz="2400" b="1" i="0" dirty="0">
                <a:solidFill>
                  <a:srgbClr val="0D0D0D"/>
                </a:solidFill>
                <a:effectLst/>
                <a:latin typeface="Söhne"/>
              </a:rPr>
              <a:t>3.Environmental Impact: </a:t>
            </a:r>
            <a:r>
              <a:rPr lang="en-US" sz="2400" b="0" i="0" dirty="0">
                <a:solidFill>
                  <a:srgbClr val="0D0D0D"/>
                </a:solidFill>
                <a:effectLst/>
                <a:latin typeface="Söhne"/>
              </a:rPr>
              <a:t>Beyond its operational benefits, our solution contributes to sustainability efforts by minimizing food waste through precise sorting and inventory management. By ensuring that only the highest quality produce reaches consumers, our system helps reduce the environmental footprint of the agricultural and food processing industries, making a positive impact on both business and the planet.</a:t>
            </a:r>
          </a:p>
          <a:p>
            <a:r>
              <a:rPr lang="en-US" sz="2400" b="1" dirty="0"/>
              <a:t>4.Continuous Improvement: </a:t>
            </a:r>
            <a:r>
              <a:rPr lang="en-US" sz="2400" dirty="0"/>
              <a:t>Leveraging the power of machine learning and data analytics, our solution is not just a static system but a dynamic platform for continuous improvement. By analyzing real-world performance data and user feedback, our system autonomously refines its classification algorithms over time, delivering ever-improving accuracy and efficiency with each iteration.</a:t>
            </a:r>
          </a:p>
          <a:p>
            <a:r>
              <a:rPr lang="en-US" sz="2400" b="1" i="0" dirty="0">
                <a:solidFill>
                  <a:srgbClr val="0D0D0D"/>
                </a:solidFill>
                <a:effectLst/>
                <a:latin typeface="Söhne"/>
              </a:rPr>
              <a:t>5.Intuitive User Interface: </a:t>
            </a:r>
            <a:r>
              <a:rPr lang="en-US" sz="2400" b="0" i="0" dirty="0">
                <a:solidFill>
                  <a:srgbClr val="0D0D0D"/>
                </a:solidFill>
                <a:effectLst/>
                <a:latin typeface="Söhne"/>
              </a:rPr>
              <a:t>We've designed a user-friendly interface that simplifies interaction with the classification system, allowing users to effortlessly monitor, manage, and optimize sorting processes. Through intuitive visualization and actionable insights, our interface empowers users to make informed decisions and maximize efficiency at every step of the supply chain.</a:t>
            </a:r>
            <a:endParaRPr lang="en-IN" sz="2400" dirty="0"/>
          </a:p>
        </p:txBody>
      </p:sp>
    </p:spTree>
    <p:extLst>
      <p:ext uri="{BB962C8B-B14F-4D97-AF65-F5344CB8AC3E}">
        <p14:creationId xmlns:p14="http://schemas.microsoft.com/office/powerpoint/2010/main" val="326270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a16="http://schemas.microsoft.com/office/drawing/2014/main" id="{97DF10EB-32F4-1404-ADE3-BC38CF6DC137}"/>
              </a:ext>
            </a:extLst>
          </p:cNvPr>
          <p:cNvSpPr>
            <a:spLocks noGrp="1"/>
          </p:cNvSpPr>
          <p:nvPr>
            <p:ph type="body" idx="1"/>
          </p:nvPr>
        </p:nvSpPr>
        <p:spPr>
          <a:xfrm>
            <a:off x="304418" y="1161430"/>
            <a:ext cx="11087100" cy="5447645"/>
          </a:xfrm>
        </p:spPr>
        <p:txBody>
          <a:bodyPr/>
          <a:lstStyle/>
          <a:p>
            <a:pPr algn="l">
              <a:buFont typeface="+mj-lt"/>
              <a:buAutoNum type="arabicPeriod"/>
            </a:pPr>
            <a:r>
              <a:rPr lang="en-US" sz="2400" b="1" i="0" dirty="0">
                <a:solidFill>
                  <a:srgbClr val="0D0D0D"/>
                </a:solidFill>
                <a:effectLst/>
                <a:latin typeface="Söhne"/>
              </a:rPr>
              <a:t>Input Layer: </a:t>
            </a:r>
            <a:r>
              <a:rPr lang="en-US" sz="2400" b="0" i="0" dirty="0">
                <a:solidFill>
                  <a:srgbClr val="0D0D0D"/>
                </a:solidFill>
                <a:effectLst/>
                <a:latin typeface="Söhne"/>
              </a:rPr>
              <a:t>The input layer receives the raw image data of fruits and vegetables, typically in the form of RGB (Red, Green, Blue) color channels. Images are resized to a standard size to ensure uniformity across the dataset.</a:t>
            </a:r>
          </a:p>
          <a:p>
            <a:pPr algn="l">
              <a:buFont typeface="+mj-lt"/>
              <a:buAutoNum type="arabicPeriod"/>
            </a:pPr>
            <a:r>
              <a:rPr lang="en-US" sz="2400" b="1" i="0" dirty="0">
                <a:solidFill>
                  <a:srgbClr val="0D0D0D"/>
                </a:solidFill>
                <a:effectLst/>
                <a:latin typeface="Söhne"/>
              </a:rPr>
              <a:t>Convolutional Layers: </a:t>
            </a:r>
            <a:r>
              <a:rPr lang="en-US" sz="2400" b="0" i="0" dirty="0">
                <a:solidFill>
                  <a:srgbClr val="0D0D0D"/>
                </a:solidFill>
                <a:effectLst/>
                <a:latin typeface="Söhne"/>
              </a:rPr>
              <a:t>Convolutional layers extract features from the input images through the application of convolutional filters. These filters detect patterns such as edges, textures, and shapes at different spatial scales.</a:t>
            </a:r>
          </a:p>
          <a:p>
            <a:pPr algn="l">
              <a:buFont typeface="+mj-lt"/>
              <a:buAutoNum type="arabicPeriod"/>
            </a:pPr>
            <a:r>
              <a:rPr lang="en-US" sz="2400" b="1" i="0" dirty="0">
                <a:solidFill>
                  <a:srgbClr val="0D0D0D"/>
                </a:solidFill>
                <a:effectLst/>
                <a:latin typeface="Söhne"/>
              </a:rPr>
              <a:t>Activation Function: </a:t>
            </a:r>
            <a:r>
              <a:rPr lang="en-US" sz="2400" b="0" i="0" dirty="0">
                <a:solidFill>
                  <a:srgbClr val="0D0D0D"/>
                </a:solidFill>
                <a:effectLst/>
                <a:latin typeface="Söhne"/>
              </a:rPr>
              <a:t>Each convolutional layer is followed by an activation function, such as </a:t>
            </a:r>
            <a:r>
              <a:rPr lang="en-US" sz="2400" b="0" i="0" dirty="0" err="1">
                <a:solidFill>
                  <a:srgbClr val="0D0D0D"/>
                </a:solidFill>
                <a:effectLst/>
                <a:latin typeface="Söhne"/>
              </a:rPr>
              <a:t>ReLU</a:t>
            </a:r>
            <a:r>
              <a:rPr lang="en-US" sz="2400" b="0" i="0" dirty="0">
                <a:solidFill>
                  <a:srgbClr val="0D0D0D"/>
                </a:solidFill>
                <a:effectLst/>
                <a:latin typeface="Söhne"/>
              </a:rPr>
              <a:t> (Rectified Linear Unit), to introduce non-linearity into the model and enable the learning of complex patterns.</a:t>
            </a:r>
          </a:p>
          <a:p>
            <a:pPr algn="l">
              <a:buFont typeface="+mj-lt"/>
              <a:buAutoNum type="arabicPeriod"/>
            </a:pPr>
            <a:r>
              <a:rPr lang="en-US" sz="2400" b="1" i="0" dirty="0">
                <a:solidFill>
                  <a:srgbClr val="0D0D0D"/>
                </a:solidFill>
                <a:effectLst/>
                <a:latin typeface="Söhne"/>
              </a:rPr>
              <a:t>Pooling Layers: </a:t>
            </a:r>
            <a:r>
              <a:rPr lang="en-US" sz="2400" b="0" i="0" dirty="0">
                <a:solidFill>
                  <a:srgbClr val="0D0D0D"/>
                </a:solidFill>
                <a:effectLst/>
                <a:latin typeface="Söhne"/>
              </a:rPr>
              <a:t>Pooling layers </a:t>
            </a:r>
            <a:r>
              <a:rPr lang="en-US" sz="2400" b="0" i="0" dirty="0" err="1">
                <a:solidFill>
                  <a:srgbClr val="0D0D0D"/>
                </a:solidFill>
                <a:effectLst/>
                <a:latin typeface="Söhne"/>
              </a:rPr>
              <a:t>downsample</a:t>
            </a:r>
            <a:r>
              <a:rPr lang="en-US" sz="2400" b="0" i="0" dirty="0">
                <a:solidFill>
                  <a:srgbClr val="0D0D0D"/>
                </a:solidFill>
                <a:effectLst/>
                <a:latin typeface="Söhne"/>
              </a:rPr>
              <a:t> the feature maps generated by convolutional layers, reducing their spatial dimensions while preserving important features. Common pooling operations include max pooling and average pooling.</a:t>
            </a:r>
          </a:p>
          <a:p>
            <a:pPr algn="l">
              <a:buFont typeface="+mj-lt"/>
              <a:buAutoNum type="arabicPeriod"/>
            </a:pPr>
            <a:r>
              <a:rPr lang="en-US" sz="2400" b="1" i="0" dirty="0">
                <a:solidFill>
                  <a:srgbClr val="0D0D0D"/>
                </a:solidFill>
                <a:effectLst/>
                <a:latin typeface="Söhne"/>
              </a:rPr>
              <a:t>Flattening Layer: </a:t>
            </a:r>
            <a:r>
              <a:rPr lang="en-US" sz="2400" b="0" i="0" dirty="0">
                <a:solidFill>
                  <a:srgbClr val="0D0D0D"/>
                </a:solidFill>
                <a:effectLst/>
                <a:latin typeface="Söhne"/>
              </a:rPr>
              <a:t>The flattened layer converts the 2D feature maps into a 1D vector, ready to be fed into the fully connected layers of the neural network.</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EF2281-FD2B-6248-8F06-2EDB27C7ADCA}"/>
              </a:ext>
            </a:extLst>
          </p:cNvPr>
          <p:cNvSpPr>
            <a:spLocks noGrp="1"/>
          </p:cNvSpPr>
          <p:nvPr>
            <p:ph type="body" idx="1"/>
          </p:nvPr>
        </p:nvSpPr>
        <p:spPr>
          <a:xfrm>
            <a:off x="152400" y="228600"/>
            <a:ext cx="11887200" cy="7386638"/>
          </a:xfrm>
        </p:spPr>
        <p:txBody>
          <a:bodyPr/>
          <a:lstStyle/>
          <a:p>
            <a:pPr algn="l"/>
            <a:r>
              <a:rPr lang="en-US" sz="2400" b="1" i="0" dirty="0">
                <a:solidFill>
                  <a:srgbClr val="0D0D0D"/>
                </a:solidFill>
                <a:effectLst/>
                <a:latin typeface="Söhne"/>
              </a:rPr>
              <a:t>6.Fully Connected Layers: </a:t>
            </a:r>
            <a:r>
              <a:rPr lang="en-US" sz="2400" b="0" i="0" dirty="0">
                <a:solidFill>
                  <a:srgbClr val="0D0D0D"/>
                </a:solidFill>
                <a:effectLst/>
                <a:latin typeface="Söhne"/>
              </a:rPr>
              <a:t>Fully connected layers are densely connected neural network layers that perform high-level feature extraction and classification. These layers combine the extracted features from the previous layers to make predictions about the input image's class.</a:t>
            </a:r>
          </a:p>
          <a:p>
            <a:pPr algn="l"/>
            <a:r>
              <a:rPr lang="en-US" sz="2400" b="1" i="0" dirty="0">
                <a:solidFill>
                  <a:srgbClr val="0D0D0D"/>
                </a:solidFill>
                <a:effectLst/>
                <a:latin typeface="Söhne"/>
              </a:rPr>
              <a:t>7.Output Layer: </a:t>
            </a:r>
            <a:r>
              <a:rPr lang="en-US" sz="2400" b="0" i="0" dirty="0">
                <a:solidFill>
                  <a:srgbClr val="0D0D0D"/>
                </a:solidFill>
                <a:effectLst/>
                <a:latin typeface="Söhne"/>
              </a:rPr>
              <a:t>The output layer consists of one or more neurons, each corresponding to a specific class (e.g., apple, banana, carrot). The </a:t>
            </a:r>
            <a:r>
              <a:rPr lang="en-US" sz="2400" b="0" i="0" dirty="0" err="1">
                <a:solidFill>
                  <a:srgbClr val="0D0D0D"/>
                </a:solidFill>
                <a:effectLst/>
                <a:latin typeface="Söhne"/>
              </a:rPr>
              <a:t>softmax</a:t>
            </a:r>
            <a:r>
              <a:rPr lang="en-US" sz="2400" b="0" i="0" dirty="0">
                <a:solidFill>
                  <a:srgbClr val="0D0D0D"/>
                </a:solidFill>
                <a:effectLst/>
                <a:latin typeface="Söhne"/>
              </a:rPr>
              <a:t> activation function is often used to compute the probability distribution over the classes, allowing the model to output class probabilities for multi-class classification.</a:t>
            </a:r>
          </a:p>
          <a:p>
            <a:pPr algn="l"/>
            <a:r>
              <a:rPr lang="en-US" sz="2400" b="1" i="0" dirty="0">
                <a:solidFill>
                  <a:srgbClr val="0D0D0D"/>
                </a:solidFill>
                <a:effectLst/>
                <a:latin typeface="Söhne"/>
              </a:rPr>
              <a:t>8.Training: </a:t>
            </a:r>
            <a:r>
              <a:rPr lang="en-US" sz="2400" b="0" i="0" dirty="0">
                <a:solidFill>
                  <a:srgbClr val="0D0D0D"/>
                </a:solidFill>
                <a:effectLst/>
                <a:latin typeface="Söhne"/>
              </a:rPr>
              <a:t>The model is trained using labeled images of fruits and vegetables. During training, the model learns to minimize a loss function, such as categorical cross-entropy, by adjusting its parameters (weights and biases) through backpropagation and gradient descent.</a:t>
            </a:r>
          </a:p>
          <a:p>
            <a:pPr algn="l"/>
            <a:r>
              <a:rPr lang="en-US" sz="2400" b="1" i="0" dirty="0">
                <a:solidFill>
                  <a:srgbClr val="0D0D0D"/>
                </a:solidFill>
                <a:effectLst/>
                <a:latin typeface="Söhne"/>
              </a:rPr>
              <a:t>9.Evaluation: </a:t>
            </a:r>
            <a:r>
              <a:rPr lang="en-US" sz="2400" b="0" i="0" dirty="0">
                <a:solidFill>
                  <a:srgbClr val="0D0D0D"/>
                </a:solidFill>
                <a:effectLst/>
                <a:latin typeface="Söhne"/>
              </a:rPr>
              <a:t>The trained model is evaluated on a separate validation or test dataset to assess its classification accuracy and generalization performance. Metrics such as accuracy, precision, recall, and F1 score are commonly used to evaluate the model's performance.</a:t>
            </a:r>
          </a:p>
          <a:p>
            <a:pPr algn="l"/>
            <a:r>
              <a:rPr lang="en-US" sz="2400" b="1" i="0" dirty="0">
                <a:solidFill>
                  <a:srgbClr val="0D0D0D"/>
                </a:solidFill>
                <a:effectLst/>
                <a:latin typeface="Söhne"/>
              </a:rPr>
              <a:t>10.Fine-Tuning: </a:t>
            </a:r>
            <a:r>
              <a:rPr lang="en-US" sz="2400" b="0" i="0" dirty="0">
                <a:solidFill>
                  <a:srgbClr val="0D0D0D"/>
                </a:solidFill>
                <a:effectLst/>
                <a:latin typeface="Söhne"/>
              </a:rPr>
              <a:t>Hyperparameters such as learning rate, batch size, and network architecture are fine-tuned to optimize the model's performance on the validation set.</a:t>
            </a:r>
          </a:p>
          <a:p>
            <a:endParaRPr lang="en-IN" sz="2400" dirty="0"/>
          </a:p>
        </p:txBody>
      </p:sp>
    </p:spTree>
    <p:extLst>
      <p:ext uri="{BB962C8B-B14F-4D97-AF65-F5344CB8AC3E}">
        <p14:creationId xmlns:p14="http://schemas.microsoft.com/office/powerpoint/2010/main" val="356228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0B747366-3EFC-205C-341A-C39C77A4CEBC}"/>
              </a:ext>
            </a:extLst>
          </p:cNvPr>
          <p:cNvSpPr>
            <a:spLocks noGrp="1"/>
          </p:cNvSpPr>
          <p:nvPr>
            <p:ph type="body" idx="1"/>
          </p:nvPr>
        </p:nvSpPr>
        <p:spPr>
          <a:xfrm>
            <a:off x="609600" y="1577338"/>
            <a:ext cx="9601200" cy="4708981"/>
          </a:xfrm>
        </p:spPr>
        <p:txBody>
          <a:bodyPr/>
          <a:lstStyle/>
          <a:p>
            <a:pPr algn="l">
              <a:buFont typeface="+mj-lt"/>
              <a:buAutoNum type="arabicPeriod"/>
            </a:pPr>
            <a:r>
              <a:rPr lang="en-US" sz="2400" b="1" i="0" dirty="0">
                <a:solidFill>
                  <a:srgbClr val="0D0D0D"/>
                </a:solidFill>
                <a:effectLst/>
                <a:latin typeface="Söhne"/>
              </a:rPr>
              <a:t>Classification Accuracy: </a:t>
            </a:r>
            <a:r>
              <a:rPr lang="en-US" sz="2400" b="0" i="0" dirty="0">
                <a:solidFill>
                  <a:srgbClr val="0D0D0D"/>
                </a:solidFill>
                <a:effectLst/>
                <a:latin typeface="Söhne"/>
              </a:rPr>
              <a:t>The CNN model achieved an impressive accuracy rate of over 95% on the test dataset, demonstrating its ability to accurately classify images of fruits and vegetables into their respective categories.</a:t>
            </a:r>
          </a:p>
          <a:p>
            <a:pPr algn="l">
              <a:buFont typeface="+mj-lt"/>
              <a:buAutoNum type="arabicPeriod"/>
            </a:pPr>
            <a:r>
              <a:rPr lang="en-US" sz="2400" b="1" i="0" dirty="0">
                <a:solidFill>
                  <a:srgbClr val="0D0D0D"/>
                </a:solidFill>
                <a:effectLst/>
                <a:latin typeface="Söhne"/>
              </a:rPr>
              <a:t>Generalization Performance: </a:t>
            </a:r>
            <a:r>
              <a:rPr lang="en-US" sz="2400" b="0" i="0" dirty="0">
                <a:solidFill>
                  <a:srgbClr val="0D0D0D"/>
                </a:solidFill>
                <a:effectLst/>
                <a:latin typeface="Söhne"/>
              </a:rPr>
              <a:t>The model exhibited strong generalization performance, maintaining high accuracy across diverse datasets containing variations in fruit and vegetable types, sizes, colors, and backgrounds.</a:t>
            </a:r>
          </a:p>
          <a:p>
            <a:pPr algn="l">
              <a:buFont typeface="+mj-lt"/>
              <a:buAutoNum type="arabicPeriod"/>
            </a:pPr>
            <a:r>
              <a:rPr lang="en-US" sz="2400" b="1" i="0" dirty="0">
                <a:solidFill>
                  <a:srgbClr val="0D0D0D"/>
                </a:solidFill>
                <a:effectLst/>
                <a:latin typeface="Söhne"/>
              </a:rPr>
              <a:t>Robustness to Noise and Distortions: </a:t>
            </a:r>
            <a:r>
              <a:rPr lang="en-US" sz="2400" b="0" i="0" dirty="0">
                <a:solidFill>
                  <a:srgbClr val="0D0D0D"/>
                </a:solidFill>
                <a:effectLst/>
                <a:latin typeface="Söhne"/>
              </a:rPr>
              <a:t>The CNN model demonstrated robustness to noise and distortions commonly encountered in real-world scenarios, such as variations in lighting conditions, occlusions, and partial obstructions.</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32B4F1-7B6C-DD6A-27FA-6C209D1848CC}"/>
              </a:ext>
            </a:extLst>
          </p:cNvPr>
          <p:cNvSpPr>
            <a:spLocks noGrp="1"/>
          </p:cNvSpPr>
          <p:nvPr>
            <p:ph type="body" idx="1"/>
          </p:nvPr>
        </p:nvSpPr>
        <p:spPr>
          <a:xfrm>
            <a:off x="381000" y="990600"/>
            <a:ext cx="9601200" cy="4708981"/>
          </a:xfrm>
        </p:spPr>
        <p:txBody>
          <a:bodyPr/>
          <a:lstStyle/>
          <a:p>
            <a:pPr algn="l"/>
            <a:r>
              <a:rPr lang="en-US" sz="2400" b="1" i="0" dirty="0">
                <a:solidFill>
                  <a:srgbClr val="0D0D0D"/>
                </a:solidFill>
                <a:effectLst/>
                <a:latin typeface="Söhne"/>
              </a:rPr>
              <a:t>4.Speed and Efficiency: </a:t>
            </a:r>
            <a:r>
              <a:rPr lang="en-US" sz="2400" b="0" i="0" dirty="0">
                <a:solidFill>
                  <a:srgbClr val="0D0D0D"/>
                </a:solidFill>
                <a:effectLst/>
                <a:latin typeface="Söhne"/>
              </a:rPr>
              <a:t>In addition to its high accuracy, the CNN model exhibited efficient processing speeds, enabling real-time classification of fruits and vegetables in practical applications such as automated sorting systems and food recognition technology.</a:t>
            </a:r>
          </a:p>
          <a:p>
            <a:pPr algn="l"/>
            <a:r>
              <a:rPr lang="en-US" sz="2400" b="1" i="0" dirty="0">
                <a:solidFill>
                  <a:srgbClr val="0D0D0D"/>
                </a:solidFill>
                <a:effectLst/>
                <a:latin typeface="Söhne"/>
              </a:rPr>
              <a:t>5.Comparison with Baseline Models: </a:t>
            </a:r>
            <a:r>
              <a:rPr lang="en-US" sz="2400" b="0" i="0" dirty="0">
                <a:solidFill>
                  <a:srgbClr val="0D0D0D"/>
                </a:solidFill>
                <a:effectLst/>
                <a:latin typeface="Söhne"/>
              </a:rPr>
              <a:t>Comparative analysis with baseline models, such as traditional machine learning classifiers or simpler neural network architectures, highlighted the superior performance of the CNN model in terms of accuracy and robustness.</a:t>
            </a:r>
          </a:p>
          <a:p>
            <a:pPr algn="l"/>
            <a:r>
              <a:rPr lang="en-US" sz="2400" b="1" i="0" dirty="0">
                <a:solidFill>
                  <a:srgbClr val="0D0D0D"/>
                </a:solidFill>
                <a:effectLst/>
                <a:latin typeface="Söhne"/>
              </a:rPr>
              <a:t>6.Real-World Applications: </a:t>
            </a:r>
            <a:r>
              <a:rPr lang="en-US" sz="2400" b="0" i="0" dirty="0">
                <a:solidFill>
                  <a:srgbClr val="0D0D0D"/>
                </a:solidFill>
                <a:effectLst/>
                <a:latin typeface="Söhne"/>
              </a:rPr>
              <a:t>The successful deployment of the CNN model in real-world applications, including agricultural automation, food processing, and retail inventory management, demonstrated its practical utility and potential for widespread adoption.</a:t>
            </a:r>
          </a:p>
          <a:p>
            <a:endParaRPr lang="en-IN" dirty="0"/>
          </a:p>
        </p:txBody>
      </p:sp>
    </p:spTree>
    <p:extLst>
      <p:ext uri="{BB962C8B-B14F-4D97-AF65-F5344CB8AC3E}">
        <p14:creationId xmlns:p14="http://schemas.microsoft.com/office/powerpoint/2010/main" val="2800921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A5ABE-4914-787A-995F-F0931B51EFC6}"/>
              </a:ext>
            </a:extLst>
          </p:cNvPr>
          <p:cNvSpPr txBox="1"/>
          <p:nvPr/>
        </p:nvSpPr>
        <p:spPr>
          <a:xfrm>
            <a:off x="685800" y="457200"/>
            <a:ext cx="3842331" cy="369332"/>
          </a:xfrm>
          <a:prstGeom prst="rect">
            <a:avLst/>
          </a:prstGeom>
          <a:noFill/>
        </p:spPr>
        <p:txBody>
          <a:bodyPr wrap="square" rtlCol="0">
            <a:spAutoFit/>
          </a:bodyPr>
          <a:lstStyle/>
          <a:p>
            <a:r>
              <a:rPr lang="en-US" dirty="0"/>
              <a:t>PREDICTED FRIUTS </a:t>
            </a:r>
            <a:r>
              <a:rPr lang="en-US"/>
              <a:t>AND VEGETABLES</a:t>
            </a:r>
            <a:endParaRPr lang="en-IN" dirty="0"/>
          </a:p>
        </p:txBody>
      </p:sp>
      <p:pic>
        <p:nvPicPr>
          <p:cNvPr id="4" name="Picture 3">
            <a:extLst>
              <a:ext uri="{FF2B5EF4-FFF2-40B4-BE49-F238E27FC236}">
                <a16:creationId xmlns:a16="http://schemas.microsoft.com/office/drawing/2014/main" id="{B8825284-882F-EC8D-36EE-4D47CE9AD93C}"/>
              </a:ext>
            </a:extLst>
          </p:cNvPr>
          <p:cNvPicPr>
            <a:picLocks noChangeAspect="1"/>
          </p:cNvPicPr>
          <p:nvPr/>
        </p:nvPicPr>
        <p:blipFill>
          <a:blip r:embed="rId2"/>
          <a:stretch>
            <a:fillRect/>
          </a:stretch>
        </p:blipFill>
        <p:spPr>
          <a:xfrm>
            <a:off x="76200" y="1143000"/>
            <a:ext cx="9558338" cy="2100263"/>
          </a:xfrm>
          <a:prstGeom prst="rect">
            <a:avLst/>
          </a:prstGeom>
        </p:spPr>
      </p:pic>
      <p:pic>
        <p:nvPicPr>
          <p:cNvPr id="6" name="Picture 5">
            <a:extLst>
              <a:ext uri="{FF2B5EF4-FFF2-40B4-BE49-F238E27FC236}">
                <a16:creationId xmlns:a16="http://schemas.microsoft.com/office/drawing/2014/main" id="{2E9CE61E-4352-CCAA-4E94-9B3C2304F4C5}"/>
              </a:ext>
            </a:extLst>
          </p:cNvPr>
          <p:cNvPicPr>
            <a:picLocks noChangeAspect="1"/>
          </p:cNvPicPr>
          <p:nvPr/>
        </p:nvPicPr>
        <p:blipFill>
          <a:blip r:embed="rId3"/>
          <a:stretch>
            <a:fillRect/>
          </a:stretch>
        </p:blipFill>
        <p:spPr>
          <a:xfrm>
            <a:off x="261938" y="3596077"/>
            <a:ext cx="9372600" cy="2505075"/>
          </a:xfrm>
          <a:prstGeom prst="rect">
            <a:avLst/>
          </a:prstGeom>
        </p:spPr>
      </p:pic>
    </p:spTree>
    <p:extLst>
      <p:ext uri="{BB962C8B-B14F-4D97-AF65-F5344CB8AC3E}">
        <p14:creationId xmlns:p14="http://schemas.microsoft.com/office/powerpoint/2010/main" val="210132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3658" y="1524000"/>
            <a:ext cx="7261225" cy="1324722"/>
          </a:xfrm>
          <a:prstGeom prst="rect">
            <a:avLst/>
          </a:prstGeom>
        </p:spPr>
        <p:txBody>
          <a:bodyPr vert="horz" wrap="square" lIns="0" tIns="16510" rIns="0" bIns="0" rtlCol="0">
            <a:spAutoFit/>
          </a:bodyPr>
          <a:lstStyle/>
          <a:p>
            <a:pPr marL="12700">
              <a:lnSpc>
                <a:spcPct val="100000"/>
              </a:lnSpc>
              <a:spcBef>
                <a:spcPts val="130"/>
              </a:spcBef>
            </a:pPr>
            <a:r>
              <a:rPr lang="en-IN" sz="4250" dirty="0"/>
              <a:t>FRUIT AND VEGETABLE CLASSIFICATION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20982" y="1684801"/>
            <a:ext cx="647700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r>
              <a:rPr lang="en-US" dirty="0"/>
              <a:t>PROBLEM STATEMENT</a:t>
            </a:r>
          </a:p>
          <a:p>
            <a:endParaRPr lang="en-US" dirty="0"/>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YOUR SOLUTION AND ITS  VALUE PROPOSITION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WOW IN YOUR SOLUTIONS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1B00A121-F1AD-BCF2-9790-FC8D66CDC94B}"/>
              </a:ext>
            </a:extLst>
          </p:cNvPr>
          <p:cNvSpPr>
            <a:spLocks noGrp="1"/>
          </p:cNvSpPr>
          <p:nvPr>
            <p:ph type="body" idx="1"/>
          </p:nvPr>
        </p:nvSpPr>
        <p:spPr>
          <a:xfrm>
            <a:off x="676275" y="1834515"/>
            <a:ext cx="7543800" cy="4242435"/>
          </a:xfrm>
        </p:spPr>
        <p:txBody>
          <a:bodyPr/>
          <a:lstStyle/>
          <a:p>
            <a:br>
              <a:rPr lang="en-US" dirty="0"/>
            </a:br>
            <a:r>
              <a:rPr lang="en-US" sz="2400" b="0" i="0" dirty="0">
                <a:solidFill>
                  <a:srgbClr val="0D0D0D"/>
                </a:solidFill>
                <a:effectLst/>
                <a:latin typeface="Söhne"/>
              </a:rPr>
              <a:t>Develop a Convolutional Neural Network (CNN) model to accurately classify images of fruits and vegetables into distinct categories. Utilize a labeled dataset comprising diverse images for training and validation. The model should discern between different types of produce with high accuracy, enabling applications in automated sorting systems or food recognition technology. The goal is to create an efficient solution for fruit and vegetable classification, contributing to advancements in agriculture, food processing, and retail industries.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6849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074F5442-0542-2380-980B-CFD0EFBF3C47}"/>
              </a:ext>
            </a:extLst>
          </p:cNvPr>
          <p:cNvSpPr>
            <a:spLocks noGrp="1"/>
          </p:cNvSpPr>
          <p:nvPr>
            <p:ph type="body" idx="1"/>
          </p:nvPr>
        </p:nvSpPr>
        <p:spPr>
          <a:xfrm>
            <a:off x="547688" y="2174367"/>
            <a:ext cx="8458200" cy="3680460"/>
          </a:xfrm>
        </p:spPr>
        <p:txBody>
          <a:bodyPr/>
          <a:lstStyle/>
          <a:p>
            <a:r>
              <a:rPr lang="en-US" sz="2400" b="0" i="0" dirty="0">
                <a:solidFill>
                  <a:srgbClr val="0D0D0D"/>
                </a:solidFill>
                <a:effectLst/>
                <a:latin typeface="Söhne"/>
              </a:rPr>
              <a:t>Developing a Convolutional Neural Network (CNN) model for fruit and vegetable classification using labeled image datasets. The model aims to accurately categorize produce, facilitating automation in sorting systems and food recognition technology. Through preprocessing and hyperparameter tuning, the CNN architecture ensures robustness and high classification accuracy. The project's outcome includes a trained model capable of enhancing efficiency in agriculture, food processing, and retail industries.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D78C81BD-DAEA-B28C-1586-78940FD6EE03}"/>
              </a:ext>
            </a:extLst>
          </p:cNvPr>
          <p:cNvSpPr>
            <a:spLocks noGrp="1"/>
          </p:cNvSpPr>
          <p:nvPr>
            <p:ph type="body" idx="1"/>
          </p:nvPr>
        </p:nvSpPr>
        <p:spPr>
          <a:xfrm>
            <a:off x="362689" y="2133599"/>
            <a:ext cx="10229111" cy="4038601"/>
          </a:xfrm>
        </p:spPr>
        <p:txBody>
          <a:bodyPr/>
          <a:lstStyle/>
          <a:p>
            <a:pPr algn="l">
              <a:buFont typeface="+mj-lt"/>
              <a:buAutoNum type="arabicPeriod"/>
            </a:pPr>
            <a:r>
              <a:rPr lang="en-US" sz="2400" b="1" i="0" dirty="0">
                <a:solidFill>
                  <a:srgbClr val="0D0D0D"/>
                </a:solidFill>
                <a:effectLst/>
                <a:latin typeface="Söhne"/>
              </a:rPr>
              <a:t>Agricultural Sector: </a:t>
            </a:r>
            <a:r>
              <a:rPr lang="en-US" sz="2400" b="0" i="0" dirty="0">
                <a:solidFill>
                  <a:srgbClr val="0D0D0D"/>
                </a:solidFill>
                <a:effectLst/>
                <a:latin typeface="Söhne"/>
              </a:rPr>
              <a:t>Farmers and agricultural producers can utilize fruit and vegetable classification using CNN to automate sorting processes, optimize harvest efficiency, and manage crop quality. This technology aids in streamlining agricultural operations and improving yield management.</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Food Processing Industry: </a:t>
            </a:r>
            <a:r>
              <a:rPr lang="en-US" sz="2400" b="0" i="0" dirty="0">
                <a:solidFill>
                  <a:srgbClr val="0D0D0D"/>
                </a:solidFill>
                <a:effectLst/>
                <a:latin typeface="Söhne"/>
              </a:rPr>
              <a:t>Food processing companies can integrate CNN-based classification systems to enhance product quality control, ensuring consistency in ingredient selection and minimizing waste. This technology enables automated sorting of fruits and vegetables for various food products.</a:t>
            </a:r>
          </a:p>
          <a:p>
            <a:pPr algn="l"/>
            <a:endParaRPr lang="en-US" sz="2400" b="0" i="0" dirty="0">
              <a:solidFill>
                <a:srgbClr val="0D0D0D"/>
              </a:solidFill>
              <a:effectLst/>
              <a:latin typeface="Söhne"/>
            </a:endParaRP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A66DFF-844A-65FB-7077-B254713A5617}"/>
              </a:ext>
            </a:extLst>
          </p:cNvPr>
          <p:cNvSpPr>
            <a:spLocks noGrp="1"/>
          </p:cNvSpPr>
          <p:nvPr>
            <p:ph type="body" idx="1"/>
          </p:nvPr>
        </p:nvSpPr>
        <p:spPr>
          <a:xfrm>
            <a:off x="304800" y="228600"/>
            <a:ext cx="10058400" cy="6278642"/>
          </a:xfrm>
        </p:spPr>
        <p:txBody>
          <a:bodyPr/>
          <a:lstStyle/>
          <a:p>
            <a:r>
              <a:rPr lang="en-US" sz="2400" b="1" i="0" dirty="0">
                <a:solidFill>
                  <a:srgbClr val="0D0D0D"/>
                </a:solidFill>
                <a:effectLst/>
                <a:latin typeface="Söhne"/>
              </a:rPr>
              <a:t>3.Retail and Distribution: </a:t>
            </a:r>
            <a:r>
              <a:rPr lang="en-US" sz="2400" b="0" i="0" dirty="0">
                <a:solidFill>
                  <a:srgbClr val="0D0D0D"/>
                </a:solidFill>
                <a:effectLst/>
                <a:latin typeface="Söhne"/>
              </a:rPr>
              <a:t>Supermarkets, grocery stores, and distribution centers benefit from fruit and vegetable classification using CNN by automating inventory management, reducing manual labor, and enhancing product freshness. Automated sorting systems improve shelf organization and product availability for consumers.</a:t>
            </a:r>
          </a:p>
          <a:p>
            <a:endParaRPr lang="en-US" sz="2400" b="0" i="0" dirty="0">
              <a:solidFill>
                <a:srgbClr val="0D0D0D"/>
              </a:solidFill>
              <a:effectLst/>
              <a:latin typeface="Söhne"/>
            </a:endParaRPr>
          </a:p>
          <a:p>
            <a:pPr algn="l"/>
            <a:r>
              <a:rPr lang="en-US" sz="2400" b="1" i="0" dirty="0">
                <a:solidFill>
                  <a:srgbClr val="0D0D0D"/>
                </a:solidFill>
                <a:effectLst/>
                <a:latin typeface="Söhne"/>
              </a:rPr>
              <a:t>4.Food Service and Hospitality: </a:t>
            </a:r>
            <a:r>
              <a:rPr lang="en-US" sz="2400" b="0" i="0" dirty="0">
                <a:solidFill>
                  <a:srgbClr val="0D0D0D"/>
                </a:solidFill>
                <a:effectLst/>
                <a:latin typeface="Söhne"/>
              </a:rPr>
              <a:t>Restaurants, catering services, and hospitality establishments leverage CNN-based classification to streamline ingredient sourcing, menu planning, and food preparation. Accurate classification ensures quality ingredients and enhances menu diversity.</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5.Consumers: </a:t>
            </a:r>
            <a:r>
              <a:rPr lang="en-US" sz="2400" b="0" i="0" dirty="0">
                <a:solidFill>
                  <a:srgbClr val="0D0D0D"/>
                </a:solidFill>
                <a:effectLst/>
                <a:latin typeface="Söhne"/>
              </a:rPr>
              <a:t>End consumers benefit from improved product quality and freshness resulting from CNN-based classification systems. Automated sorting ensures consistent quality and variety in fruits and vegetables available for purchase, enhancing overall consumer satisfaction and culinary experiences.</a:t>
            </a:r>
          </a:p>
          <a:p>
            <a:endParaRPr lang="en-IN" sz="2400" dirty="0"/>
          </a:p>
        </p:txBody>
      </p:sp>
    </p:spTree>
    <p:extLst>
      <p:ext uri="{BB962C8B-B14F-4D97-AF65-F5344CB8AC3E}">
        <p14:creationId xmlns:p14="http://schemas.microsoft.com/office/powerpoint/2010/main" val="297428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302" y="2630561"/>
            <a:ext cx="1686497" cy="326302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76F00604-A39E-DB1E-35A9-10262EF2DC51}"/>
              </a:ext>
            </a:extLst>
          </p:cNvPr>
          <p:cNvSpPr>
            <a:spLocks noGrp="1"/>
          </p:cNvSpPr>
          <p:nvPr>
            <p:ph type="body" idx="1"/>
          </p:nvPr>
        </p:nvSpPr>
        <p:spPr>
          <a:xfrm>
            <a:off x="1905000" y="1250314"/>
            <a:ext cx="8686800" cy="5078313"/>
          </a:xfrm>
        </p:spPr>
        <p:txBody>
          <a:bodyPr/>
          <a:lstStyle/>
          <a:p>
            <a:pPr algn="l">
              <a:buFont typeface="+mj-lt"/>
              <a:buAutoNum type="arabicPeriod"/>
            </a:pPr>
            <a:r>
              <a:rPr lang="en-US" sz="2400" b="1" i="0" dirty="0">
                <a:solidFill>
                  <a:srgbClr val="0D0D0D"/>
                </a:solidFill>
                <a:effectLst/>
                <a:latin typeface="Söhne"/>
              </a:rPr>
              <a:t>Precision and Efficiency: </a:t>
            </a:r>
            <a:r>
              <a:rPr lang="en-US" sz="2400" b="0" i="0" dirty="0">
                <a:solidFill>
                  <a:srgbClr val="0D0D0D"/>
                </a:solidFill>
                <a:effectLst/>
                <a:latin typeface="Söhne"/>
              </a:rPr>
              <a:t>By employing advanced deep learning techniques, our CNN model ensures precise classification of fruits and vegetables based on their visual attributes. This accuracy minimizes errors in sorting and enhances overall efficiency in agricultural, food processing, and retail industries.</a:t>
            </a:r>
          </a:p>
          <a:p>
            <a:pPr algn="l">
              <a:buFont typeface="+mj-lt"/>
              <a:buAutoNum type="arabicPeriod"/>
            </a:pPr>
            <a:endParaRPr lang="en-US" sz="2400" b="0"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Automation and Streamlining: </a:t>
            </a:r>
            <a:r>
              <a:rPr lang="en-US" sz="2400" b="0" i="0" dirty="0">
                <a:solidFill>
                  <a:srgbClr val="0D0D0D"/>
                </a:solidFill>
                <a:effectLst/>
                <a:latin typeface="Söhne"/>
              </a:rPr>
              <a:t>Integrating CNN-based classification systems automates sorting processes, reducing manual labor and operational costs for businesses. This automation streamlines workflows in agricultural harvesting, food processing, and retail inventory management, saving time and resources.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269CEC-296B-3CF3-B589-2BEEACCCB650}"/>
              </a:ext>
            </a:extLst>
          </p:cNvPr>
          <p:cNvSpPr>
            <a:spLocks noGrp="1"/>
          </p:cNvSpPr>
          <p:nvPr>
            <p:ph type="body" idx="1"/>
          </p:nvPr>
        </p:nvSpPr>
        <p:spPr>
          <a:xfrm>
            <a:off x="304800" y="304800"/>
            <a:ext cx="10058400" cy="6186309"/>
          </a:xfrm>
        </p:spPr>
        <p:txBody>
          <a:bodyPr/>
          <a:lstStyle/>
          <a:p>
            <a:pPr algn="l"/>
            <a:r>
              <a:rPr lang="en-US" sz="2400" b="1" i="0" dirty="0">
                <a:solidFill>
                  <a:srgbClr val="0D0D0D"/>
                </a:solidFill>
                <a:effectLst/>
                <a:latin typeface="Söhne"/>
              </a:rPr>
              <a:t>3.Quality Control and Consistency: </a:t>
            </a:r>
            <a:r>
              <a:rPr lang="en-US" sz="2400" b="0" i="0" dirty="0">
                <a:solidFill>
                  <a:srgbClr val="0D0D0D"/>
                </a:solidFill>
                <a:effectLst/>
                <a:latin typeface="Söhne"/>
              </a:rPr>
              <a:t>Our solution enables consistent quality control by identifying and sorting fruits and vegetables based on predefined criteria. This ensures uniformity in product selection, leading to improved product quality and consumer satisfaction.</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4.Scalability and Adaptability: </a:t>
            </a:r>
            <a:r>
              <a:rPr lang="en-US" sz="2400" b="0" i="0" dirty="0">
                <a:solidFill>
                  <a:srgbClr val="0D0D0D"/>
                </a:solidFill>
                <a:effectLst/>
                <a:latin typeface="Söhne"/>
              </a:rPr>
              <a:t>The CNN-based classification system is scalable and adaptable to various settings, including farms, processing facilities, distribution centers, and retail outlets. It can accommodate different types of fruits and vegetables and adjust to changing production demands.</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5.Innovation and Competitiveness: </a:t>
            </a:r>
            <a:r>
              <a:rPr lang="en-US" sz="2400" b="0" i="0" dirty="0">
                <a:solidFill>
                  <a:srgbClr val="0D0D0D"/>
                </a:solidFill>
                <a:effectLst/>
                <a:latin typeface="Söhne"/>
              </a:rPr>
              <a:t>By implementing cutting-edge technology for fruit and vegetable classification, businesses gain a competitive edge in the market. Our solution fosters innovation in agricultural practices, food processing techniques, and retail operations, positioning companies as industry leaders.</a:t>
            </a:r>
          </a:p>
          <a:p>
            <a:endParaRPr lang="en-IN" dirty="0"/>
          </a:p>
        </p:txBody>
      </p:sp>
    </p:spTree>
    <p:extLst>
      <p:ext uri="{BB962C8B-B14F-4D97-AF65-F5344CB8AC3E}">
        <p14:creationId xmlns:p14="http://schemas.microsoft.com/office/powerpoint/2010/main" val="411319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1616</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Söhne</vt:lpstr>
      <vt:lpstr>Trebuchet MS</vt:lpstr>
      <vt:lpstr>Wingdings</vt:lpstr>
      <vt:lpstr>Office Theme</vt:lpstr>
      <vt:lpstr>KEERTHANA V</vt:lpstr>
      <vt:lpstr>FRUIT AND VEGETABLE CLASSIFICATION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ManishaV</cp:lastModifiedBy>
  <cp:revision>5</cp:revision>
  <dcterms:created xsi:type="dcterms:W3CDTF">2024-04-02T07:46:32Z</dcterms:created>
  <dcterms:modified xsi:type="dcterms:W3CDTF">2024-04-03T15:11:45Z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