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9" r:id="rId12"/>
    <p:sldId id="264" r:id="rId13"/>
    <p:sldId id="268" r:id="rId14"/>
    <p:sldId id="265"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KEERTHANA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429000"/>
            <a:ext cx="1304925" cy="33718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 xmlns:a16="http://schemas.microsoft.com/office/drawing/2014/main" id="{7E347D8D-0917-3A4C-9D83-EC8A1D65E5C6}"/>
              </a:ext>
            </a:extLst>
          </p:cNvPr>
          <p:cNvSpPr>
            <a:spLocks noGrp="1"/>
          </p:cNvSpPr>
          <p:nvPr>
            <p:ph type="body" idx="1"/>
          </p:nvPr>
        </p:nvSpPr>
        <p:spPr>
          <a:xfrm>
            <a:off x="1447800" y="1219834"/>
            <a:ext cx="9296400" cy="5078313"/>
          </a:xfrm>
        </p:spPr>
        <p:txBody>
          <a:bodyPr/>
          <a:lstStyle/>
          <a:p>
            <a:pPr algn="l"/>
            <a:r>
              <a:rPr lang="en-US" sz="2400" b="1" i="0" dirty="0">
                <a:solidFill>
                  <a:srgbClr val="0D0D0D"/>
                </a:solidFill>
                <a:effectLst/>
                <a:latin typeface="Söhne"/>
              </a:rPr>
              <a:t>1.Real-time Adaptability: </a:t>
            </a:r>
            <a:r>
              <a:rPr lang="en-US" sz="2400" b="0" i="0" dirty="0">
                <a:solidFill>
                  <a:srgbClr val="0D0D0D"/>
                </a:solidFill>
                <a:effectLst/>
                <a:latin typeface="Söhne"/>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r>
              <a:rPr lang="en-US" sz="2400" b="0" i="0" dirty="0" smtClean="0">
                <a:solidFill>
                  <a:srgbClr val="0D0D0D"/>
                </a:solidFill>
                <a:effectLst/>
                <a:latin typeface="Söhne"/>
              </a:rPr>
              <a:t>.</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2.Seamless Integration: </a:t>
            </a:r>
            <a:r>
              <a:rPr lang="en-US" sz="2400" b="0" i="0" dirty="0">
                <a:solidFill>
                  <a:srgbClr val="0D0D0D"/>
                </a:solidFill>
                <a:effectLst/>
                <a:latin typeface="Söhne"/>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CABEECC8-7F30-4F79-8A07-873FB66848B5}"/>
              </a:ext>
            </a:extLst>
          </p:cNvPr>
          <p:cNvSpPr txBox="1"/>
          <p:nvPr/>
        </p:nvSpPr>
        <p:spPr>
          <a:xfrm>
            <a:off x="381000" y="304800"/>
            <a:ext cx="10363200" cy="6370975"/>
          </a:xfrm>
          <a:prstGeom prst="rect">
            <a:avLst/>
          </a:prstGeom>
          <a:noFill/>
        </p:spPr>
        <p:txBody>
          <a:bodyPr wrap="square">
            <a:spAutoFit/>
          </a:bodyPr>
          <a:lstStyle/>
          <a:p>
            <a:r>
              <a:rPr lang="en-US" sz="2400" b="1" i="0" dirty="0">
                <a:solidFill>
                  <a:srgbClr val="0D0D0D"/>
                </a:solidFill>
                <a:effectLst/>
                <a:latin typeface="Söhne"/>
              </a:rPr>
              <a:t>3.Environmental Impact: </a:t>
            </a:r>
            <a:r>
              <a:rPr lang="en-US" sz="2400" b="0" i="0" dirty="0">
                <a:solidFill>
                  <a:srgbClr val="0D0D0D"/>
                </a:solidFill>
                <a:effectLst/>
                <a:latin typeface="Söhne"/>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r>
              <a:rPr lang="en-US" sz="2400" b="0" i="0" dirty="0" smtClean="0">
                <a:solidFill>
                  <a:srgbClr val="0D0D0D"/>
                </a:solidFill>
                <a:effectLst/>
                <a:latin typeface="Söhne"/>
              </a:rPr>
              <a:t>.</a:t>
            </a:r>
            <a:endParaRPr lang="en-US" sz="2400" b="0" i="0" dirty="0">
              <a:solidFill>
                <a:srgbClr val="0D0D0D"/>
              </a:solidFill>
              <a:effectLst/>
              <a:latin typeface="Söhne"/>
            </a:endParaRPr>
          </a:p>
          <a:p>
            <a:r>
              <a:rPr lang="en-US" sz="2400" b="1" dirty="0"/>
              <a:t>4.Continuous Improvement: </a:t>
            </a:r>
            <a:r>
              <a:rPr lang="en-US" sz="2400" dirty="0"/>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r>
              <a:rPr lang="en-US" sz="2400" b="1" i="0" dirty="0">
                <a:solidFill>
                  <a:srgbClr val="0D0D0D"/>
                </a:solidFill>
                <a:effectLst/>
                <a:latin typeface="Söhne"/>
              </a:rPr>
              <a:t>5.Intuitive User Interface: </a:t>
            </a:r>
            <a:r>
              <a:rPr lang="en-US" sz="2400" b="0" i="0" dirty="0">
                <a:solidFill>
                  <a:srgbClr val="0D0D0D"/>
                </a:solidFill>
                <a:effectLst/>
                <a:latin typeface="Söhne"/>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en-IN" sz="2400" dirty="0"/>
          </a:p>
        </p:txBody>
      </p:sp>
    </p:spTree>
    <p:extLst>
      <p:ext uri="{BB962C8B-B14F-4D97-AF65-F5344CB8AC3E}">
        <p14:creationId xmlns:p14="http://schemas.microsoft.com/office/powerpoint/2010/main" val="326270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 xmlns:a16="http://schemas.microsoft.com/office/drawing/2014/main" id="{97DF10EB-32F4-1404-ADE3-BC38CF6DC137}"/>
              </a:ext>
            </a:extLst>
          </p:cNvPr>
          <p:cNvSpPr>
            <a:spLocks noGrp="1"/>
          </p:cNvSpPr>
          <p:nvPr>
            <p:ph type="body" idx="1"/>
          </p:nvPr>
        </p:nvSpPr>
        <p:spPr>
          <a:xfrm>
            <a:off x="304418" y="1161430"/>
            <a:ext cx="11087100" cy="5447645"/>
          </a:xfrm>
        </p:spPr>
        <p:txBody>
          <a:bodyPr/>
          <a:lstStyle/>
          <a:p>
            <a:pPr algn="l">
              <a:buFont typeface="+mj-lt"/>
              <a:buAutoNum type="arabicPeriod"/>
            </a:pPr>
            <a:r>
              <a:rPr lang="en-US" sz="2400" b="1" i="0" dirty="0">
                <a:solidFill>
                  <a:srgbClr val="0D0D0D"/>
                </a:solidFill>
                <a:effectLst/>
                <a:latin typeface="Söhne"/>
              </a:rPr>
              <a:t>Input Layer: </a:t>
            </a:r>
            <a:r>
              <a:rPr lang="en-US" sz="2400" b="0" i="0" dirty="0">
                <a:solidFill>
                  <a:srgbClr val="0D0D0D"/>
                </a:solidFill>
                <a:effectLst/>
                <a:latin typeface="Söhne"/>
              </a:rPr>
              <a:t>The input layer receives the raw image data of fruits and vegetables, typically in the form of RGB (Red, Green, Blue) color channels. Images are resized to a standard size to ensure uniformity across the dataset.</a:t>
            </a:r>
          </a:p>
          <a:p>
            <a:pPr algn="l">
              <a:buFont typeface="+mj-lt"/>
              <a:buAutoNum type="arabicPeriod"/>
            </a:pPr>
            <a:r>
              <a:rPr lang="en-US" sz="2400" b="1" i="0" dirty="0">
                <a:solidFill>
                  <a:srgbClr val="0D0D0D"/>
                </a:solidFill>
                <a:effectLst/>
                <a:latin typeface="Söhne"/>
              </a:rPr>
              <a:t>Convolutional Layers: </a:t>
            </a:r>
            <a:r>
              <a:rPr lang="en-US" sz="2400" b="0" i="0" dirty="0">
                <a:solidFill>
                  <a:srgbClr val="0D0D0D"/>
                </a:solidFill>
                <a:effectLst/>
                <a:latin typeface="Söhne"/>
              </a:rPr>
              <a:t>Convolutional layers extract features from the input images through the application of convolutional filters. These filters detect patterns such as edges, textures, and shapes at different spatial scales.</a:t>
            </a:r>
          </a:p>
          <a:p>
            <a:pPr algn="l">
              <a:buFont typeface="+mj-lt"/>
              <a:buAutoNum type="arabicPeriod"/>
            </a:pPr>
            <a:r>
              <a:rPr lang="en-US" sz="2400" b="1" i="0" dirty="0">
                <a:solidFill>
                  <a:srgbClr val="0D0D0D"/>
                </a:solidFill>
                <a:effectLst/>
                <a:latin typeface="Söhne"/>
              </a:rPr>
              <a:t>Activation Function: </a:t>
            </a:r>
            <a:r>
              <a:rPr lang="en-US" sz="2400" b="0" i="0" dirty="0">
                <a:solidFill>
                  <a:srgbClr val="0D0D0D"/>
                </a:solidFill>
                <a:effectLst/>
                <a:latin typeface="Söhne"/>
              </a:rPr>
              <a:t>Each convolutional layer is followed by an activation function, such as </a:t>
            </a:r>
            <a:r>
              <a:rPr lang="en-US" sz="2400" b="0" i="0" dirty="0" err="1">
                <a:solidFill>
                  <a:srgbClr val="0D0D0D"/>
                </a:solidFill>
                <a:effectLst/>
                <a:latin typeface="Söhne"/>
              </a:rPr>
              <a:t>ReLU</a:t>
            </a:r>
            <a:r>
              <a:rPr lang="en-US" sz="2400" b="0" i="0" dirty="0">
                <a:solidFill>
                  <a:srgbClr val="0D0D0D"/>
                </a:solidFill>
                <a:effectLst/>
                <a:latin typeface="Söhne"/>
              </a:rPr>
              <a:t> (Rectified Linear Unit), to introduce non-linearity into the model and enable the learning of complex patterns.</a:t>
            </a:r>
          </a:p>
          <a:p>
            <a:pPr algn="l">
              <a:buFont typeface="+mj-lt"/>
              <a:buAutoNum type="arabicPeriod"/>
            </a:pPr>
            <a:r>
              <a:rPr lang="en-US" sz="2400" b="1" i="0" dirty="0">
                <a:solidFill>
                  <a:srgbClr val="0D0D0D"/>
                </a:solidFill>
                <a:effectLst/>
                <a:latin typeface="Söhne"/>
              </a:rPr>
              <a:t>Pooling Layers: </a:t>
            </a:r>
            <a:r>
              <a:rPr lang="en-US" sz="2400" b="0" i="0" dirty="0">
                <a:solidFill>
                  <a:srgbClr val="0D0D0D"/>
                </a:solidFill>
                <a:effectLst/>
                <a:latin typeface="Söhne"/>
              </a:rPr>
              <a:t>Pooling layers </a:t>
            </a:r>
            <a:r>
              <a:rPr lang="en-US" sz="2400" b="0" i="0" dirty="0" err="1">
                <a:solidFill>
                  <a:srgbClr val="0D0D0D"/>
                </a:solidFill>
                <a:effectLst/>
                <a:latin typeface="Söhne"/>
              </a:rPr>
              <a:t>downsample</a:t>
            </a:r>
            <a:r>
              <a:rPr lang="en-US" sz="2400" b="0" i="0" dirty="0">
                <a:solidFill>
                  <a:srgbClr val="0D0D0D"/>
                </a:solidFill>
                <a:effectLst/>
                <a:latin typeface="Söhne"/>
              </a:rPr>
              <a:t> the feature maps generated by convolutional layers, reducing their spatial dimensions while preserving important features. Common pooling operations include max pooling and average pooling.</a:t>
            </a:r>
          </a:p>
          <a:p>
            <a:pPr algn="l">
              <a:buFont typeface="+mj-lt"/>
              <a:buAutoNum type="arabicPeriod"/>
            </a:pPr>
            <a:r>
              <a:rPr lang="en-US" sz="2400" b="1" i="0" dirty="0">
                <a:solidFill>
                  <a:srgbClr val="0D0D0D"/>
                </a:solidFill>
                <a:effectLst/>
                <a:latin typeface="Söhne"/>
              </a:rPr>
              <a:t>Flattening Layer: </a:t>
            </a:r>
            <a:r>
              <a:rPr lang="en-US" sz="2400" b="0" i="0" dirty="0">
                <a:solidFill>
                  <a:srgbClr val="0D0D0D"/>
                </a:solidFill>
                <a:effectLst/>
                <a:latin typeface="Söhne"/>
              </a:rPr>
              <a:t>The flattened layer converts the 2D feature maps into a 1D vector, ready to be fed into the fully connected layers of the neural network.</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7EF2281-FD2B-6248-8F06-2EDB27C7ADCA}"/>
              </a:ext>
            </a:extLst>
          </p:cNvPr>
          <p:cNvSpPr>
            <a:spLocks noGrp="1"/>
          </p:cNvSpPr>
          <p:nvPr>
            <p:ph type="body" idx="1"/>
          </p:nvPr>
        </p:nvSpPr>
        <p:spPr>
          <a:xfrm>
            <a:off x="152400" y="228600"/>
            <a:ext cx="11887200" cy="7386638"/>
          </a:xfrm>
        </p:spPr>
        <p:txBody>
          <a:bodyPr/>
          <a:lstStyle/>
          <a:p>
            <a:pPr algn="l"/>
            <a:r>
              <a:rPr lang="en-US" sz="2400" b="1" i="0" dirty="0">
                <a:solidFill>
                  <a:srgbClr val="0D0D0D"/>
                </a:solidFill>
                <a:effectLst/>
                <a:latin typeface="Söhne"/>
              </a:rPr>
              <a:t>6.Fully Connected Layers: </a:t>
            </a:r>
            <a:r>
              <a:rPr lang="en-US" sz="2400" b="0" i="0" dirty="0">
                <a:solidFill>
                  <a:srgbClr val="0D0D0D"/>
                </a:solidFill>
                <a:effectLst/>
                <a:latin typeface="Söhne"/>
              </a:rPr>
              <a:t>Fully connected layers are densely connected neural network layers that perform high-level feature extraction and classification. These layers combine the extracted features from the previous layers to make predictions about the input image's class.</a:t>
            </a:r>
          </a:p>
          <a:p>
            <a:pPr algn="l"/>
            <a:r>
              <a:rPr lang="en-US" sz="2400" b="1" i="0" dirty="0">
                <a:solidFill>
                  <a:srgbClr val="0D0D0D"/>
                </a:solidFill>
                <a:effectLst/>
                <a:latin typeface="Söhne"/>
              </a:rPr>
              <a:t>7.Output Layer: </a:t>
            </a:r>
            <a:r>
              <a:rPr lang="en-US" sz="2400" b="0" i="0" dirty="0">
                <a:solidFill>
                  <a:srgbClr val="0D0D0D"/>
                </a:solidFill>
                <a:effectLst/>
                <a:latin typeface="Söhne"/>
              </a:rPr>
              <a:t>The output layer consists of one or more neurons, each corresponding to a specific class </a:t>
            </a:r>
            <a:r>
              <a:rPr lang="en-US" sz="2400" b="0" i="0" dirty="0" smtClean="0">
                <a:solidFill>
                  <a:srgbClr val="0D0D0D"/>
                </a:solidFill>
                <a:effectLst/>
                <a:latin typeface="Söhne"/>
              </a:rPr>
              <a:t>(e.g., apple, banana, carrot). The </a:t>
            </a:r>
            <a:r>
              <a:rPr lang="en-US" sz="2400" b="0" i="0" dirty="0" err="1">
                <a:solidFill>
                  <a:srgbClr val="0D0D0D"/>
                </a:solidFill>
                <a:effectLst/>
                <a:latin typeface="Söhne"/>
              </a:rPr>
              <a:t>softmax</a:t>
            </a:r>
            <a:r>
              <a:rPr lang="en-US" sz="2400" b="0" i="0" dirty="0">
                <a:solidFill>
                  <a:srgbClr val="0D0D0D"/>
                </a:solidFill>
                <a:effectLst/>
                <a:latin typeface="Söhne"/>
              </a:rPr>
              <a:t> activation function is often used to compute the probability distribution over the classes, allowing the model to output class probabilities for multi-class classification.</a:t>
            </a:r>
          </a:p>
          <a:p>
            <a:pPr algn="l"/>
            <a:r>
              <a:rPr lang="en-US" sz="2400" b="1" i="0" dirty="0">
                <a:solidFill>
                  <a:srgbClr val="0D0D0D"/>
                </a:solidFill>
                <a:effectLst/>
                <a:latin typeface="Söhne"/>
              </a:rPr>
              <a:t>8.Training: </a:t>
            </a:r>
            <a:r>
              <a:rPr lang="en-US" sz="2400" b="0" i="0" dirty="0">
                <a:solidFill>
                  <a:srgbClr val="0D0D0D"/>
                </a:solidFill>
                <a:effectLst/>
                <a:latin typeface="Söhne"/>
              </a:rPr>
              <a:t>The model is trained using labeled images of fruits and vegetables. During training, the model learns to minimize a loss function, such as categorical cross-entropy, by adjusting its parameters </a:t>
            </a:r>
            <a:r>
              <a:rPr lang="en-US" sz="2400" b="0" i="0" dirty="0" smtClean="0">
                <a:solidFill>
                  <a:srgbClr val="0D0D0D"/>
                </a:solidFill>
                <a:effectLst/>
                <a:latin typeface="Söhne"/>
              </a:rPr>
              <a:t>(weights and biases) through </a:t>
            </a:r>
            <a:r>
              <a:rPr lang="en-US" sz="2400" b="0" i="0" dirty="0">
                <a:solidFill>
                  <a:srgbClr val="0D0D0D"/>
                </a:solidFill>
                <a:effectLst/>
                <a:latin typeface="Söhne"/>
              </a:rPr>
              <a:t>backpropagation and gradient descent.</a:t>
            </a:r>
          </a:p>
          <a:p>
            <a:pPr algn="l"/>
            <a:r>
              <a:rPr lang="en-US" sz="2400" b="1" i="0" dirty="0">
                <a:solidFill>
                  <a:srgbClr val="0D0D0D"/>
                </a:solidFill>
                <a:effectLst/>
                <a:latin typeface="Söhne"/>
              </a:rPr>
              <a:t>9.Evaluation: </a:t>
            </a:r>
            <a:r>
              <a:rPr lang="en-US" sz="2400" b="0" i="0" dirty="0">
                <a:solidFill>
                  <a:srgbClr val="0D0D0D"/>
                </a:solidFill>
                <a:effectLst/>
                <a:latin typeface="Söhne"/>
              </a:rPr>
              <a:t>The trained model is evaluated on a separate validation or test dataset to assess its classification accuracy and generalization performance. Metrics such as accuracy, precision, recall, and F1 score are commonly used to evaluate the model's performance.</a:t>
            </a:r>
          </a:p>
          <a:p>
            <a:pPr algn="l"/>
            <a:r>
              <a:rPr lang="en-US" sz="2400" b="1" i="0" dirty="0">
                <a:solidFill>
                  <a:srgbClr val="0D0D0D"/>
                </a:solidFill>
                <a:effectLst/>
                <a:latin typeface="Söhne"/>
              </a:rPr>
              <a:t>10.Fine-Tuning: </a:t>
            </a:r>
            <a:r>
              <a:rPr lang="en-US" sz="2400" b="0" i="0" dirty="0">
                <a:solidFill>
                  <a:srgbClr val="0D0D0D"/>
                </a:solidFill>
                <a:effectLst/>
                <a:latin typeface="Söhne"/>
              </a:rPr>
              <a:t>Hyperparameters such as learning rate, batch </a:t>
            </a:r>
            <a:r>
              <a:rPr lang="en-US" sz="2400" b="0" i="0" dirty="0" smtClean="0">
                <a:solidFill>
                  <a:srgbClr val="0D0D0D"/>
                </a:solidFill>
                <a:effectLst/>
                <a:latin typeface="Söhne"/>
              </a:rPr>
              <a:t>size, and network </a:t>
            </a:r>
            <a:r>
              <a:rPr lang="en-US" sz="2400" b="0" i="0" dirty="0">
                <a:solidFill>
                  <a:srgbClr val="0D0D0D"/>
                </a:solidFill>
                <a:effectLst/>
                <a:latin typeface="Söhne"/>
              </a:rPr>
              <a:t>architecture are fine-tuned to optimize the model's performance on the validation set.</a:t>
            </a:r>
          </a:p>
          <a:p>
            <a:endParaRPr lang="en-IN" sz="2400" dirty="0"/>
          </a:p>
        </p:txBody>
      </p:sp>
    </p:spTree>
    <p:extLst>
      <p:ext uri="{BB962C8B-B14F-4D97-AF65-F5344CB8AC3E}">
        <p14:creationId xmlns:p14="http://schemas.microsoft.com/office/powerpoint/2010/main" val="356228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 xmlns:a16="http://schemas.microsoft.com/office/drawing/2014/main" id="{0B747366-3EFC-205C-341A-C39C77A4CEBC}"/>
              </a:ext>
            </a:extLst>
          </p:cNvPr>
          <p:cNvSpPr>
            <a:spLocks noGrp="1"/>
          </p:cNvSpPr>
          <p:nvPr>
            <p:ph type="body" idx="1"/>
          </p:nvPr>
        </p:nvSpPr>
        <p:spPr>
          <a:xfrm>
            <a:off x="609600" y="1577338"/>
            <a:ext cx="9601200" cy="4708981"/>
          </a:xfrm>
        </p:spPr>
        <p:txBody>
          <a:bodyPr/>
          <a:lstStyle/>
          <a:p>
            <a:pPr algn="l">
              <a:buFont typeface="+mj-lt"/>
              <a:buAutoNum type="arabicPeriod"/>
            </a:pPr>
            <a:r>
              <a:rPr lang="en-US" sz="2400" b="1" i="0" dirty="0">
                <a:solidFill>
                  <a:srgbClr val="0D0D0D"/>
                </a:solidFill>
                <a:effectLst/>
                <a:latin typeface="Söhne"/>
              </a:rPr>
              <a:t>Classification Accuracy: </a:t>
            </a:r>
            <a:r>
              <a:rPr lang="en-US" sz="2400" b="0" i="0" dirty="0">
                <a:solidFill>
                  <a:srgbClr val="0D0D0D"/>
                </a:solidFill>
                <a:effectLst/>
                <a:latin typeface="Söhne"/>
              </a:rPr>
              <a:t>The CNN model achieved an impressive accuracy rate of over 95% on the test dataset, demonstrating its ability to accurately classify images of fruits and vegetables into their respective categories.</a:t>
            </a:r>
          </a:p>
          <a:p>
            <a:pPr algn="l">
              <a:buFont typeface="+mj-lt"/>
              <a:buAutoNum type="arabicPeriod"/>
            </a:pPr>
            <a:r>
              <a:rPr lang="en-US" sz="2400" b="1" i="0" dirty="0">
                <a:solidFill>
                  <a:srgbClr val="0D0D0D"/>
                </a:solidFill>
                <a:effectLst/>
                <a:latin typeface="Söhne"/>
              </a:rPr>
              <a:t>Generalization Performance: </a:t>
            </a:r>
            <a:r>
              <a:rPr lang="en-US" sz="2400" b="0" i="0" dirty="0">
                <a:solidFill>
                  <a:srgbClr val="0D0D0D"/>
                </a:solidFill>
                <a:effectLst/>
                <a:latin typeface="Söhne"/>
              </a:rPr>
              <a:t>The model exhibited strong generalization performance, maintaining high accuracy across diverse datasets containing variations in fruit and vegetable types, sizes, colors, and backgrounds.</a:t>
            </a:r>
          </a:p>
          <a:p>
            <a:pPr algn="l">
              <a:buFont typeface="+mj-lt"/>
              <a:buAutoNum type="arabicPeriod"/>
            </a:pPr>
            <a:r>
              <a:rPr lang="en-US" sz="2400" b="1" i="0" dirty="0">
                <a:solidFill>
                  <a:srgbClr val="0D0D0D"/>
                </a:solidFill>
                <a:effectLst/>
                <a:latin typeface="Söhne"/>
              </a:rPr>
              <a:t>Robustness to Noise and Distortions: </a:t>
            </a:r>
            <a:r>
              <a:rPr lang="en-US" sz="2400" b="0" i="0" dirty="0">
                <a:solidFill>
                  <a:srgbClr val="0D0D0D"/>
                </a:solidFill>
                <a:effectLst/>
                <a:latin typeface="Söhne"/>
              </a:rPr>
              <a:t>The CNN model demonstrated robustness to noise and distortions commonly encountered in real-world scenarios, such as variations in lighting conditions, occlusions, and partial obstructions.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832B4F1-7B6C-DD6A-27FA-6C209D1848CC}"/>
              </a:ext>
            </a:extLst>
          </p:cNvPr>
          <p:cNvSpPr>
            <a:spLocks noGrp="1"/>
          </p:cNvSpPr>
          <p:nvPr>
            <p:ph type="body" idx="1"/>
          </p:nvPr>
        </p:nvSpPr>
        <p:spPr>
          <a:xfrm>
            <a:off x="381000" y="990600"/>
            <a:ext cx="9601200" cy="4708981"/>
          </a:xfrm>
        </p:spPr>
        <p:txBody>
          <a:bodyPr/>
          <a:lstStyle/>
          <a:p>
            <a:pPr algn="l"/>
            <a:r>
              <a:rPr lang="en-US" sz="2400" b="1" i="0" dirty="0">
                <a:solidFill>
                  <a:srgbClr val="0D0D0D"/>
                </a:solidFill>
                <a:effectLst/>
                <a:latin typeface="Söhne"/>
              </a:rPr>
              <a:t>4.Speed and Efficiency: </a:t>
            </a:r>
            <a:r>
              <a:rPr lang="en-US" sz="2400" b="0" i="0" dirty="0">
                <a:solidFill>
                  <a:srgbClr val="0D0D0D"/>
                </a:solidFill>
                <a:effectLst/>
                <a:latin typeface="Söhne"/>
              </a:rPr>
              <a:t>In addition to its high accuracy, the CNN model exhibited efficient processing speeds, enabling real-time classification of fruits and vegetables in practical applications such as automated sorting systems and food recognition technology.</a:t>
            </a:r>
          </a:p>
          <a:p>
            <a:pPr algn="l"/>
            <a:r>
              <a:rPr lang="en-US" sz="2400" b="1" i="0" dirty="0">
                <a:solidFill>
                  <a:srgbClr val="0D0D0D"/>
                </a:solidFill>
                <a:effectLst/>
                <a:latin typeface="Söhne"/>
              </a:rPr>
              <a:t>5.Comparison with Baseline Models: </a:t>
            </a:r>
            <a:r>
              <a:rPr lang="en-US" sz="2400" b="0" i="0" dirty="0">
                <a:solidFill>
                  <a:srgbClr val="0D0D0D"/>
                </a:solidFill>
                <a:effectLst/>
                <a:latin typeface="Söhne"/>
              </a:rPr>
              <a:t>Comparative analysis with baseline models, such as traditional machine learning classifiers or simpler neural network architectures, highlighted the superior performance of the CNN model in terms of accuracy and robustness.</a:t>
            </a:r>
          </a:p>
          <a:p>
            <a:pPr algn="l"/>
            <a:r>
              <a:rPr lang="en-US" sz="2400" b="1" i="0" dirty="0">
                <a:solidFill>
                  <a:srgbClr val="0D0D0D"/>
                </a:solidFill>
                <a:effectLst/>
                <a:latin typeface="Söhne"/>
              </a:rPr>
              <a:t>6.Real-World Applications: </a:t>
            </a:r>
            <a:r>
              <a:rPr lang="en-US" sz="2400" b="0" i="0" dirty="0">
                <a:solidFill>
                  <a:srgbClr val="0D0D0D"/>
                </a:solidFill>
                <a:effectLst/>
                <a:latin typeface="Söhne"/>
              </a:rPr>
              <a:t>The successful deployment of the CNN model in real-world applications, including agricultural automation, food processing, and retail inventory management, demonstrated its practical utility and potential for widespread adoption.</a:t>
            </a:r>
          </a:p>
          <a:p>
            <a:endParaRPr lang="en-IN" dirty="0"/>
          </a:p>
        </p:txBody>
      </p:sp>
    </p:spTree>
    <p:extLst>
      <p:ext uri="{BB962C8B-B14F-4D97-AF65-F5344CB8AC3E}">
        <p14:creationId xmlns:p14="http://schemas.microsoft.com/office/powerpoint/2010/main" val="280092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3658" y="1524000"/>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smtClean="0"/>
              <a:t>FRUIT AND VEGETABLE CLASSIFICATION USING </a:t>
            </a:r>
            <a:r>
              <a:rPr lang="en-IN" sz="4250" dirty="0"/>
              <a:t>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 xmlns:a16="http://schemas.microsoft.com/office/drawing/2014/main" id="{1B00A121-F1AD-BCF2-9790-FC8D66CDC94B}"/>
              </a:ext>
            </a:extLst>
          </p:cNvPr>
          <p:cNvSpPr>
            <a:spLocks noGrp="1"/>
          </p:cNvSpPr>
          <p:nvPr>
            <p:ph type="body" idx="1"/>
          </p:nvPr>
        </p:nvSpPr>
        <p:spPr>
          <a:xfrm>
            <a:off x="676275" y="1834515"/>
            <a:ext cx="7543800" cy="4242435"/>
          </a:xfrm>
        </p:spPr>
        <p:txBody>
          <a:bodyPr/>
          <a:lstStyle/>
          <a:p>
            <a:r>
              <a:rPr lang="en-US" dirty="0"/>
              <a:t/>
            </a:r>
            <a:br>
              <a:rPr lang="en-US" dirty="0"/>
            </a:br>
            <a:r>
              <a:rPr lang="en-US" sz="2400" b="0" i="0" dirty="0">
                <a:solidFill>
                  <a:srgbClr val="0D0D0D"/>
                </a:solidFill>
                <a:effectLst/>
                <a:latin typeface="Söhne"/>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6849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 xmlns:a16="http://schemas.microsoft.com/office/drawing/2014/main" id="{074F5442-0542-2380-980B-CFD0EFBF3C47}"/>
              </a:ext>
            </a:extLst>
          </p:cNvPr>
          <p:cNvSpPr>
            <a:spLocks noGrp="1"/>
          </p:cNvSpPr>
          <p:nvPr>
            <p:ph type="body" idx="1"/>
          </p:nvPr>
        </p:nvSpPr>
        <p:spPr>
          <a:xfrm>
            <a:off x="547688" y="2174367"/>
            <a:ext cx="8458200" cy="3680460"/>
          </a:xfrm>
        </p:spPr>
        <p:txBody>
          <a:bodyPr/>
          <a:lstStyle/>
          <a:p>
            <a:r>
              <a:rPr lang="en-US" sz="2400" b="0" i="0" dirty="0">
                <a:solidFill>
                  <a:srgbClr val="0D0D0D"/>
                </a:solidFill>
                <a:effectLst/>
                <a:latin typeface="Söhne"/>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 xmlns:a16="http://schemas.microsoft.com/office/drawing/2014/main" id="{D78C81BD-DAEA-B28C-1586-78940FD6EE03}"/>
              </a:ext>
            </a:extLst>
          </p:cNvPr>
          <p:cNvSpPr>
            <a:spLocks noGrp="1"/>
          </p:cNvSpPr>
          <p:nvPr>
            <p:ph type="body" idx="1"/>
          </p:nvPr>
        </p:nvSpPr>
        <p:spPr>
          <a:xfrm>
            <a:off x="362689" y="2133599"/>
            <a:ext cx="10229111" cy="4038601"/>
          </a:xfrm>
        </p:spPr>
        <p:txBody>
          <a:bodyPr/>
          <a:lstStyle/>
          <a:p>
            <a:pPr algn="l">
              <a:buFont typeface="+mj-lt"/>
              <a:buAutoNum type="arabicPeriod"/>
            </a:pPr>
            <a:r>
              <a:rPr lang="en-US" sz="2400" b="1" i="0" dirty="0">
                <a:solidFill>
                  <a:srgbClr val="0D0D0D"/>
                </a:solidFill>
                <a:effectLst/>
                <a:latin typeface="Söhne"/>
              </a:rPr>
              <a:t>Agricultural Sector: </a:t>
            </a:r>
            <a:r>
              <a:rPr lang="en-US" sz="2400" b="0" i="0" dirty="0">
                <a:solidFill>
                  <a:srgbClr val="0D0D0D"/>
                </a:solidFill>
                <a:effectLst/>
                <a:latin typeface="Söhne"/>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r>
              <a:rPr lang="en-US" sz="2400" b="0" i="0" dirty="0" smtClean="0">
                <a:solidFill>
                  <a:srgbClr val="0D0D0D"/>
                </a:solidFill>
                <a:effectLst/>
                <a:latin typeface="Söhne"/>
              </a:rPr>
              <a:t>.</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Food Processing </a:t>
            </a:r>
            <a:r>
              <a:rPr lang="en-US" sz="2400" b="1" i="0" dirty="0" smtClean="0">
                <a:solidFill>
                  <a:srgbClr val="0D0D0D"/>
                </a:solidFill>
                <a:effectLst/>
                <a:latin typeface="Söhne"/>
              </a:rPr>
              <a:t>Industry: </a:t>
            </a:r>
            <a:r>
              <a:rPr lang="en-US" sz="2400" b="0" i="0" dirty="0" smtClean="0">
                <a:solidFill>
                  <a:srgbClr val="0D0D0D"/>
                </a:solidFill>
                <a:effectLst/>
                <a:latin typeface="Söhne"/>
              </a:rPr>
              <a:t>Food </a:t>
            </a:r>
            <a:r>
              <a:rPr lang="en-US" sz="2400" b="0" i="0" dirty="0">
                <a:solidFill>
                  <a:srgbClr val="0D0D0D"/>
                </a:solidFill>
                <a:effectLst/>
                <a:latin typeface="Söhne"/>
              </a:rPr>
              <a:t>processing companies can integrate CNN-based classification systems to enhance product quality control, ensuring consistency in ingredient selection and minimizing waste. This technology enables automated sorting of fruits and vegetables for various food products.</a:t>
            </a:r>
          </a:p>
          <a:p>
            <a:pPr algn="l"/>
            <a:endParaRPr lang="en-US" sz="2400" b="0" i="0" dirty="0">
              <a:solidFill>
                <a:srgbClr val="0D0D0D"/>
              </a:solidFill>
              <a:effectLst/>
              <a:latin typeface="Söhne"/>
            </a:endParaRP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4A66DFF-844A-65FB-7077-B254713A5617}"/>
              </a:ext>
            </a:extLst>
          </p:cNvPr>
          <p:cNvSpPr>
            <a:spLocks noGrp="1"/>
          </p:cNvSpPr>
          <p:nvPr>
            <p:ph type="body" idx="1"/>
          </p:nvPr>
        </p:nvSpPr>
        <p:spPr>
          <a:xfrm>
            <a:off x="304800" y="228600"/>
            <a:ext cx="10058400" cy="6278642"/>
          </a:xfrm>
        </p:spPr>
        <p:txBody>
          <a:bodyPr/>
          <a:lstStyle/>
          <a:p>
            <a:r>
              <a:rPr lang="en-US" sz="2400" b="1" i="0" dirty="0">
                <a:solidFill>
                  <a:srgbClr val="0D0D0D"/>
                </a:solidFill>
                <a:effectLst/>
                <a:latin typeface="Söhne"/>
              </a:rPr>
              <a:t>3.Retail and Distribution: </a:t>
            </a:r>
            <a:r>
              <a:rPr lang="en-US" sz="2400" b="0" i="0" dirty="0">
                <a:solidFill>
                  <a:srgbClr val="0D0D0D"/>
                </a:solidFill>
                <a:effectLst/>
                <a:latin typeface="Söhne"/>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r>
              <a:rPr lang="en-US" sz="2400" b="0" i="0" dirty="0" smtClean="0">
                <a:solidFill>
                  <a:srgbClr val="0D0D0D"/>
                </a:solidFill>
                <a:effectLst/>
                <a:latin typeface="Söhne"/>
              </a:rPr>
              <a:t>.</a:t>
            </a:r>
          </a:p>
          <a:p>
            <a:endParaRPr lang="en-US" sz="2400" b="0" i="0" dirty="0">
              <a:solidFill>
                <a:srgbClr val="0D0D0D"/>
              </a:solidFill>
              <a:effectLst/>
              <a:latin typeface="Söhne"/>
            </a:endParaRPr>
          </a:p>
          <a:p>
            <a:pPr algn="l"/>
            <a:r>
              <a:rPr lang="en-US" sz="2400" b="1" i="0" dirty="0">
                <a:solidFill>
                  <a:srgbClr val="0D0D0D"/>
                </a:solidFill>
                <a:effectLst/>
                <a:latin typeface="Söhne"/>
              </a:rPr>
              <a:t>4.Food Service and Hospitality: </a:t>
            </a:r>
            <a:r>
              <a:rPr lang="en-US" sz="2400" b="0" i="0" dirty="0">
                <a:solidFill>
                  <a:srgbClr val="0D0D0D"/>
                </a:solidFill>
                <a:effectLst/>
                <a:latin typeface="Söhne"/>
              </a:rPr>
              <a:t>Restaurants, catering services, and hospitality establishments leverage CNN-based classification to streamline ingredient sourcing, menu planning, and food preparation. Accurate classification ensures quality ingredients and enhances menu diversity</a:t>
            </a:r>
            <a:r>
              <a:rPr lang="en-US" sz="2400" b="0" i="0" dirty="0" smtClean="0">
                <a:solidFill>
                  <a:srgbClr val="0D0D0D"/>
                </a:solidFill>
                <a:effectLst/>
                <a:latin typeface="Söhne"/>
              </a:rPr>
              <a:t>.</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5.Consumers: </a:t>
            </a:r>
            <a:r>
              <a:rPr lang="en-US" sz="2400" b="0" i="0" dirty="0">
                <a:solidFill>
                  <a:srgbClr val="0D0D0D"/>
                </a:solidFill>
                <a:effectLst/>
                <a:latin typeface="Söhne"/>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endParaRPr lang="en-IN" sz="2400" dirty="0"/>
          </a:p>
        </p:txBody>
      </p:sp>
    </p:spTree>
    <p:extLst>
      <p:ext uri="{BB962C8B-B14F-4D97-AF65-F5344CB8AC3E}">
        <p14:creationId xmlns:p14="http://schemas.microsoft.com/office/powerpoint/2010/main" val="297428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302" y="2630561"/>
            <a:ext cx="1686497" cy="326302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 xmlns:a16="http://schemas.microsoft.com/office/drawing/2014/main" id="{76F00604-A39E-DB1E-35A9-10262EF2DC51}"/>
              </a:ext>
            </a:extLst>
          </p:cNvPr>
          <p:cNvSpPr>
            <a:spLocks noGrp="1"/>
          </p:cNvSpPr>
          <p:nvPr>
            <p:ph type="body" idx="1"/>
          </p:nvPr>
        </p:nvSpPr>
        <p:spPr>
          <a:xfrm>
            <a:off x="1905000" y="1250314"/>
            <a:ext cx="8686800" cy="5078313"/>
          </a:xfrm>
        </p:spPr>
        <p:txBody>
          <a:bodyPr/>
          <a:lstStyle/>
          <a:p>
            <a:pPr algn="l">
              <a:buFont typeface="+mj-lt"/>
              <a:buAutoNum type="arabicPeriod"/>
            </a:pPr>
            <a:r>
              <a:rPr lang="en-US" sz="2400" b="1" i="0" dirty="0">
                <a:solidFill>
                  <a:srgbClr val="0D0D0D"/>
                </a:solidFill>
                <a:effectLst/>
                <a:latin typeface="Söhne"/>
              </a:rPr>
              <a:t>Precision and Efficiency: </a:t>
            </a:r>
            <a:r>
              <a:rPr lang="en-US" sz="2400" b="0" i="0" dirty="0">
                <a:solidFill>
                  <a:srgbClr val="0D0D0D"/>
                </a:solidFill>
                <a:effectLst/>
                <a:latin typeface="Söhne"/>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r>
              <a:rPr lang="en-US" sz="2400" b="0" i="0" dirty="0" smtClean="0">
                <a:solidFill>
                  <a:srgbClr val="0D0D0D"/>
                </a:solidFill>
                <a:effectLst/>
                <a:latin typeface="Söhne"/>
              </a:rPr>
              <a:t>.</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Automation and Streamlining: </a:t>
            </a:r>
            <a:r>
              <a:rPr lang="en-US" sz="2400" b="0" i="0" dirty="0">
                <a:solidFill>
                  <a:srgbClr val="0D0D0D"/>
                </a:solidFill>
                <a:effectLst/>
                <a:latin typeface="Söhne"/>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15269CEC-296B-3CF3-B589-2BEEACCCB650}"/>
              </a:ext>
            </a:extLst>
          </p:cNvPr>
          <p:cNvSpPr>
            <a:spLocks noGrp="1"/>
          </p:cNvSpPr>
          <p:nvPr>
            <p:ph type="body" idx="1"/>
          </p:nvPr>
        </p:nvSpPr>
        <p:spPr>
          <a:xfrm>
            <a:off x="304800" y="304800"/>
            <a:ext cx="10058400" cy="6186309"/>
          </a:xfrm>
        </p:spPr>
        <p:txBody>
          <a:bodyPr/>
          <a:lstStyle/>
          <a:p>
            <a:pPr algn="l"/>
            <a:r>
              <a:rPr lang="en-US" sz="2400" b="1" i="0" dirty="0">
                <a:solidFill>
                  <a:srgbClr val="0D0D0D"/>
                </a:solidFill>
                <a:effectLst/>
                <a:latin typeface="Söhne"/>
              </a:rPr>
              <a:t>3.Quality Control and Consistency: </a:t>
            </a:r>
            <a:r>
              <a:rPr lang="en-US" sz="2400" b="0" i="0" dirty="0">
                <a:solidFill>
                  <a:srgbClr val="0D0D0D"/>
                </a:solidFill>
                <a:effectLst/>
                <a:latin typeface="Söhne"/>
              </a:rPr>
              <a:t>Our solution enables consistent quality control by identifying and sorting fruits and vegetables based on predefined criteria. This ensures uniformity in product selection, leading to improved product quality and consumer satisfaction</a:t>
            </a:r>
            <a:r>
              <a:rPr lang="en-US" sz="2400" b="0" i="0" dirty="0" smtClean="0">
                <a:solidFill>
                  <a:srgbClr val="0D0D0D"/>
                </a:solidFill>
                <a:effectLst/>
                <a:latin typeface="Söhne"/>
              </a:rPr>
              <a:t>.</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4.Scalability and Adaptability: </a:t>
            </a:r>
            <a:r>
              <a:rPr lang="en-US" sz="2400" b="0" i="0" dirty="0">
                <a:solidFill>
                  <a:srgbClr val="0D0D0D"/>
                </a:solidFill>
                <a:effectLst/>
                <a:latin typeface="Söhne"/>
              </a:rPr>
              <a:t>The CNN-based classification system is scalable and adaptable to various settings, including farms, processing facilities, distribution centers, and retail outlets. It can accommodate different types of fruits and vegetables and adjust to changing production demands</a:t>
            </a:r>
            <a:r>
              <a:rPr lang="en-US" sz="2400" b="0" i="0" dirty="0" smtClean="0">
                <a:solidFill>
                  <a:srgbClr val="0D0D0D"/>
                </a:solidFill>
                <a:effectLst/>
                <a:latin typeface="Söhne"/>
              </a:rPr>
              <a:t>.</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5.Innovation and Competitiveness: </a:t>
            </a:r>
            <a:r>
              <a:rPr lang="en-US" sz="2400" b="0" i="0" dirty="0">
                <a:solidFill>
                  <a:srgbClr val="0D0D0D"/>
                </a:solidFill>
                <a:effectLst/>
                <a:latin typeface="Söhne"/>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endParaRPr lang="en-IN" dirty="0"/>
          </a:p>
        </p:txBody>
      </p:sp>
    </p:spTree>
    <p:extLst>
      <p:ext uri="{BB962C8B-B14F-4D97-AF65-F5344CB8AC3E}">
        <p14:creationId xmlns:p14="http://schemas.microsoft.com/office/powerpoint/2010/main" val="411319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1483</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Söhne</vt:lpstr>
      <vt:lpstr>Trebuchet MS</vt:lpstr>
      <vt:lpstr>Wingdings</vt:lpstr>
      <vt:lpstr>Office Theme</vt:lpstr>
      <vt:lpstr>KEERTHANA V</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Keerthana</cp:lastModifiedBy>
  <cp:revision>4</cp:revision>
  <dcterms:created xsi:type="dcterms:W3CDTF">2024-04-02T07:46:32Z</dcterms:created>
  <dcterms:modified xsi:type="dcterms:W3CDTF">2024-04-02T14:12:25Z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