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1" r:id="rId16"/>
    <p:sldId id="272" r:id="rId17"/>
    <p:sldId id="273" r:id="rId18"/>
    <p:sldId id="274" r:id="rId19"/>
    <p:sldId id="270"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AA00C9-018B-4B95-B410-8B4E9E8AC550}" type="datetimeFigureOut">
              <a:rPr lang="en-IN" smtClean="0"/>
              <a:t>14-07-2024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83D7CE-093E-41C6-84CA-5D67E6999941}" type="slidenum">
              <a:rPr lang="en-IN" smtClean="0"/>
              <a:t>‹#›</a:t>
            </a:fld>
            <a:endParaRPr lang="en-IN"/>
          </a:p>
        </p:txBody>
      </p:sp>
    </p:spTree>
    <p:extLst>
      <p:ext uri="{BB962C8B-B14F-4D97-AF65-F5344CB8AC3E}">
        <p14:creationId xmlns:p14="http://schemas.microsoft.com/office/powerpoint/2010/main" val="4225545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83D7CE-093E-41C6-84CA-5D67E6999941}" type="slidenum">
              <a:rPr lang="en-IN" smtClean="0"/>
              <a:t>9</a:t>
            </a:fld>
            <a:endParaRPr lang="en-IN"/>
          </a:p>
        </p:txBody>
      </p:sp>
    </p:spTree>
    <p:extLst>
      <p:ext uri="{BB962C8B-B14F-4D97-AF65-F5344CB8AC3E}">
        <p14:creationId xmlns:p14="http://schemas.microsoft.com/office/powerpoint/2010/main" val="3635027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44ECD82-1091-4100-AE37-9885B53759F8}"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A38CE0-C80F-4B5E-9664-43FE77802ACB}" type="slidenum">
              <a:rPr lang="en-IN" smtClean="0"/>
              <a:t>‹#›</a:t>
            </a:fld>
            <a:endParaRPr lang="en-IN"/>
          </a:p>
        </p:txBody>
      </p:sp>
    </p:spTree>
    <p:extLst>
      <p:ext uri="{BB962C8B-B14F-4D97-AF65-F5344CB8AC3E}">
        <p14:creationId xmlns:p14="http://schemas.microsoft.com/office/powerpoint/2010/main" val="372448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44ECD82-1091-4100-AE37-9885B53759F8}"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A38CE0-C80F-4B5E-9664-43FE77802ACB}" type="slidenum">
              <a:rPr lang="en-IN" smtClean="0"/>
              <a:t>‹#›</a:t>
            </a:fld>
            <a:endParaRPr lang="en-IN"/>
          </a:p>
        </p:txBody>
      </p:sp>
    </p:spTree>
    <p:extLst>
      <p:ext uri="{BB962C8B-B14F-4D97-AF65-F5344CB8AC3E}">
        <p14:creationId xmlns:p14="http://schemas.microsoft.com/office/powerpoint/2010/main" val="2270898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44ECD82-1091-4100-AE37-9885B53759F8}"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A38CE0-C80F-4B5E-9664-43FE77802ACB}" type="slidenum">
              <a:rPr lang="en-IN" smtClean="0"/>
              <a:t>‹#›</a:t>
            </a:fld>
            <a:endParaRPr lang="en-IN"/>
          </a:p>
        </p:txBody>
      </p:sp>
    </p:spTree>
    <p:extLst>
      <p:ext uri="{BB962C8B-B14F-4D97-AF65-F5344CB8AC3E}">
        <p14:creationId xmlns:p14="http://schemas.microsoft.com/office/powerpoint/2010/main" val="1547354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44ECD82-1091-4100-AE37-9885B53759F8}"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A38CE0-C80F-4B5E-9664-43FE77802ACB}" type="slidenum">
              <a:rPr lang="en-IN" smtClean="0"/>
              <a:t>‹#›</a:t>
            </a:fld>
            <a:endParaRPr lang="en-IN"/>
          </a:p>
        </p:txBody>
      </p:sp>
    </p:spTree>
    <p:extLst>
      <p:ext uri="{BB962C8B-B14F-4D97-AF65-F5344CB8AC3E}">
        <p14:creationId xmlns:p14="http://schemas.microsoft.com/office/powerpoint/2010/main" val="2717894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4ECD82-1091-4100-AE37-9885B53759F8}"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A38CE0-C80F-4B5E-9664-43FE77802ACB}" type="slidenum">
              <a:rPr lang="en-IN" smtClean="0"/>
              <a:t>‹#›</a:t>
            </a:fld>
            <a:endParaRPr lang="en-IN"/>
          </a:p>
        </p:txBody>
      </p:sp>
    </p:spTree>
    <p:extLst>
      <p:ext uri="{BB962C8B-B14F-4D97-AF65-F5344CB8AC3E}">
        <p14:creationId xmlns:p14="http://schemas.microsoft.com/office/powerpoint/2010/main" val="1369053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44ECD82-1091-4100-AE37-9885B53759F8}" type="datetimeFigureOut">
              <a:rPr lang="en-IN" smtClean="0"/>
              <a:t>14-07-2024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A38CE0-C80F-4B5E-9664-43FE77802ACB}" type="slidenum">
              <a:rPr lang="en-IN" smtClean="0"/>
              <a:t>‹#›</a:t>
            </a:fld>
            <a:endParaRPr lang="en-IN"/>
          </a:p>
        </p:txBody>
      </p:sp>
    </p:spTree>
    <p:extLst>
      <p:ext uri="{BB962C8B-B14F-4D97-AF65-F5344CB8AC3E}">
        <p14:creationId xmlns:p14="http://schemas.microsoft.com/office/powerpoint/2010/main" val="1775951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44ECD82-1091-4100-AE37-9885B53759F8}" type="datetimeFigureOut">
              <a:rPr lang="en-IN" smtClean="0"/>
              <a:t>14-07-2024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A38CE0-C80F-4B5E-9664-43FE77802ACB}" type="slidenum">
              <a:rPr lang="en-IN" smtClean="0"/>
              <a:t>‹#›</a:t>
            </a:fld>
            <a:endParaRPr lang="en-IN"/>
          </a:p>
        </p:txBody>
      </p:sp>
    </p:spTree>
    <p:extLst>
      <p:ext uri="{BB962C8B-B14F-4D97-AF65-F5344CB8AC3E}">
        <p14:creationId xmlns:p14="http://schemas.microsoft.com/office/powerpoint/2010/main" val="377185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44ECD82-1091-4100-AE37-9885B53759F8}" type="datetimeFigureOut">
              <a:rPr lang="en-IN" smtClean="0"/>
              <a:t>14-07-2024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A38CE0-C80F-4B5E-9664-43FE77802ACB}" type="slidenum">
              <a:rPr lang="en-IN" smtClean="0"/>
              <a:t>‹#›</a:t>
            </a:fld>
            <a:endParaRPr lang="en-IN"/>
          </a:p>
        </p:txBody>
      </p:sp>
    </p:spTree>
    <p:extLst>
      <p:ext uri="{BB962C8B-B14F-4D97-AF65-F5344CB8AC3E}">
        <p14:creationId xmlns:p14="http://schemas.microsoft.com/office/powerpoint/2010/main" val="3513255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4ECD82-1091-4100-AE37-9885B53759F8}" type="datetimeFigureOut">
              <a:rPr lang="en-IN" smtClean="0"/>
              <a:t>14-07-2024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A38CE0-C80F-4B5E-9664-43FE77802ACB}" type="slidenum">
              <a:rPr lang="en-IN" smtClean="0"/>
              <a:t>‹#›</a:t>
            </a:fld>
            <a:endParaRPr lang="en-IN"/>
          </a:p>
        </p:txBody>
      </p:sp>
    </p:spTree>
    <p:extLst>
      <p:ext uri="{BB962C8B-B14F-4D97-AF65-F5344CB8AC3E}">
        <p14:creationId xmlns:p14="http://schemas.microsoft.com/office/powerpoint/2010/main" val="723206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4ECD82-1091-4100-AE37-9885B53759F8}" type="datetimeFigureOut">
              <a:rPr lang="en-IN" smtClean="0"/>
              <a:t>14-07-2024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A38CE0-C80F-4B5E-9664-43FE77802ACB}" type="slidenum">
              <a:rPr lang="en-IN" smtClean="0"/>
              <a:t>‹#›</a:t>
            </a:fld>
            <a:endParaRPr lang="en-IN"/>
          </a:p>
        </p:txBody>
      </p:sp>
    </p:spTree>
    <p:extLst>
      <p:ext uri="{BB962C8B-B14F-4D97-AF65-F5344CB8AC3E}">
        <p14:creationId xmlns:p14="http://schemas.microsoft.com/office/powerpoint/2010/main" val="250244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4ECD82-1091-4100-AE37-9885B53759F8}" type="datetimeFigureOut">
              <a:rPr lang="en-IN" smtClean="0"/>
              <a:t>14-07-2024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A38CE0-C80F-4B5E-9664-43FE77802ACB}" type="slidenum">
              <a:rPr lang="en-IN" smtClean="0"/>
              <a:t>‹#›</a:t>
            </a:fld>
            <a:endParaRPr lang="en-IN"/>
          </a:p>
        </p:txBody>
      </p:sp>
    </p:spTree>
    <p:extLst>
      <p:ext uri="{BB962C8B-B14F-4D97-AF65-F5344CB8AC3E}">
        <p14:creationId xmlns:p14="http://schemas.microsoft.com/office/powerpoint/2010/main" val="3957217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4ECD82-1091-4100-AE37-9885B53759F8}" type="datetimeFigureOut">
              <a:rPr lang="en-IN" smtClean="0"/>
              <a:t>14-07-2024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A38CE0-C80F-4B5E-9664-43FE77802ACB}" type="slidenum">
              <a:rPr lang="en-IN" smtClean="0"/>
              <a:t>‹#›</a:t>
            </a:fld>
            <a:endParaRPr lang="en-IN"/>
          </a:p>
        </p:txBody>
      </p:sp>
    </p:spTree>
    <p:extLst>
      <p:ext uri="{BB962C8B-B14F-4D97-AF65-F5344CB8AC3E}">
        <p14:creationId xmlns:p14="http://schemas.microsoft.com/office/powerpoint/2010/main" val="4009443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effectLst>
                  <a:outerShdw blurRad="38100" dist="38100" dir="2700000" algn="tl">
                    <a:srgbClr val="000000">
                      <a:alpha val="43137"/>
                    </a:srgbClr>
                  </a:outerShdw>
                </a:effectLst>
                <a:latin typeface="Times New Roman" pitchFamily="18" charset="0"/>
                <a:cs typeface="Times New Roman" pitchFamily="18" charset="0"/>
              </a:rPr>
              <a:t>Cloud Deployment models</a:t>
            </a:r>
            <a:endParaRPr lang="en-IN" b="1" u="sng"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628800"/>
            <a:ext cx="7416824"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7465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Autofit/>
          </a:bodyPr>
          <a:lstStyle/>
          <a:p>
            <a:pPr marL="0" indent="0" algn="just" fontAlgn="base">
              <a:buNone/>
            </a:pPr>
            <a:r>
              <a:rPr lang="en-IN" sz="2000" b="1" u="sng" dirty="0">
                <a:latin typeface="Times New Roman" pitchFamily="18" charset="0"/>
                <a:cs typeface="Times New Roman" pitchFamily="18" charset="0"/>
              </a:rPr>
              <a:t>Advantages of the Private Cloud </a:t>
            </a:r>
            <a:r>
              <a:rPr lang="en-IN" sz="2000" b="1" u="sng" dirty="0" smtClean="0">
                <a:latin typeface="Times New Roman" pitchFamily="18" charset="0"/>
                <a:cs typeface="Times New Roman" pitchFamily="18" charset="0"/>
              </a:rPr>
              <a:t>Model</a:t>
            </a:r>
          </a:p>
          <a:p>
            <a:pPr marL="0" indent="0" algn="just" fontAlgn="base">
              <a:buNone/>
            </a:pPr>
            <a:endParaRPr lang="en-IN" sz="600" u="sng" dirty="0">
              <a:latin typeface="Times New Roman" pitchFamily="18" charset="0"/>
              <a:cs typeface="Times New Roman" pitchFamily="18" charset="0"/>
            </a:endParaRPr>
          </a:p>
          <a:p>
            <a:pPr lvl="0" algn="just" fontAlgn="base"/>
            <a:r>
              <a:rPr lang="en-IN" sz="2000" b="1" dirty="0">
                <a:latin typeface="Times New Roman" pitchFamily="18" charset="0"/>
                <a:cs typeface="Times New Roman" pitchFamily="18" charset="0"/>
              </a:rPr>
              <a:t>Better Control: </a:t>
            </a:r>
            <a:r>
              <a:rPr lang="en-IN" sz="2000" dirty="0">
                <a:latin typeface="Times New Roman" pitchFamily="18" charset="0"/>
                <a:cs typeface="Times New Roman" pitchFamily="18" charset="0"/>
              </a:rPr>
              <a:t>You are the sole owner of the property. You gain complete command over service integration, IT operations, policies, and user </a:t>
            </a:r>
            <a:r>
              <a:rPr lang="en-IN" sz="2000" dirty="0" err="1">
                <a:latin typeface="Times New Roman" pitchFamily="18" charset="0"/>
                <a:cs typeface="Times New Roman" pitchFamily="18" charset="0"/>
              </a:rPr>
              <a:t>behavior</a:t>
            </a:r>
            <a:r>
              <a:rPr lang="en-IN" sz="2000" dirty="0">
                <a:latin typeface="Times New Roman" pitchFamily="18" charset="0"/>
                <a:cs typeface="Times New Roman" pitchFamily="18" charset="0"/>
              </a:rPr>
              <a:t>. </a:t>
            </a:r>
          </a:p>
          <a:p>
            <a:pPr lvl="0" algn="just" fontAlgn="base"/>
            <a:r>
              <a:rPr lang="en-IN" sz="2000" b="1" dirty="0">
                <a:latin typeface="Times New Roman" pitchFamily="18" charset="0"/>
                <a:cs typeface="Times New Roman" pitchFamily="18" charset="0"/>
              </a:rPr>
              <a:t>Data Security and Privacy:</a:t>
            </a:r>
            <a:r>
              <a:rPr lang="en-IN" sz="2000" dirty="0">
                <a:latin typeface="Times New Roman" pitchFamily="18" charset="0"/>
                <a:cs typeface="Times New Roman" pitchFamily="18" charset="0"/>
              </a:rPr>
              <a:t> It’s suitable for storing corporate information to which only authorized staff have access. By segmenting resources within the same infrastructure, improved access and security can be achieved.</a:t>
            </a:r>
          </a:p>
          <a:p>
            <a:pPr lvl="0" algn="just" fontAlgn="base"/>
            <a:r>
              <a:rPr lang="en-IN" sz="2000" b="1" dirty="0">
                <a:latin typeface="Times New Roman" pitchFamily="18" charset="0"/>
                <a:cs typeface="Times New Roman" pitchFamily="18" charset="0"/>
              </a:rPr>
              <a:t>Supports Legacy Systems:</a:t>
            </a:r>
            <a:r>
              <a:rPr lang="en-IN" sz="2000" dirty="0">
                <a:latin typeface="Times New Roman" pitchFamily="18" charset="0"/>
                <a:cs typeface="Times New Roman" pitchFamily="18" charset="0"/>
              </a:rPr>
              <a:t> This approach is designed to work with legacy systems that are unable to access the public cloud. </a:t>
            </a:r>
          </a:p>
          <a:p>
            <a:pPr lvl="0" algn="just" fontAlgn="base"/>
            <a:r>
              <a:rPr lang="en-IN" sz="2000" b="1" dirty="0">
                <a:latin typeface="Times New Roman" pitchFamily="18" charset="0"/>
                <a:cs typeface="Times New Roman" pitchFamily="18" charset="0"/>
              </a:rPr>
              <a:t>Customization: </a:t>
            </a:r>
            <a:r>
              <a:rPr lang="en-IN" sz="2000" dirty="0">
                <a:latin typeface="Times New Roman" pitchFamily="18" charset="0"/>
                <a:cs typeface="Times New Roman" pitchFamily="18" charset="0"/>
              </a:rPr>
              <a:t>Unlike a public cloud deployment, a private cloud allows a company to tailor its solution to meet its specific needs</a:t>
            </a:r>
            <a:r>
              <a:rPr lang="en-IN" sz="2000" dirty="0" smtClean="0">
                <a:latin typeface="Times New Roman" pitchFamily="18" charset="0"/>
                <a:cs typeface="Times New Roman" pitchFamily="18" charset="0"/>
              </a:rPr>
              <a:t>.</a:t>
            </a:r>
          </a:p>
          <a:p>
            <a:pPr marL="0" lvl="0" indent="0" algn="just" fontAlgn="base">
              <a:buNone/>
            </a:pPr>
            <a:endParaRPr lang="en-IN" sz="1800" dirty="0">
              <a:latin typeface="Times New Roman" pitchFamily="18" charset="0"/>
              <a:cs typeface="Times New Roman" pitchFamily="18" charset="0"/>
            </a:endParaRPr>
          </a:p>
          <a:p>
            <a:pPr marL="0" indent="0" algn="just" fontAlgn="base">
              <a:buNone/>
            </a:pPr>
            <a:r>
              <a:rPr lang="en-IN" sz="2000" b="1" u="sng" dirty="0">
                <a:latin typeface="Times New Roman" pitchFamily="18" charset="0"/>
                <a:cs typeface="Times New Roman" pitchFamily="18" charset="0"/>
              </a:rPr>
              <a:t>Disadvantages of the Private Cloud </a:t>
            </a:r>
            <a:r>
              <a:rPr lang="en-IN" sz="2000" b="1" u="sng" dirty="0" smtClean="0">
                <a:latin typeface="Times New Roman" pitchFamily="18" charset="0"/>
                <a:cs typeface="Times New Roman" pitchFamily="18" charset="0"/>
              </a:rPr>
              <a:t>Model</a:t>
            </a:r>
          </a:p>
          <a:p>
            <a:pPr marL="0" indent="0" algn="just" fontAlgn="base">
              <a:buNone/>
            </a:pPr>
            <a:endParaRPr lang="en-IN" sz="1000" u="sng" dirty="0">
              <a:latin typeface="Times New Roman" pitchFamily="18" charset="0"/>
              <a:cs typeface="Times New Roman" pitchFamily="18" charset="0"/>
            </a:endParaRPr>
          </a:p>
          <a:p>
            <a:pPr lvl="0" algn="just" fontAlgn="base"/>
            <a:r>
              <a:rPr lang="en-IN" sz="2000" b="1" dirty="0">
                <a:latin typeface="Times New Roman" pitchFamily="18" charset="0"/>
                <a:cs typeface="Times New Roman" pitchFamily="18" charset="0"/>
              </a:rPr>
              <a:t>Less scalable: </a:t>
            </a:r>
            <a:r>
              <a:rPr lang="en-IN" sz="2000" dirty="0">
                <a:latin typeface="Times New Roman" pitchFamily="18" charset="0"/>
                <a:cs typeface="Times New Roman" pitchFamily="18" charset="0"/>
              </a:rPr>
              <a:t>Private clouds are scaled within a certain range as there is less number of clients.</a:t>
            </a:r>
          </a:p>
          <a:p>
            <a:pPr lvl="0" algn="just" fontAlgn="base"/>
            <a:r>
              <a:rPr lang="en-IN" sz="2000" b="1" dirty="0">
                <a:latin typeface="Times New Roman" pitchFamily="18" charset="0"/>
                <a:cs typeface="Times New Roman" pitchFamily="18" charset="0"/>
              </a:rPr>
              <a:t>Costly:</a:t>
            </a:r>
            <a:r>
              <a:rPr lang="en-IN" sz="2000" dirty="0">
                <a:latin typeface="Times New Roman" pitchFamily="18" charset="0"/>
                <a:cs typeface="Times New Roman" pitchFamily="18" charset="0"/>
              </a:rPr>
              <a:t> Private clouds are more costly as they provide personalized facilities.</a:t>
            </a: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02178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400600"/>
          </a:xfrm>
        </p:spPr>
        <p:txBody>
          <a:bodyPr>
            <a:normAutofit/>
          </a:bodyPr>
          <a:lstStyle/>
          <a:p>
            <a:pPr marL="0" indent="0" algn="just" fontAlgn="base">
              <a:buNone/>
            </a:pPr>
            <a:r>
              <a:rPr lang="en-IN" sz="2500" b="1" dirty="0">
                <a:latin typeface="Times New Roman" pitchFamily="18" charset="0"/>
                <a:cs typeface="Times New Roman" pitchFamily="18" charset="0"/>
              </a:rPr>
              <a:t>Hybrid Cloud </a:t>
            </a:r>
            <a:endParaRPr lang="en-IN" sz="2500" b="1" dirty="0" smtClean="0">
              <a:latin typeface="Times New Roman" pitchFamily="18" charset="0"/>
              <a:cs typeface="Times New Roman" pitchFamily="18" charset="0"/>
            </a:endParaRPr>
          </a:p>
          <a:p>
            <a:pPr marL="0" indent="0" algn="just" fontAlgn="base">
              <a:buNone/>
            </a:pPr>
            <a:endParaRPr lang="en-IN" sz="1600" dirty="0">
              <a:latin typeface="Times New Roman" pitchFamily="18" charset="0"/>
              <a:cs typeface="Times New Roman" pitchFamily="18" charset="0"/>
            </a:endParaRPr>
          </a:p>
          <a:p>
            <a:pPr marL="0" indent="0" algn="just" fontAlgn="base">
              <a:buNone/>
            </a:pPr>
            <a:r>
              <a:rPr lang="en-IN" sz="2500" dirty="0">
                <a:latin typeface="Times New Roman" pitchFamily="18" charset="0"/>
                <a:cs typeface="Times New Roman" pitchFamily="18" charset="0"/>
              </a:rPr>
              <a:t>By bridging the public and private worlds with a layer of proprietary software, hybrid cloud computing gives the best of both worlds. With a hybrid solution, you may host the app in a safe environment while taking advantage of the public cloud’s cost savings. Organizations can move data and applications between different clouds using a combination of two or more cloud deployment methods, depending on their needs. </a:t>
            </a:r>
          </a:p>
          <a:p>
            <a:pPr algn="just"/>
            <a:endParaRPr lang="en-IN" sz="2500" dirty="0">
              <a:latin typeface="Times New Roman" pitchFamily="18" charset="0"/>
              <a:cs typeface="Times New Roman" pitchFamily="18" charset="0"/>
            </a:endParaRPr>
          </a:p>
        </p:txBody>
      </p:sp>
    </p:spTree>
    <p:extLst>
      <p:ext uri="{BB962C8B-B14F-4D97-AF65-F5344CB8AC3E}">
        <p14:creationId xmlns:p14="http://schemas.microsoft.com/office/powerpoint/2010/main" val="29428149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ybrid Cloud "/>
          <p:cNvPicPr/>
          <p:nvPr/>
        </p:nvPicPr>
        <p:blipFill>
          <a:blip r:embed="rId2">
            <a:extLst>
              <a:ext uri="{28A0092B-C50C-407E-A947-70E740481C1C}">
                <a14:useLocalDpi xmlns:a14="http://schemas.microsoft.com/office/drawing/2010/main" val="0"/>
              </a:ext>
            </a:extLst>
          </a:blip>
          <a:srcRect/>
          <a:stretch>
            <a:fillRect/>
          </a:stretch>
        </p:blipFill>
        <p:spPr bwMode="auto">
          <a:xfrm>
            <a:off x="1387172" y="908720"/>
            <a:ext cx="6287770" cy="3744416"/>
          </a:xfrm>
          <a:prstGeom prst="rect">
            <a:avLst/>
          </a:prstGeom>
          <a:noFill/>
          <a:ln>
            <a:noFill/>
          </a:ln>
        </p:spPr>
      </p:pic>
      <p:sp>
        <p:nvSpPr>
          <p:cNvPr id="5" name="Title 4"/>
          <p:cNvSpPr>
            <a:spLocks noGrp="1"/>
          </p:cNvSpPr>
          <p:nvPr>
            <p:ph type="title"/>
          </p:nvPr>
        </p:nvSpPr>
        <p:spPr/>
        <p:txBody>
          <a:bodyPr/>
          <a:lstStyle/>
          <a:p>
            <a:pPr algn="ctr"/>
            <a:r>
              <a:rPr lang="en-US" dirty="0" smtClean="0">
                <a:latin typeface="Times New Roman" pitchFamily="18" charset="0"/>
                <a:cs typeface="Times New Roman" pitchFamily="18" charset="0"/>
              </a:rPr>
              <a:t>Hybrid Cloud</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2931275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764705"/>
            <a:ext cx="8229600" cy="4896544"/>
          </a:xfrm>
        </p:spPr>
        <p:txBody>
          <a:bodyPr>
            <a:noAutofit/>
          </a:bodyPr>
          <a:lstStyle/>
          <a:p>
            <a:pPr marL="0" indent="0" algn="just" fontAlgn="base">
              <a:buNone/>
            </a:pPr>
            <a:r>
              <a:rPr lang="en-IN" sz="2400" b="1" u="sng" dirty="0">
                <a:latin typeface="Times New Roman" pitchFamily="18" charset="0"/>
                <a:cs typeface="Times New Roman" pitchFamily="18" charset="0"/>
              </a:rPr>
              <a:t>Advantages of the Hybrid Cloud </a:t>
            </a:r>
            <a:r>
              <a:rPr lang="en-IN" sz="2400" b="1" u="sng" dirty="0" smtClean="0">
                <a:latin typeface="Times New Roman" pitchFamily="18" charset="0"/>
                <a:cs typeface="Times New Roman" pitchFamily="18" charset="0"/>
              </a:rPr>
              <a:t>Model</a:t>
            </a:r>
          </a:p>
          <a:p>
            <a:pPr algn="just" fontAlgn="base"/>
            <a:endParaRPr lang="en-IN" sz="1100" dirty="0">
              <a:latin typeface="Times New Roman" pitchFamily="18" charset="0"/>
              <a:cs typeface="Times New Roman" pitchFamily="18" charset="0"/>
            </a:endParaRPr>
          </a:p>
          <a:p>
            <a:pPr lvl="0" algn="just" fontAlgn="base"/>
            <a:r>
              <a:rPr lang="en-IN" sz="2400" b="1" dirty="0">
                <a:latin typeface="Times New Roman" pitchFamily="18" charset="0"/>
                <a:cs typeface="Times New Roman" pitchFamily="18" charset="0"/>
              </a:rPr>
              <a:t>Flexibility and control: </a:t>
            </a:r>
            <a:r>
              <a:rPr lang="en-IN" sz="2400" dirty="0">
                <a:latin typeface="Times New Roman" pitchFamily="18" charset="0"/>
                <a:cs typeface="Times New Roman" pitchFamily="18" charset="0"/>
              </a:rPr>
              <a:t>Businesses with more flexibility can design personalized solutions that meet their particular needs.</a:t>
            </a:r>
          </a:p>
          <a:p>
            <a:pPr lvl="0" algn="just" fontAlgn="base"/>
            <a:r>
              <a:rPr lang="en-IN" sz="2400" b="1" dirty="0">
                <a:latin typeface="Times New Roman" pitchFamily="18" charset="0"/>
                <a:cs typeface="Times New Roman" pitchFamily="18" charset="0"/>
              </a:rPr>
              <a:t>Cost:</a:t>
            </a:r>
            <a:r>
              <a:rPr lang="en-IN" sz="2400" dirty="0">
                <a:latin typeface="Times New Roman" pitchFamily="18" charset="0"/>
                <a:cs typeface="Times New Roman" pitchFamily="18" charset="0"/>
              </a:rPr>
              <a:t> Because public clouds provide scalability, you’ll only be responsible for paying for the extra capacity if you require it.</a:t>
            </a:r>
          </a:p>
          <a:p>
            <a:pPr lvl="0" algn="just" fontAlgn="base"/>
            <a:r>
              <a:rPr lang="en-IN" sz="2400" b="1" dirty="0">
                <a:latin typeface="Times New Roman" pitchFamily="18" charset="0"/>
                <a:cs typeface="Times New Roman" pitchFamily="18" charset="0"/>
              </a:rPr>
              <a:t>Security: </a:t>
            </a:r>
            <a:r>
              <a:rPr lang="en-IN" sz="2400" dirty="0">
                <a:latin typeface="Times New Roman" pitchFamily="18" charset="0"/>
                <a:cs typeface="Times New Roman" pitchFamily="18" charset="0"/>
              </a:rPr>
              <a:t>Because data is properly separated, the chances of data theft by attackers are considerably reduced. </a:t>
            </a:r>
            <a:endParaRPr lang="en-IN" sz="2400" dirty="0" smtClean="0">
              <a:latin typeface="Times New Roman" pitchFamily="18" charset="0"/>
              <a:cs typeface="Times New Roman" pitchFamily="18" charset="0"/>
            </a:endParaRPr>
          </a:p>
          <a:p>
            <a:pPr lvl="0" algn="just" fontAlgn="base"/>
            <a:endParaRPr lang="en-IN" sz="1400" dirty="0">
              <a:latin typeface="Times New Roman" pitchFamily="18" charset="0"/>
              <a:cs typeface="Times New Roman" pitchFamily="18" charset="0"/>
            </a:endParaRPr>
          </a:p>
          <a:p>
            <a:pPr marL="0" indent="0" algn="just" fontAlgn="base">
              <a:buNone/>
            </a:pPr>
            <a:r>
              <a:rPr lang="en-IN" sz="2400" b="1" u="sng" dirty="0">
                <a:latin typeface="Times New Roman" pitchFamily="18" charset="0"/>
                <a:cs typeface="Times New Roman" pitchFamily="18" charset="0"/>
              </a:rPr>
              <a:t>Disadvantages of the Hybrid Cloud </a:t>
            </a:r>
            <a:r>
              <a:rPr lang="en-IN" sz="2400" b="1" u="sng" dirty="0" smtClean="0">
                <a:latin typeface="Times New Roman" pitchFamily="18" charset="0"/>
                <a:cs typeface="Times New Roman" pitchFamily="18" charset="0"/>
              </a:rPr>
              <a:t>Model</a:t>
            </a:r>
          </a:p>
          <a:p>
            <a:pPr marL="0" indent="0" algn="just" fontAlgn="base">
              <a:buNone/>
            </a:pPr>
            <a:endParaRPr lang="en-IN" sz="800" dirty="0">
              <a:latin typeface="Times New Roman" pitchFamily="18" charset="0"/>
              <a:cs typeface="Times New Roman" pitchFamily="18" charset="0"/>
            </a:endParaRPr>
          </a:p>
          <a:p>
            <a:pPr lvl="0" algn="just" fontAlgn="base"/>
            <a:r>
              <a:rPr lang="en-IN" sz="2400" b="1" dirty="0">
                <a:latin typeface="Times New Roman" pitchFamily="18" charset="0"/>
                <a:cs typeface="Times New Roman" pitchFamily="18" charset="0"/>
              </a:rPr>
              <a:t>Difficult to manage: </a:t>
            </a:r>
            <a:r>
              <a:rPr lang="en-IN" sz="2400" dirty="0">
                <a:latin typeface="Times New Roman" pitchFamily="18" charset="0"/>
                <a:cs typeface="Times New Roman" pitchFamily="18" charset="0"/>
              </a:rPr>
              <a:t>Hybrid clouds are difficult to manage as it is a combination of both public and private cloud. So, it is complex.</a:t>
            </a:r>
          </a:p>
          <a:p>
            <a:pPr lvl="0" algn="just" fontAlgn="base"/>
            <a:r>
              <a:rPr lang="en-IN" sz="2400" b="1" dirty="0">
                <a:latin typeface="Times New Roman" pitchFamily="18" charset="0"/>
                <a:cs typeface="Times New Roman" pitchFamily="18" charset="0"/>
              </a:rPr>
              <a:t>Slow data transmission: </a:t>
            </a:r>
            <a:r>
              <a:rPr lang="en-IN" sz="2400" dirty="0">
                <a:latin typeface="Times New Roman" pitchFamily="18" charset="0"/>
                <a:cs typeface="Times New Roman" pitchFamily="18" charset="0"/>
              </a:rPr>
              <a:t>Data transmission in the hybrid cloud takes place through the public cloud so latency occurs.</a:t>
            </a:r>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8687412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052736"/>
            <a:ext cx="8229600" cy="4525963"/>
          </a:xfrm>
        </p:spPr>
        <p:txBody>
          <a:bodyPr>
            <a:normAutofit/>
          </a:bodyPr>
          <a:lstStyle/>
          <a:p>
            <a:pPr marL="0" indent="0" algn="just" fontAlgn="base">
              <a:buNone/>
            </a:pPr>
            <a:r>
              <a:rPr lang="en-IN" sz="2500" b="1" dirty="0">
                <a:latin typeface="Times New Roman" pitchFamily="18" charset="0"/>
                <a:cs typeface="Times New Roman" pitchFamily="18" charset="0"/>
              </a:rPr>
              <a:t>Community </a:t>
            </a:r>
            <a:r>
              <a:rPr lang="en-IN" sz="2500" b="1" dirty="0" smtClean="0">
                <a:latin typeface="Times New Roman" pitchFamily="18" charset="0"/>
                <a:cs typeface="Times New Roman" pitchFamily="18" charset="0"/>
              </a:rPr>
              <a:t>Cloud</a:t>
            </a:r>
          </a:p>
          <a:p>
            <a:pPr marL="0" indent="0" algn="just" fontAlgn="base">
              <a:buNone/>
            </a:pPr>
            <a:endParaRPr lang="en-IN" sz="1100" dirty="0">
              <a:latin typeface="Times New Roman" pitchFamily="18" charset="0"/>
              <a:cs typeface="Times New Roman" pitchFamily="18" charset="0"/>
            </a:endParaRPr>
          </a:p>
          <a:p>
            <a:pPr marL="0" indent="0" algn="just" fontAlgn="base">
              <a:buNone/>
            </a:pPr>
            <a:r>
              <a:rPr lang="en-IN" sz="2500" dirty="0">
                <a:latin typeface="Times New Roman" pitchFamily="18" charset="0"/>
                <a:cs typeface="Times New Roman" pitchFamily="18" charset="0"/>
              </a:rPr>
              <a:t>It allows systems and services to be accessible by a group of organizations. It is a distributed system that is created by integrating the services of different clouds to address the specific needs of a community, industry, or business. The infrastructure of the community could be shared between the organization which has shared concerns or tasks. It is generally managed by a third party or by the combination of one or more organizations in the community. </a:t>
            </a:r>
          </a:p>
          <a:p>
            <a:pPr algn="just"/>
            <a:endParaRPr lang="en-IN" sz="2500" dirty="0">
              <a:latin typeface="Times New Roman" pitchFamily="18" charset="0"/>
              <a:cs typeface="Times New Roman" pitchFamily="18" charset="0"/>
            </a:endParaRPr>
          </a:p>
        </p:txBody>
      </p:sp>
    </p:spTree>
    <p:extLst>
      <p:ext uri="{BB962C8B-B14F-4D97-AF65-F5344CB8AC3E}">
        <p14:creationId xmlns:p14="http://schemas.microsoft.com/office/powerpoint/2010/main" val="38300803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mmunity Cloud"/>
          <p:cNvPicPr/>
          <p:nvPr/>
        </p:nvPicPr>
        <p:blipFill>
          <a:blip r:embed="rId2">
            <a:extLst>
              <a:ext uri="{28A0092B-C50C-407E-A947-70E740481C1C}">
                <a14:useLocalDpi xmlns:a14="http://schemas.microsoft.com/office/drawing/2010/main" val="0"/>
              </a:ext>
            </a:extLst>
          </a:blip>
          <a:srcRect/>
          <a:stretch>
            <a:fillRect/>
          </a:stretch>
        </p:blipFill>
        <p:spPr bwMode="auto">
          <a:xfrm>
            <a:off x="1428115" y="980728"/>
            <a:ext cx="6287770" cy="3600400"/>
          </a:xfrm>
          <a:prstGeom prst="rect">
            <a:avLst/>
          </a:prstGeom>
          <a:noFill/>
          <a:ln>
            <a:noFill/>
          </a:ln>
        </p:spPr>
      </p:pic>
      <p:sp>
        <p:nvSpPr>
          <p:cNvPr id="5" name="Title 4"/>
          <p:cNvSpPr>
            <a:spLocks noGrp="1"/>
          </p:cNvSpPr>
          <p:nvPr>
            <p:ph type="title"/>
          </p:nvPr>
        </p:nvSpPr>
        <p:spPr/>
        <p:txBody>
          <a:bodyPr/>
          <a:lstStyle/>
          <a:p>
            <a:pPr algn="ctr"/>
            <a:r>
              <a:rPr lang="en-US" dirty="0" smtClean="0">
                <a:latin typeface="Times New Roman" pitchFamily="18" charset="0"/>
                <a:cs typeface="Times New Roman" pitchFamily="18" charset="0"/>
              </a:rPr>
              <a:t>Community Cloud</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4224015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832648"/>
          </a:xfrm>
        </p:spPr>
        <p:txBody>
          <a:bodyPr>
            <a:noAutofit/>
          </a:bodyPr>
          <a:lstStyle/>
          <a:p>
            <a:pPr marL="0" indent="0" algn="just" fontAlgn="base">
              <a:buNone/>
            </a:pPr>
            <a:r>
              <a:rPr lang="en-IN" sz="2000" b="1" u="sng" dirty="0">
                <a:latin typeface="Times New Roman" pitchFamily="18" charset="0"/>
                <a:cs typeface="Times New Roman" pitchFamily="18" charset="0"/>
              </a:rPr>
              <a:t>Advantages of the Community Cloud </a:t>
            </a:r>
            <a:r>
              <a:rPr lang="en-IN" sz="2000" b="1" u="sng" dirty="0" smtClean="0">
                <a:latin typeface="Times New Roman" pitchFamily="18" charset="0"/>
                <a:cs typeface="Times New Roman" pitchFamily="18" charset="0"/>
              </a:rPr>
              <a:t>Model</a:t>
            </a:r>
          </a:p>
          <a:p>
            <a:pPr marL="0" indent="0" algn="just" fontAlgn="base">
              <a:buNone/>
            </a:pPr>
            <a:endParaRPr lang="en-IN" sz="300" u="sng" dirty="0" smtClean="0">
              <a:latin typeface="Times New Roman" pitchFamily="18" charset="0"/>
              <a:cs typeface="Times New Roman" pitchFamily="18" charset="0"/>
            </a:endParaRPr>
          </a:p>
          <a:p>
            <a:pPr marL="0" indent="0" algn="just" fontAlgn="base">
              <a:buNone/>
            </a:pPr>
            <a:endParaRPr lang="en-IN" sz="400" dirty="0">
              <a:latin typeface="Times New Roman" pitchFamily="18" charset="0"/>
              <a:cs typeface="Times New Roman" pitchFamily="18" charset="0"/>
            </a:endParaRPr>
          </a:p>
          <a:p>
            <a:pPr lvl="0" algn="just" fontAlgn="base"/>
            <a:r>
              <a:rPr lang="en-IN" sz="2000" b="1" dirty="0">
                <a:latin typeface="Times New Roman" pitchFamily="18" charset="0"/>
                <a:cs typeface="Times New Roman" pitchFamily="18" charset="0"/>
              </a:rPr>
              <a:t>Cost Effective: </a:t>
            </a:r>
            <a:r>
              <a:rPr lang="en-IN" sz="2000" dirty="0">
                <a:latin typeface="Times New Roman" pitchFamily="18" charset="0"/>
                <a:cs typeface="Times New Roman" pitchFamily="18" charset="0"/>
              </a:rPr>
              <a:t>It is cost-effective</a:t>
            </a:r>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because the cloud is shared by multiple organizations or communities.</a:t>
            </a:r>
          </a:p>
          <a:p>
            <a:pPr lvl="0" algn="just" fontAlgn="base"/>
            <a:r>
              <a:rPr lang="en-IN" sz="2000" b="1" dirty="0">
                <a:latin typeface="Times New Roman" pitchFamily="18" charset="0"/>
                <a:cs typeface="Times New Roman" pitchFamily="18" charset="0"/>
              </a:rPr>
              <a:t>Security:</a:t>
            </a:r>
            <a:r>
              <a:rPr lang="en-IN" sz="2000" dirty="0">
                <a:latin typeface="Times New Roman" pitchFamily="18" charset="0"/>
                <a:cs typeface="Times New Roman" pitchFamily="18" charset="0"/>
              </a:rPr>
              <a:t> Community cloud provides better security.</a:t>
            </a:r>
          </a:p>
          <a:p>
            <a:pPr lvl="0" algn="just" fontAlgn="base"/>
            <a:r>
              <a:rPr lang="en-IN" sz="2000" b="1" dirty="0">
                <a:latin typeface="Times New Roman" pitchFamily="18" charset="0"/>
                <a:cs typeface="Times New Roman" pitchFamily="18" charset="0"/>
              </a:rPr>
              <a:t>Shared resources: </a:t>
            </a:r>
            <a:r>
              <a:rPr lang="en-IN" sz="2000" dirty="0">
                <a:latin typeface="Times New Roman" pitchFamily="18" charset="0"/>
                <a:cs typeface="Times New Roman" pitchFamily="18" charset="0"/>
              </a:rPr>
              <a:t>It allows you to share resources, infrastructure, etc. with multiple organizations.</a:t>
            </a:r>
          </a:p>
          <a:p>
            <a:pPr lvl="0" algn="just" fontAlgn="base"/>
            <a:r>
              <a:rPr lang="en-IN" sz="2000" b="1" dirty="0">
                <a:latin typeface="Times New Roman" pitchFamily="18" charset="0"/>
                <a:cs typeface="Times New Roman" pitchFamily="18" charset="0"/>
              </a:rPr>
              <a:t>Collaboration and data sharing: </a:t>
            </a:r>
            <a:r>
              <a:rPr lang="en-IN" sz="2000" dirty="0">
                <a:latin typeface="Times New Roman" pitchFamily="18" charset="0"/>
                <a:cs typeface="Times New Roman" pitchFamily="18" charset="0"/>
              </a:rPr>
              <a:t>It is suitable for both collaboration and data sharing</a:t>
            </a:r>
            <a:r>
              <a:rPr lang="en-IN" sz="2000" dirty="0" smtClean="0">
                <a:latin typeface="Times New Roman" pitchFamily="18" charset="0"/>
                <a:cs typeface="Times New Roman" pitchFamily="18" charset="0"/>
              </a:rPr>
              <a:t>.</a:t>
            </a:r>
          </a:p>
          <a:p>
            <a:pPr lvl="0" algn="just" fontAlgn="base"/>
            <a:endParaRPr lang="en-IN" sz="1200" dirty="0">
              <a:latin typeface="Times New Roman" pitchFamily="18" charset="0"/>
              <a:cs typeface="Times New Roman" pitchFamily="18" charset="0"/>
            </a:endParaRPr>
          </a:p>
          <a:p>
            <a:pPr marL="0" indent="0" algn="just" fontAlgn="base">
              <a:buNone/>
            </a:pPr>
            <a:r>
              <a:rPr lang="en-IN" sz="2000" b="1" u="sng" dirty="0">
                <a:latin typeface="Times New Roman" pitchFamily="18" charset="0"/>
                <a:cs typeface="Times New Roman" pitchFamily="18" charset="0"/>
              </a:rPr>
              <a:t>Disadvantages of the Community Cloud </a:t>
            </a:r>
            <a:r>
              <a:rPr lang="en-IN" sz="2000" b="1" u="sng" dirty="0" smtClean="0">
                <a:latin typeface="Times New Roman" pitchFamily="18" charset="0"/>
                <a:cs typeface="Times New Roman" pitchFamily="18" charset="0"/>
              </a:rPr>
              <a:t>Model</a:t>
            </a:r>
          </a:p>
          <a:p>
            <a:pPr marL="0" indent="0" algn="just" fontAlgn="base">
              <a:buNone/>
            </a:pPr>
            <a:endParaRPr lang="en-IN" sz="100" u="sng" dirty="0" smtClean="0">
              <a:latin typeface="Times New Roman" pitchFamily="18" charset="0"/>
              <a:cs typeface="Times New Roman" pitchFamily="18" charset="0"/>
            </a:endParaRPr>
          </a:p>
          <a:p>
            <a:pPr marL="0" indent="0" algn="just" fontAlgn="base">
              <a:buNone/>
            </a:pPr>
            <a:endParaRPr lang="en-IN" sz="900" dirty="0">
              <a:latin typeface="Times New Roman" pitchFamily="18" charset="0"/>
              <a:cs typeface="Times New Roman" pitchFamily="18" charset="0"/>
            </a:endParaRPr>
          </a:p>
          <a:p>
            <a:pPr lvl="0" algn="just" fontAlgn="base"/>
            <a:r>
              <a:rPr lang="en-IN" sz="2000" b="1" dirty="0">
                <a:latin typeface="Times New Roman" pitchFamily="18" charset="0"/>
                <a:cs typeface="Times New Roman" pitchFamily="18" charset="0"/>
              </a:rPr>
              <a:t>Limited Scalability: </a:t>
            </a:r>
            <a:r>
              <a:rPr lang="en-IN" sz="2000" dirty="0">
                <a:latin typeface="Times New Roman" pitchFamily="18" charset="0"/>
                <a:cs typeface="Times New Roman" pitchFamily="18" charset="0"/>
              </a:rPr>
              <a:t>Community cloud is relatively less scalable as many organizations share the same resources according to their collaborative interests. </a:t>
            </a:r>
          </a:p>
          <a:p>
            <a:pPr lvl="0" algn="just" fontAlgn="base"/>
            <a:r>
              <a:rPr lang="en-IN" sz="2000" b="1" dirty="0">
                <a:latin typeface="Times New Roman" pitchFamily="18" charset="0"/>
                <a:cs typeface="Times New Roman" pitchFamily="18" charset="0"/>
              </a:rPr>
              <a:t>Rigid in customization: </a:t>
            </a:r>
            <a:r>
              <a:rPr lang="en-IN" sz="2000" dirty="0">
                <a:latin typeface="Times New Roman" pitchFamily="18" charset="0"/>
                <a:cs typeface="Times New Roman" pitchFamily="18" charset="0"/>
              </a:rPr>
              <a:t>As the data and resources are shared among different organizations according to their mutual interests if an organization wants some changes according to their needs they cannot do so because it will have an impact on other organizations.</a:t>
            </a: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8764097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80728"/>
            <a:ext cx="8229600" cy="4525963"/>
          </a:xfrm>
        </p:spPr>
        <p:txBody>
          <a:bodyPr>
            <a:normAutofit fontScale="77500" lnSpcReduction="20000"/>
          </a:bodyPr>
          <a:lstStyle/>
          <a:p>
            <a:pPr marL="0" indent="0" algn="just" fontAlgn="base">
              <a:buNone/>
            </a:pPr>
            <a:r>
              <a:rPr lang="en-IN" b="1" dirty="0">
                <a:latin typeface="Times New Roman" pitchFamily="18" charset="0"/>
                <a:cs typeface="Times New Roman" pitchFamily="18" charset="0"/>
              </a:rPr>
              <a:t>Multi-Cloud </a:t>
            </a:r>
            <a:endParaRPr lang="en-IN" b="1" dirty="0" smtClean="0">
              <a:latin typeface="Times New Roman" pitchFamily="18" charset="0"/>
              <a:cs typeface="Times New Roman" pitchFamily="18" charset="0"/>
            </a:endParaRPr>
          </a:p>
          <a:p>
            <a:pPr marL="0" indent="0" algn="just" fontAlgn="base">
              <a:buNone/>
            </a:pPr>
            <a:endParaRPr lang="en-IN" dirty="0">
              <a:latin typeface="Times New Roman" pitchFamily="18" charset="0"/>
              <a:cs typeface="Times New Roman" pitchFamily="18" charset="0"/>
            </a:endParaRPr>
          </a:p>
          <a:p>
            <a:pPr marL="0" indent="0" algn="just" fontAlgn="base">
              <a:buNone/>
            </a:pPr>
            <a:r>
              <a:rPr lang="en-IN" dirty="0">
                <a:latin typeface="Times New Roman" pitchFamily="18" charset="0"/>
                <a:cs typeface="Times New Roman" pitchFamily="18" charset="0"/>
              </a:rPr>
              <a:t>We’re talking about employing multiple cloud </a:t>
            </a:r>
            <a:r>
              <a:rPr lang="en-IN" dirty="0" smtClean="0">
                <a:latin typeface="Times New Roman" pitchFamily="18" charset="0"/>
                <a:cs typeface="Times New Roman" pitchFamily="18" charset="0"/>
              </a:rPr>
              <a:t>providers</a:t>
            </a:r>
            <a:r>
              <a:rPr lang="en-IN" dirty="0">
                <a:latin typeface="Times New Roman" pitchFamily="18" charset="0"/>
                <a:cs typeface="Times New Roman" pitchFamily="18" charset="0"/>
              </a:rPr>
              <a:t> at the same time under this paradigm, as the name implies. It’s similar to the hybrid cloud deployment approach, which combines public and private cloud resources. Instead of merging private and public clouds, multi-cloud uses many public clouds. Although public cloud providers provide numerous tools to improve the reliability of their services, mishaps still occur. It’s quite rare that two distinct clouds would have an incident at the same moment. As a result, multi-cloud deployment improves the high availability of your services even more. </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7004424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latin typeface="Times New Roman" pitchFamily="18" charset="0"/>
                <a:cs typeface="Times New Roman" pitchFamily="18" charset="0"/>
              </a:rPr>
              <a:t>Multi Cloud</a:t>
            </a:r>
            <a:endParaRPr lang="en-IN" dirty="0">
              <a:latin typeface="Times New Roman" pitchFamily="18" charset="0"/>
              <a:cs typeface="Times New Roman" pitchFamily="18" charset="0"/>
            </a:endParaRPr>
          </a:p>
        </p:txBody>
      </p:sp>
      <p:pic>
        <p:nvPicPr>
          <p:cNvPr id="3074"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7052" b="7052"/>
          <a:stretch>
            <a:fillRect/>
          </a:stretch>
        </p:blipFill>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4088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fontScale="70000" lnSpcReduction="20000"/>
          </a:bodyPr>
          <a:lstStyle/>
          <a:p>
            <a:pPr marL="0" indent="0" algn="just" fontAlgn="base">
              <a:buNone/>
            </a:pPr>
            <a:r>
              <a:rPr lang="en-IN" b="1" u="sng" dirty="0">
                <a:latin typeface="Times New Roman" pitchFamily="18" charset="0"/>
                <a:cs typeface="Times New Roman" pitchFamily="18" charset="0"/>
              </a:rPr>
              <a:t>Advantages of the Multi-Cloud </a:t>
            </a:r>
            <a:r>
              <a:rPr lang="en-IN" b="1" u="sng" dirty="0" smtClean="0">
                <a:latin typeface="Times New Roman" pitchFamily="18" charset="0"/>
                <a:cs typeface="Times New Roman" pitchFamily="18" charset="0"/>
              </a:rPr>
              <a:t>Model</a:t>
            </a:r>
          </a:p>
          <a:p>
            <a:pPr marL="0" indent="0" algn="just" fontAlgn="base">
              <a:buNone/>
            </a:pPr>
            <a:endParaRPr lang="en-IN" sz="1000" dirty="0">
              <a:latin typeface="Times New Roman" pitchFamily="18" charset="0"/>
              <a:cs typeface="Times New Roman" pitchFamily="18" charset="0"/>
            </a:endParaRPr>
          </a:p>
          <a:p>
            <a:pPr lvl="0" algn="just" fontAlgn="base"/>
            <a:r>
              <a:rPr lang="en-IN" dirty="0">
                <a:latin typeface="Times New Roman" pitchFamily="18" charset="0"/>
                <a:cs typeface="Times New Roman" pitchFamily="18" charset="0"/>
              </a:rPr>
              <a:t>You can mix and match the best features of each cloud provider’s services to suit the demands of your apps, workloads, and business by choosing different cloud providers. </a:t>
            </a:r>
          </a:p>
          <a:p>
            <a:pPr lvl="0" algn="just" fontAlgn="base"/>
            <a:r>
              <a:rPr lang="en-IN" b="1" dirty="0">
                <a:latin typeface="Times New Roman" pitchFamily="18" charset="0"/>
                <a:cs typeface="Times New Roman" pitchFamily="18" charset="0"/>
              </a:rPr>
              <a:t>Reduced Latency:</a:t>
            </a:r>
            <a:r>
              <a:rPr lang="en-IN" dirty="0">
                <a:latin typeface="Times New Roman" pitchFamily="18" charset="0"/>
                <a:cs typeface="Times New Roman" pitchFamily="18" charset="0"/>
              </a:rPr>
              <a:t> To reduce latency and improve user experience, you can choose cloud regions and zones that are close to your clients. </a:t>
            </a:r>
          </a:p>
          <a:p>
            <a:pPr lvl="0" algn="just" fontAlgn="base"/>
            <a:r>
              <a:rPr lang="en-IN" b="1" dirty="0">
                <a:latin typeface="Times New Roman" pitchFamily="18" charset="0"/>
                <a:cs typeface="Times New Roman" pitchFamily="18" charset="0"/>
              </a:rPr>
              <a:t>High availability of service:</a:t>
            </a:r>
            <a:r>
              <a:rPr lang="en-IN" dirty="0">
                <a:latin typeface="Times New Roman" pitchFamily="18" charset="0"/>
                <a:cs typeface="Times New Roman" pitchFamily="18" charset="0"/>
              </a:rPr>
              <a:t> It’s quite rare that two distinct clouds would have an incident at the same moment. So, the multi-cloud deployment improves the high availability of your services. </a:t>
            </a:r>
            <a:endParaRPr lang="en-IN" dirty="0" smtClean="0">
              <a:latin typeface="Times New Roman" pitchFamily="18" charset="0"/>
              <a:cs typeface="Times New Roman" pitchFamily="18" charset="0"/>
            </a:endParaRPr>
          </a:p>
          <a:p>
            <a:pPr lvl="0" algn="just" fontAlgn="base"/>
            <a:endParaRPr lang="en-IN" sz="2000" u="sng" dirty="0">
              <a:latin typeface="Times New Roman" pitchFamily="18" charset="0"/>
              <a:cs typeface="Times New Roman" pitchFamily="18" charset="0"/>
            </a:endParaRPr>
          </a:p>
          <a:p>
            <a:pPr marL="0" indent="0" algn="just" fontAlgn="base">
              <a:buNone/>
            </a:pPr>
            <a:r>
              <a:rPr lang="en-IN" b="1" u="sng" dirty="0">
                <a:latin typeface="Times New Roman" pitchFamily="18" charset="0"/>
                <a:cs typeface="Times New Roman" pitchFamily="18" charset="0"/>
              </a:rPr>
              <a:t>Disadvantages of the Multi-Cloud </a:t>
            </a:r>
            <a:r>
              <a:rPr lang="en-IN" b="1" u="sng" dirty="0" smtClean="0">
                <a:latin typeface="Times New Roman" pitchFamily="18" charset="0"/>
                <a:cs typeface="Times New Roman" pitchFamily="18" charset="0"/>
              </a:rPr>
              <a:t>Model</a:t>
            </a:r>
          </a:p>
          <a:p>
            <a:pPr marL="0" indent="0" algn="just" fontAlgn="base">
              <a:buNone/>
            </a:pPr>
            <a:endParaRPr lang="en-IN" sz="1400" dirty="0">
              <a:latin typeface="Times New Roman" pitchFamily="18" charset="0"/>
              <a:cs typeface="Times New Roman" pitchFamily="18" charset="0"/>
            </a:endParaRPr>
          </a:p>
          <a:p>
            <a:pPr lvl="0" algn="just" fontAlgn="base"/>
            <a:r>
              <a:rPr lang="en-IN" b="1" dirty="0">
                <a:latin typeface="Times New Roman" pitchFamily="18" charset="0"/>
                <a:cs typeface="Times New Roman" pitchFamily="18" charset="0"/>
              </a:rPr>
              <a:t>Complex: </a:t>
            </a:r>
            <a:r>
              <a:rPr lang="en-IN" dirty="0">
                <a:latin typeface="Times New Roman" pitchFamily="18" charset="0"/>
                <a:cs typeface="Times New Roman" pitchFamily="18" charset="0"/>
              </a:rPr>
              <a:t>The combination of many clouds makes the system complex and bottlenecks may occur.</a:t>
            </a:r>
          </a:p>
          <a:p>
            <a:pPr lvl="0" algn="just" fontAlgn="base"/>
            <a:r>
              <a:rPr lang="en-IN" b="1" dirty="0">
                <a:latin typeface="Times New Roman" pitchFamily="18" charset="0"/>
                <a:cs typeface="Times New Roman" pitchFamily="18" charset="0"/>
              </a:rPr>
              <a:t>Security issue: </a:t>
            </a:r>
            <a:r>
              <a:rPr lang="en-IN" dirty="0">
                <a:latin typeface="Times New Roman" pitchFamily="18" charset="0"/>
                <a:cs typeface="Times New Roman" pitchFamily="18" charset="0"/>
              </a:rPr>
              <a:t>Due to the complex structure, there may be loopholes to which a hacker can take advantage hence, makes the data insecure.</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703669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fontAlgn="base">
              <a:buNone/>
            </a:pPr>
            <a:r>
              <a:rPr lang="en-IN" sz="2500" b="1" dirty="0">
                <a:latin typeface="Times New Roman" pitchFamily="18" charset="0"/>
                <a:cs typeface="Times New Roman" pitchFamily="18" charset="0"/>
              </a:rPr>
              <a:t>What is a Cloud Deployment Model</a:t>
            </a:r>
            <a:r>
              <a:rPr lang="en-IN" sz="2500" b="1" dirty="0" smtClean="0">
                <a:latin typeface="Times New Roman" pitchFamily="18" charset="0"/>
                <a:cs typeface="Times New Roman" pitchFamily="18" charset="0"/>
              </a:rPr>
              <a:t>?</a:t>
            </a:r>
          </a:p>
          <a:p>
            <a:pPr marL="0" indent="0" algn="just" fontAlgn="base">
              <a:buNone/>
            </a:pPr>
            <a:endParaRPr lang="en-IN" sz="2500" b="1" dirty="0">
              <a:latin typeface="Times New Roman" pitchFamily="18" charset="0"/>
              <a:cs typeface="Times New Roman" pitchFamily="18" charset="0"/>
            </a:endParaRPr>
          </a:p>
          <a:p>
            <a:pPr marL="0" indent="0" algn="just" fontAlgn="base">
              <a:buNone/>
            </a:pPr>
            <a:r>
              <a:rPr lang="en-IN" sz="2500" dirty="0">
                <a:latin typeface="Times New Roman" pitchFamily="18" charset="0"/>
                <a:cs typeface="Times New Roman" pitchFamily="18" charset="0"/>
              </a:rPr>
              <a:t>Cloud Deployment Model functions as a virtual computing environment with a deployment architecture that varies depending on the amount of data you want to store and who has access to the infrastructure.</a:t>
            </a:r>
          </a:p>
          <a:p>
            <a:endParaRPr lang="en-IN" sz="2500" dirty="0">
              <a:latin typeface="Times New Roman" pitchFamily="18" charset="0"/>
              <a:cs typeface="Times New Roman" pitchFamily="18" charset="0"/>
            </a:endParaRPr>
          </a:p>
        </p:txBody>
      </p:sp>
    </p:spTree>
    <p:extLst>
      <p:ext uri="{BB962C8B-B14F-4D97-AF65-F5344CB8AC3E}">
        <p14:creationId xmlns:p14="http://schemas.microsoft.com/office/powerpoint/2010/main" val="28353695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83878" y="2967335"/>
            <a:ext cx="4776244" cy="1200329"/>
          </a:xfrm>
          <a:prstGeom prst="rect">
            <a:avLst/>
          </a:prstGeom>
          <a:blipFill>
            <a:blip r:embed="rId2"/>
            <a:tile tx="0" ty="0" sx="100000" sy="100000" flip="none" algn="tl"/>
          </a:blip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7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a:t>
            </a:r>
            <a:r>
              <a:rPr lang="en-US" sz="72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yOU</a:t>
            </a:r>
            <a:endParaRPr lang="en-US" sz="72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2945744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a:bodyPr>
          <a:lstStyle/>
          <a:p>
            <a:pPr marL="0" indent="0" algn="just" fontAlgn="base">
              <a:buNone/>
            </a:pPr>
            <a:r>
              <a:rPr lang="en-IN" sz="2500" b="1" dirty="0">
                <a:latin typeface="Times New Roman" pitchFamily="18" charset="0"/>
                <a:cs typeface="Times New Roman" pitchFamily="18" charset="0"/>
              </a:rPr>
              <a:t>Types of Cloud Computing Deployment </a:t>
            </a:r>
            <a:r>
              <a:rPr lang="en-IN" sz="2500" b="1" dirty="0" smtClean="0">
                <a:latin typeface="Times New Roman" pitchFamily="18" charset="0"/>
                <a:cs typeface="Times New Roman" pitchFamily="18" charset="0"/>
              </a:rPr>
              <a:t>Models</a:t>
            </a:r>
          </a:p>
          <a:p>
            <a:pPr marL="0" indent="0" algn="just" fontAlgn="base">
              <a:buNone/>
            </a:pPr>
            <a:endParaRPr lang="en-IN" sz="2500" b="1" u="sng" dirty="0">
              <a:latin typeface="Times New Roman" pitchFamily="18" charset="0"/>
              <a:cs typeface="Times New Roman" pitchFamily="18" charset="0"/>
            </a:endParaRPr>
          </a:p>
          <a:p>
            <a:pPr marL="0" indent="0" algn="just" fontAlgn="base">
              <a:buNone/>
            </a:pPr>
            <a:r>
              <a:rPr lang="en-IN" sz="2500" dirty="0">
                <a:latin typeface="Times New Roman" pitchFamily="18" charset="0"/>
                <a:cs typeface="Times New Roman" pitchFamily="18" charset="0"/>
              </a:rPr>
              <a:t>The cloud deployment model identifies the specific type of cloud environment based on ownership, scale, and access, as well as the cloud’s nature and purpose. The location of the servers you’re utilizing and who controls them are defined by a cloud deployment model. It specifies how your cloud infrastructure will look, what you can change, and whether you will be given services or will have to create everything yourself. Relationships between the infrastructure and your users are also defined by cloud deployment types.</a:t>
            </a:r>
          </a:p>
          <a:p>
            <a:pPr algn="just"/>
            <a:endParaRPr lang="en-IN" sz="2500" dirty="0">
              <a:latin typeface="Times New Roman" pitchFamily="18" charset="0"/>
              <a:cs typeface="Times New Roman" pitchFamily="18" charset="0"/>
            </a:endParaRPr>
          </a:p>
        </p:txBody>
      </p:sp>
    </p:spTree>
    <p:extLst>
      <p:ext uri="{BB962C8B-B14F-4D97-AF65-F5344CB8AC3E}">
        <p14:creationId xmlns:p14="http://schemas.microsoft.com/office/powerpoint/2010/main" val="3623882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fontAlgn="base"/>
            <a:r>
              <a:rPr lang="en-US" sz="2500" dirty="0" smtClean="0">
                <a:latin typeface="Times New Roman" pitchFamily="18" charset="0"/>
                <a:cs typeface="Times New Roman" pitchFamily="18" charset="0"/>
              </a:rPr>
              <a:t>Public Cloud</a:t>
            </a:r>
            <a:endParaRPr lang="en-IN" sz="2500" dirty="0" smtClean="0">
              <a:latin typeface="Times New Roman" pitchFamily="18" charset="0"/>
              <a:cs typeface="Times New Roman" pitchFamily="18" charset="0"/>
            </a:endParaRPr>
          </a:p>
          <a:p>
            <a:pPr lvl="0" fontAlgn="base"/>
            <a:r>
              <a:rPr lang="en-IN" sz="2500" dirty="0" smtClean="0">
                <a:latin typeface="Times New Roman" pitchFamily="18" charset="0"/>
                <a:cs typeface="Times New Roman" pitchFamily="18" charset="0"/>
              </a:rPr>
              <a:t>Private </a:t>
            </a:r>
            <a:r>
              <a:rPr lang="en-IN" sz="2500" dirty="0">
                <a:latin typeface="Times New Roman" pitchFamily="18" charset="0"/>
                <a:cs typeface="Times New Roman" pitchFamily="18" charset="0"/>
              </a:rPr>
              <a:t>Cloud</a:t>
            </a:r>
          </a:p>
          <a:p>
            <a:pPr lvl="0" fontAlgn="base"/>
            <a:r>
              <a:rPr lang="en-US" sz="2500" dirty="0" smtClean="0">
                <a:latin typeface="Times New Roman" pitchFamily="18" charset="0"/>
                <a:cs typeface="Times New Roman" pitchFamily="18" charset="0"/>
              </a:rPr>
              <a:t>Hybrid Cloud</a:t>
            </a:r>
            <a:endParaRPr lang="en-IN" sz="2500" dirty="0" smtClean="0">
              <a:latin typeface="Times New Roman" pitchFamily="18" charset="0"/>
              <a:cs typeface="Times New Roman" pitchFamily="18" charset="0"/>
            </a:endParaRPr>
          </a:p>
          <a:p>
            <a:pPr lvl="0" fontAlgn="base"/>
            <a:r>
              <a:rPr lang="en-IN" sz="2500" dirty="0" smtClean="0">
                <a:latin typeface="Times New Roman" pitchFamily="18" charset="0"/>
                <a:cs typeface="Times New Roman" pitchFamily="18" charset="0"/>
              </a:rPr>
              <a:t>Community </a:t>
            </a:r>
            <a:r>
              <a:rPr lang="en-IN" sz="2500" dirty="0">
                <a:latin typeface="Times New Roman" pitchFamily="18" charset="0"/>
                <a:cs typeface="Times New Roman" pitchFamily="18" charset="0"/>
              </a:rPr>
              <a:t>Cloud</a:t>
            </a:r>
          </a:p>
          <a:p>
            <a:r>
              <a:rPr lang="en-US" sz="2500" dirty="0" smtClean="0">
                <a:latin typeface="Times New Roman" pitchFamily="18" charset="0"/>
                <a:cs typeface="Times New Roman" pitchFamily="18" charset="0"/>
              </a:rPr>
              <a:t>Multi Cloud</a:t>
            </a:r>
            <a:endParaRPr lang="en-IN" sz="2500" dirty="0">
              <a:latin typeface="Times New Roman" pitchFamily="18" charset="0"/>
              <a:cs typeface="Times New Roman" pitchFamily="18" charset="0"/>
            </a:endParaRPr>
          </a:p>
        </p:txBody>
      </p:sp>
    </p:spTree>
    <p:extLst>
      <p:ext uri="{BB962C8B-B14F-4D97-AF65-F5344CB8AC3E}">
        <p14:creationId xmlns:p14="http://schemas.microsoft.com/office/powerpoint/2010/main" val="14293118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Autofit/>
          </a:bodyPr>
          <a:lstStyle/>
          <a:p>
            <a:pPr marL="0" indent="0" algn="just" fontAlgn="base">
              <a:buNone/>
            </a:pPr>
            <a:r>
              <a:rPr lang="en-IN" sz="2500" b="1" dirty="0">
                <a:latin typeface="Times New Roman" pitchFamily="18" charset="0"/>
                <a:cs typeface="Times New Roman" pitchFamily="18" charset="0"/>
              </a:rPr>
              <a:t>Public Cloud </a:t>
            </a:r>
          </a:p>
          <a:p>
            <a:pPr marL="0" indent="0" algn="just" fontAlgn="base">
              <a:buNone/>
            </a:pPr>
            <a:endParaRPr lang="en-IN" sz="900" dirty="0">
              <a:latin typeface="Times New Roman" pitchFamily="18" charset="0"/>
              <a:cs typeface="Times New Roman" pitchFamily="18" charset="0"/>
            </a:endParaRPr>
          </a:p>
          <a:p>
            <a:pPr marL="0" indent="0" algn="just" fontAlgn="base">
              <a:buNone/>
            </a:pPr>
            <a:r>
              <a:rPr lang="en-IN" sz="2500" dirty="0">
                <a:latin typeface="Times New Roman" pitchFamily="18" charset="0"/>
                <a:cs typeface="Times New Roman" pitchFamily="18" charset="0"/>
              </a:rPr>
              <a:t>The public cloud makes it possible for anybody to access systems and services. The public cloud may be less secure as it is open to everyone. The public cloud is one in which cloud infrastructure services are provided over the internet to the general people or major industry groups. The infrastructure in this cloud model is owned by the entity that delivers the cloud services, not by the consumer. It is a type of cloud hosting that allows customers and users to easily access systems and services. This form of cloud computing is an excellent example of cloud hosting, in which service providers supply services to a variety of customers. In this arrangement, storage backup and retrieval services are given for free, as a subscription, or on a per-user basis. For example, Google App Engine etc.</a:t>
            </a:r>
          </a:p>
          <a:p>
            <a:pPr algn="just"/>
            <a:endParaRPr lang="en-IN" sz="2500" dirty="0">
              <a:latin typeface="Times New Roman" pitchFamily="18" charset="0"/>
              <a:cs typeface="Times New Roman" pitchFamily="18" charset="0"/>
            </a:endParaRPr>
          </a:p>
        </p:txBody>
      </p:sp>
    </p:spTree>
    <p:extLst>
      <p:ext uri="{BB962C8B-B14F-4D97-AF65-F5344CB8AC3E}">
        <p14:creationId xmlns:p14="http://schemas.microsoft.com/office/powerpoint/2010/main" val="1361556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92288" y="5373216"/>
            <a:ext cx="5486400" cy="576064"/>
          </a:xfrm>
        </p:spPr>
        <p:txBody>
          <a:bodyPr/>
          <a:lstStyle/>
          <a:p>
            <a:pPr algn="ctr"/>
            <a:r>
              <a:rPr lang="en-US" dirty="0" smtClean="0"/>
              <a:t>Public Cloud</a:t>
            </a:r>
            <a:endParaRPr lang="en-IN" dirty="0"/>
          </a:p>
        </p:txBody>
      </p:sp>
      <p:pic>
        <p:nvPicPr>
          <p:cNvPr id="8" name="Picture 7" descr="Public Cloud "/>
          <p:cNvPicPr/>
          <p:nvPr/>
        </p:nvPicPr>
        <p:blipFill>
          <a:blip r:embed="rId2">
            <a:extLst>
              <a:ext uri="{28A0092B-C50C-407E-A947-70E740481C1C}">
                <a14:useLocalDpi xmlns:a14="http://schemas.microsoft.com/office/drawing/2010/main" val="0"/>
              </a:ext>
            </a:extLst>
          </a:blip>
          <a:srcRect/>
          <a:stretch>
            <a:fillRect/>
          </a:stretch>
        </p:blipFill>
        <p:spPr bwMode="auto">
          <a:xfrm>
            <a:off x="1294466" y="1124744"/>
            <a:ext cx="6552728" cy="4031128"/>
          </a:xfrm>
          <a:prstGeom prst="rect">
            <a:avLst/>
          </a:prstGeom>
          <a:noFill/>
          <a:ln>
            <a:noFill/>
          </a:ln>
        </p:spPr>
      </p:pic>
    </p:spTree>
    <p:extLst>
      <p:ext uri="{BB962C8B-B14F-4D97-AF65-F5344CB8AC3E}">
        <p14:creationId xmlns:p14="http://schemas.microsoft.com/office/powerpoint/2010/main" val="102969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3"/>
            <a:ext cx="8229600" cy="5040560"/>
          </a:xfrm>
        </p:spPr>
        <p:txBody>
          <a:bodyPr>
            <a:normAutofit fontScale="25000" lnSpcReduction="20000"/>
          </a:bodyPr>
          <a:lstStyle/>
          <a:p>
            <a:pPr marL="0" indent="0" algn="just" fontAlgn="base">
              <a:buNone/>
            </a:pPr>
            <a:r>
              <a:rPr lang="en-IN" sz="9200" b="1" u="sng" dirty="0">
                <a:latin typeface="Times New Roman" pitchFamily="18" charset="0"/>
                <a:cs typeface="Times New Roman" pitchFamily="18" charset="0"/>
              </a:rPr>
              <a:t>Advantages of the Public Cloud </a:t>
            </a:r>
            <a:r>
              <a:rPr lang="en-IN" sz="9200" b="1" u="sng" dirty="0" smtClean="0">
                <a:latin typeface="Times New Roman" pitchFamily="18" charset="0"/>
                <a:cs typeface="Times New Roman" pitchFamily="18" charset="0"/>
              </a:rPr>
              <a:t>Model</a:t>
            </a:r>
          </a:p>
          <a:p>
            <a:pPr marL="0" indent="0" algn="just" fontAlgn="base">
              <a:buNone/>
            </a:pPr>
            <a:endParaRPr lang="en-IN" sz="3600" dirty="0">
              <a:latin typeface="Times New Roman" pitchFamily="18" charset="0"/>
              <a:cs typeface="Times New Roman" pitchFamily="18" charset="0"/>
            </a:endParaRPr>
          </a:p>
          <a:p>
            <a:pPr lvl="0" algn="just" fontAlgn="base"/>
            <a:r>
              <a:rPr lang="en-IN" sz="9200" b="1" dirty="0">
                <a:latin typeface="Times New Roman" pitchFamily="18" charset="0"/>
                <a:cs typeface="Times New Roman" pitchFamily="18" charset="0"/>
              </a:rPr>
              <a:t>Minimal Investment: </a:t>
            </a:r>
            <a:r>
              <a:rPr lang="en-IN" sz="9200" dirty="0">
                <a:latin typeface="Times New Roman" pitchFamily="18" charset="0"/>
                <a:cs typeface="Times New Roman" pitchFamily="18" charset="0"/>
              </a:rPr>
              <a:t>Because it is a pay-per-use service, there is no substantial upfront fee, making it excellent for enterprises that require immediate access to resources.</a:t>
            </a:r>
          </a:p>
          <a:p>
            <a:pPr lvl="0" algn="just" fontAlgn="base"/>
            <a:r>
              <a:rPr lang="en-IN" sz="9200" b="1" dirty="0">
                <a:latin typeface="Times New Roman" pitchFamily="18" charset="0"/>
                <a:cs typeface="Times New Roman" pitchFamily="18" charset="0"/>
              </a:rPr>
              <a:t>No setup cost:</a:t>
            </a:r>
            <a:r>
              <a:rPr lang="en-IN" sz="9200" dirty="0">
                <a:latin typeface="Times New Roman" pitchFamily="18" charset="0"/>
                <a:cs typeface="Times New Roman" pitchFamily="18" charset="0"/>
              </a:rPr>
              <a:t> The entire infrastructure is fully subsidized by the cloud service providers, thus there is no need to set up any hardware.</a:t>
            </a:r>
          </a:p>
          <a:p>
            <a:pPr lvl="0" algn="just" fontAlgn="base"/>
            <a:r>
              <a:rPr lang="en-IN" sz="9200" b="1" dirty="0">
                <a:latin typeface="Times New Roman" pitchFamily="18" charset="0"/>
                <a:cs typeface="Times New Roman" pitchFamily="18" charset="0"/>
              </a:rPr>
              <a:t>Infrastructure Management is not required: </a:t>
            </a:r>
            <a:r>
              <a:rPr lang="en-IN" sz="9200" dirty="0">
                <a:latin typeface="Times New Roman" pitchFamily="18" charset="0"/>
                <a:cs typeface="Times New Roman" pitchFamily="18" charset="0"/>
              </a:rPr>
              <a:t>Using the public cloud does not necessitate infrastructure management.</a:t>
            </a:r>
          </a:p>
          <a:p>
            <a:pPr lvl="0" algn="just" fontAlgn="base"/>
            <a:r>
              <a:rPr lang="en-IN" sz="9200" b="1" dirty="0">
                <a:latin typeface="Times New Roman" pitchFamily="18" charset="0"/>
                <a:cs typeface="Times New Roman" pitchFamily="18" charset="0"/>
              </a:rPr>
              <a:t>No maintenance: </a:t>
            </a:r>
            <a:r>
              <a:rPr lang="en-IN" sz="9200" dirty="0">
                <a:latin typeface="Times New Roman" pitchFamily="18" charset="0"/>
                <a:cs typeface="Times New Roman" pitchFamily="18" charset="0"/>
              </a:rPr>
              <a:t>The maintenance work is done by the service provider (not users).</a:t>
            </a:r>
          </a:p>
          <a:p>
            <a:pPr lvl="0" algn="just" fontAlgn="base"/>
            <a:r>
              <a:rPr lang="en-IN" sz="9200" b="1" dirty="0">
                <a:latin typeface="Times New Roman" pitchFamily="18" charset="0"/>
                <a:cs typeface="Times New Roman" pitchFamily="18" charset="0"/>
              </a:rPr>
              <a:t>Dynamic Scalability:</a:t>
            </a:r>
            <a:r>
              <a:rPr lang="en-IN" sz="9200" dirty="0">
                <a:latin typeface="Times New Roman" pitchFamily="18" charset="0"/>
                <a:cs typeface="Times New Roman" pitchFamily="18" charset="0"/>
              </a:rPr>
              <a:t> To </a:t>
            </a:r>
            <a:r>
              <a:rPr lang="en-IN" sz="9200" dirty="0" err="1">
                <a:latin typeface="Times New Roman" pitchFamily="18" charset="0"/>
                <a:cs typeface="Times New Roman" pitchFamily="18" charset="0"/>
              </a:rPr>
              <a:t>fulfill</a:t>
            </a:r>
            <a:r>
              <a:rPr lang="en-IN" sz="9200" dirty="0">
                <a:latin typeface="Times New Roman" pitchFamily="18" charset="0"/>
                <a:cs typeface="Times New Roman" pitchFamily="18" charset="0"/>
              </a:rPr>
              <a:t> your company’s needs, on-demand resources are accessible. </a:t>
            </a:r>
            <a:endParaRPr lang="en-IN" sz="9200" dirty="0" smtClean="0">
              <a:latin typeface="Times New Roman" pitchFamily="18" charset="0"/>
              <a:cs typeface="Times New Roman" pitchFamily="18" charset="0"/>
            </a:endParaRPr>
          </a:p>
          <a:p>
            <a:pPr lvl="0" algn="just" fontAlgn="base"/>
            <a:endParaRPr lang="en-IN" sz="7200" dirty="0">
              <a:latin typeface="Times New Roman" pitchFamily="18" charset="0"/>
              <a:cs typeface="Times New Roman" pitchFamily="18" charset="0"/>
            </a:endParaRPr>
          </a:p>
          <a:p>
            <a:pPr marL="0" indent="0" algn="just" fontAlgn="base">
              <a:buNone/>
            </a:pPr>
            <a:r>
              <a:rPr lang="en-IN" sz="9200" b="1" u="sng" dirty="0">
                <a:latin typeface="Times New Roman" pitchFamily="18" charset="0"/>
                <a:cs typeface="Times New Roman" pitchFamily="18" charset="0"/>
              </a:rPr>
              <a:t>Disadvantages of the Public Cloud </a:t>
            </a:r>
            <a:r>
              <a:rPr lang="en-IN" sz="9200" b="1" u="sng" dirty="0" smtClean="0">
                <a:latin typeface="Times New Roman" pitchFamily="18" charset="0"/>
                <a:cs typeface="Times New Roman" pitchFamily="18" charset="0"/>
              </a:rPr>
              <a:t>Model</a:t>
            </a:r>
          </a:p>
          <a:p>
            <a:pPr algn="just" fontAlgn="base"/>
            <a:endParaRPr lang="en-IN" sz="4000" dirty="0">
              <a:latin typeface="Times New Roman" pitchFamily="18" charset="0"/>
              <a:cs typeface="Times New Roman" pitchFamily="18" charset="0"/>
            </a:endParaRPr>
          </a:p>
          <a:p>
            <a:pPr lvl="0" algn="just" fontAlgn="base"/>
            <a:r>
              <a:rPr lang="en-IN" sz="9200" b="1" dirty="0">
                <a:latin typeface="Times New Roman" pitchFamily="18" charset="0"/>
                <a:cs typeface="Times New Roman" pitchFamily="18" charset="0"/>
              </a:rPr>
              <a:t>Less secure: </a:t>
            </a:r>
            <a:r>
              <a:rPr lang="en-IN" sz="9200" dirty="0">
                <a:latin typeface="Times New Roman" pitchFamily="18" charset="0"/>
                <a:cs typeface="Times New Roman" pitchFamily="18" charset="0"/>
              </a:rPr>
              <a:t>Public cloud is less secure as resources are public so there is no guarantee of high-level security.</a:t>
            </a:r>
          </a:p>
          <a:p>
            <a:pPr lvl="0" algn="just" fontAlgn="base"/>
            <a:r>
              <a:rPr lang="en-IN" sz="9200" b="1" dirty="0">
                <a:latin typeface="Times New Roman" pitchFamily="18" charset="0"/>
                <a:cs typeface="Times New Roman" pitchFamily="18" charset="0"/>
              </a:rPr>
              <a:t>Low customization: </a:t>
            </a:r>
            <a:r>
              <a:rPr lang="en-IN" sz="9200" dirty="0">
                <a:latin typeface="Times New Roman" pitchFamily="18" charset="0"/>
                <a:cs typeface="Times New Roman" pitchFamily="18" charset="0"/>
              </a:rPr>
              <a:t>It is accessed by many public so it can’t be customized according to personal requirements. </a:t>
            </a:r>
          </a:p>
          <a:p>
            <a:pPr marL="0" indent="0" algn="just" fontAlgn="base">
              <a:buNone/>
            </a:pPr>
            <a:endParaRPr lang="en-IN" sz="9200" dirty="0">
              <a:latin typeface="Times New Roman" pitchFamily="18" charset="0"/>
              <a:cs typeface="Times New Roman" pitchFamily="18" charset="0"/>
            </a:endParaRPr>
          </a:p>
          <a:p>
            <a:pPr algn="just"/>
            <a:endParaRPr lang="en-IN" dirty="0"/>
          </a:p>
        </p:txBody>
      </p:sp>
    </p:spTree>
    <p:extLst>
      <p:ext uri="{BB962C8B-B14F-4D97-AF65-F5344CB8AC3E}">
        <p14:creationId xmlns:p14="http://schemas.microsoft.com/office/powerpoint/2010/main" val="19482514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289451"/>
          </a:xfrm>
        </p:spPr>
        <p:txBody>
          <a:bodyPr>
            <a:noAutofit/>
          </a:bodyPr>
          <a:lstStyle/>
          <a:p>
            <a:pPr marL="0" indent="0" algn="just" fontAlgn="base">
              <a:buNone/>
            </a:pPr>
            <a:r>
              <a:rPr lang="en-IN" sz="2500" b="1" dirty="0">
                <a:latin typeface="Times New Roman" pitchFamily="18" charset="0"/>
                <a:cs typeface="Times New Roman" pitchFamily="18" charset="0"/>
              </a:rPr>
              <a:t>Private Cloud </a:t>
            </a:r>
            <a:endParaRPr lang="en-IN" sz="2500" b="1" dirty="0" smtClean="0">
              <a:latin typeface="Times New Roman" pitchFamily="18" charset="0"/>
              <a:cs typeface="Times New Roman" pitchFamily="18" charset="0"/>
            </a:endParaRPr>
          </a:p>
          <a:p>
            <a:pPr marL="0" indent="0" algn="just" fontAlgn="base">
              <a:buNone/>
            </a:pPr>
            <a:endParaRPr lang="en-IN" sz="1050" dirty="0">
              <a:latin typeface="Times New Roman" pitchFamily="18" charset="0"/>
              <a:cs typeface="Times New Roman" pitchFamily="18" charset="0"/>
            </a:endParaRPr>
          </a:p>
          <a:p>
            <a:pPr marL="0" indent="0" algn="just" fontAlgn="base">
              <a:buNone/>
            </a:pPr>
            <a:r>
              <a:rPr lang="en-IN" sz="2500" dirty="0">
                <a:latin typeface="Times New Roman" pitchFamily="18" charset="0"/>
                <a:cs typeface="Times New Roman" pitchFamily="18" charset="0"/>
              </a:rPr>
              <a:t>The private cloud deployment model is the exact opposite of the public cloud deployment model. It’s a one-on-one environment for a single user (customer). There is no need to share your hardware with anyone else. The distinction between </a:t>
            </a:r>
            <a:r>
              <a:rPr lang="en-IN" sz="2500" dirty="0" smtClean="0">
                <a:latin typeface="Times New Roman" pitchFamily="18" charset="0"/>
                <a:cs typeface="Times New Roman" pitchFamily="18" charset="0"/>
              </a:rPr>
              <a:t>private and public clouds</a:t>
            </a:r>
            <a:r>
              <a:rPr lang="en-IN" sz="2500" dirty="0">
                <a:latin typeface="Times New Roman" pitchFamily="18" charset="0"/>
                <a:cs typeface="Times New Roman" pitchFamily="18" charset="0"/>
              </a:rPr>
              <a:t> is in how you handle all of the hardware. It is also called the “internal cloud” &amp; it refers to the ability to access systems and services within a given border or organization. The cloud platform is implemented in a cloud-based secure environment that is protected by powerful firewalls and under the supervision of an organization’s IT department. The private cloud gives greater flexibility of control over cloud resources.</a:t>
            </a:r>
          </a:p>
          <a:p>
            <a:pPr algn="just"/>
            <a:endParaRPr lang="en-IN" sz="2500" dirty="0">
              <a:latin typeface="Times New Roman" pitchFamily="18" charset="0"/>
              <a:cs typeface="Times New Roman" pitchFamily="18" charset="0"/>
            </a:endParaRPr>
          </a:p>
        </p:txBody>
      </p:sp>
    </p:spTree>
    <p:extLst>
      <p:ext uri="{BB962C8B-B14F-4D97-AF65-F5344CB8AC3E}">
        <p14:creationId xmlns:p14="http://schemas.microsoft.com/office/powerpoint/2010/main" val="30158528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latin typeface="Times New Roman" pitchFamily="18" charset="0"/>
                <a:cs typeface="Times New Roman" pitchFamily="18" charset="0"/>
              </a:rPr>
              <a:t>Private Cloud</a:t>
            </a:r>
            <a:endParaRPr lang="en-IN" dirty="0">
              <a:latin typeface="Times New Roman" pitchFamily="18" charset="0"/>
              <a:cs typeface="Times New Roman" pitchFamily="18" charset="0"/>
            </a:endParaRPr>
          </a:p>
        </p:txBody>
      </p:sp>
      <p:pic>
        <p:nvPicPr>
          <p:cNvPr id="2052" name="Picture 4" descr="Private Clou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836712"/>
            <a:ext cx="6286500"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1387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328</Words>
  <Application>Microsoft Office PowerPoint</Application>
  <PresentationFormat>On-screen Show (4:3)</PresentationFormat>
  <Paragraphs>90</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Cloud Deployment models</vt:lpstr>
      <vt:lpstr>PowerPoint Presentation</vt:lpstr>
      <vt:lpstr>PowerPoint Presentation</vt:lpstr>
      <vt:lpstr>PowerPoint Presentation</vt:lpstr>
      <vt:lpstr>PowerPoint Presentation</vt:lpstr>
      <vt:lpstr>Public Cloud</vt:lpstr>
      <vt:lpstr>PowerPoint Presentation</vt:lpstr>
      <vt:lpstr>PowerPoint Presentation</vt:lpstr>
      <vt:lpstr>Private Cloud</vt:lpstr>
      <vt:lpstr>PowerPoint Presentation</vt:lpstr>
      <vt:lpstr>PowerPoint Presentation</vt:lpstr>
      <vt:lpstr>Hybrid Cloud</vt:lpstr>
      <vt:lpstr>PowerPoint Presentation</vt:lpstr>
      <vt:lpstr>PowerPoint Presentation</vt:lpstr>
      <vt:lpstr>Community Cloud</vt:lpstr>
      <vt:lpstr>PowerPoint Presentation</vt:lpstr>
      <vt:lpstr>PowerPoint Presentation</vt:lpstr>
      <vt:lpstr>Multi Cloud</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Deployment models</dc:title>
  <dc:creator>Vinayaka</dc:creator>
  <cp:lastModifiedBy>Vinayaka</cp:lastModifiedBy>
  <cp:revision>7</cp:revision>
  <dcterms:created xsi:type="dcterms:W3CDTF">2024-07-13T14:20:03Z</dcterms:created>
  <dcterms:modified xsi:type="dcterms:W3CDTF">2024-07-14T03:20:21Z</dcterms:modified>
</cp:coreProperties>
</file>