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6"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AA68-11A2-4857-9694-00158F434D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A43C53-E71B-498E-A816-F3033E054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C24259-742F-4AA2-983E-BAF0BF7C0300}"/>
              </a:ext>
            </a:extLst>
          </p:cNvPr>
          <p:cNvSpPr>
            <a:spLocks noGrp="1"/>
          </p:cNvSpPr>
          <p:nvPr>
            <p:ph type="dt" sz="half" idx="10"/>
          </p:nvPr>
        </p:nvSpPr>
        <p:spPr/>
        <p:txBody>
          <a:bodyPr/>
          <a:lstStyle/>
          <a:p>
            <a:fld id="{7B4BEA60-17E9-4647-86D5-F7F383400909}" type="datetimeFigureOut">
              <a:rPr lang="en-IN" smtClean="0"/>
              <a:t>20-09-2020</a:t>
            </a:fld>
            <a:endParaRPr lang="en-IN"/>
          </a:p>
        </p:txBody>
      </p:sp>
      <p:sp>
        <p:nvSpPr>
          <p:cNvPr id="5" name="Footer Placeholder 4">
            <a:extLst>
              <a:ext uri="{FF2B5EF4-FFF2-40B4-BE49-F238E27FC236}">
                <a16:creationId xmlns:a16="http://schemas.microsoft.com/office/drawing/2014/main" id="{AF44F633-F887-4B95-8255-A39D4A70B0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AE45CB-335A-4BD5-B691-45C213AEC765}"/>
              </a:ext>
            </a:extLst>
          </p:cNvPr>
          <p:cNvSpPr>
            <a:spLocks noGrp="1"/>
          </p:cNvSpPr>
          <p:nvPr>
            <p:ph type="sldNum" sz="quarter" idx="12"/>
          </p:nvPr>
        </p:nvSpPr>
        <p:spPr/>
        <p:txBody>
          <a:bodyPr/>
          <a:lstStyle/>
          <a:p>
            <a:fld id="{4C547C16-415B-4F44-8C08-C6EE6629BD57}" type="slidenum">
              <a:rPr lang="en-IN" smtClean="0"/>
              <a:t>‹#›</a:t>
            </a:fld>
            <a:endParaRPr lang="en-IN"/>
          </a:p>
        </p:txBody>
      </p:sp>
    </p:spTree>
    <p:extLst>
      <p:ext uri="{BB962C8B-B14F-4D97-AF65-F5344CB8AC3E}">
        <p14:creationId xmlns:p14="http://schemas.microsoft.com/office/powerpoint/2010/main" val="3766954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B563-B62F-47E0-811C-3F9A1E200B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D3800B-8E59-4D2D-84A4-1DADF587EA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A53D6B-05E2-4A43-8C07-0ACDF986237B}"/>
              </a:ext>
            </a:extLst>
          </p:cNvPr>
          <p:cNvSpPr>
            <a:spLocks noGrp="1"/>
          </p:cNvSpPr>
          <p:nvPr>
            <p:ph type="dt" sz="half" idx="10"/>
          </p:nvPr>
        </p:nvSpPr>
        <p:spPr/>
        <p:txBody>
          <a:bodyPr/>
          <a:lstStyle/>
          <a:p>
            <a:fld id="{7B4BEA60-17E9-4647-86D5-F7F383400909}" type="datetimeFigureOut">
              <a:rPr lang="en-IN" smtClean="0"/>
              <a:t>20-09-2020</a:t>
            </a:fld>
            <a:endParaRPr lang="en-IN"/>
          </a:p>
        </p:txBody>
      </p:sp>
      <p:sp>
        <p:nvSpPr>
          <p:cNvPr id="5" name="Footer Placeholder 4">
            <a:extLst>
              <a:ext uri="{FF2B5EF4-FFF2-40B4-BE49-F238E27FC236}">
                <a16:creationId xmlns:a16="http://schemas.microsoft.com/office/drawing/2014/main" id="{52590E2C-EB41-4B3D-9C0F-9E63CE3CA2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644386-FBE9-4F5C-814F-212F4A041313}"/>
              </a:ext>
            </a:extLst>
          </p:cNvPr>
          <p:cNvSpPr>
            <a:spLocks noGrp="1"/>
          </p:cNvSpPr>
          <p:nvPr>
            <p:ph type="sldNum" sz="quarter" idx="12"/>
          </p:nvPr>
        </p:nvSpPr>
        <p:spPr/>
        <p:txBody>
          <a:bodyPr/>
          <a:lstStyle/>
          <a:p>
            <a:fld id="{4C547C16-415B-4F44-8C08-C6EE6629BD57}" type="slidenum">
              <a:rPr lang="en-IN" smtClean="0"/>
              <a:t>‹#›</a:t>
            </a:fld>
            <a:endParaRPr lang="en-IN"/>
          </a:p>
        </p:txBody>
      </p:sp>
    </p:spTree>
    <p:extLst>
      <p:ext uri="{BB962C8B-B14F-4D97-AF65-F5344CB8AC3E}">
        <p14:creationId xmlns:p14="http://schemas.microsoft.com/office/powerpoint/2010/main" val="235381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70A3A-D532-4943-BC9B-2ED92ECA53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D9F992-C3BE-4846-8ABE-7B476A7578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CBDF65-9F9C-483A-AB6A-B3DCD88BDB3A}"/>
              </a:ext>
            </a:extLst>
          </p:cNvPr>
          <p:cNvSpPr>
            <a:spLocks noGrp="1"/>
          </p:cNvSpPr>
          <p:nvPr>
            <p:ph type="dt" sz="half" idx="10"/>
          </p:nvPr>
        </p:nvSpPr>
        <p:spPr/>
        <p:txBody>
          <a:bodyPr/>
          <a:lstStyle/>
          <a:p>
            <a:fld id="{7B4BEA60-17E9-4647-86D5-F7F383400909}" type="datetimeFigureOut">
              <a:rPr lang="en-IN" smtClean="0"/>
              <a:t>20-09-2020</a:t>
            </a:fld>
            <a:endParaRPr lang="en-IN"/>
          </a:p>
        </p:txBody>
      </p:sp>
      <p:sp>
        <p:nvSpPr>
          <p:cNvPr id="5" name="Footer Placeholder 4">
            <a:extLst>
              <a:ext uri="{FF2B5EF4-FFF2-40B4-BE49-F238E27FC236}">
                <a16:creationId xmlns:a16="http://schemas.microsoft.com/office/drawing/2014/main" id="{66525032-61B0-4FD3-AF58-329E4F07C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6018C-3929-49BB-BBBE-A042AD9637CF}"/>
              </a:ext>
            </a:extLst>
          </p:cNvPr>
          <p:cNvSpPr>
            <a:spLocks noGrp="1"/>
          </p:cNvSpPr>
          <p:nvPr>
            <p:ph type="sldNum" sz="quarter" idx="12"/>
          </p:nvPr>
        </p:nvSpPr>
        <p:spPr/>
        <p:txBody>
          <a:bodyPr/>
          <a:lstStyle/>
          <a:p>
            <a:fld id="{4C547C16-415B-4F44-8C08-C6EE6629BD57}" type="slidenum">
              <a:rPr lang="en-IN" smtClean="0"/>
              <a:t>‹#›</a:t>
            </a:fld>
            <a:endParaRPr lang="en-IN"/>
          </a:p>
        </p:txBody>
      </p:sp>
    </p:spTree>
    <p:extLst>
      <p:ext uri="{BB962C8B-B14F-4D97-AF65-F5344CB8AC3E}">
        <p14:creationId xmlns:p14="http://schemas.microsoft.com/office/powerpoint/2010/main" val="355243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8AC8-B227-4AF6-B98C-EDEA5CACD2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9FCD04-5289-4BF5-BD17-1674FEC31C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4CC68F-7204-4709-9983-CF7AA3A06878}"/>
              </a:ext>
            </a:extLst>
          </p:cNvPr>
          <p:cNvSpPr>
            <a:spLocks noGrp="1"/>
          </p:cNvSpPr>
          <p:nvPr>
            <p:ph type="dt" sz="half" idx="10"/>
          </p:nvPr>
        </p:nvSpPr>
        <p:spPr/>
        <p:txBody>
          <a:bodyPr/>
          <a:lstStyle/>
          <a:p>
            <a:fld id="{7B4BEA60-17E9-4647-86D5-F7F383400909}" type="datetimeFigureOut">
              <a:rPr lang="en-IN" smtClean="0"/>
              <a:t>20-09-2020</a:t>
            </a:fld>
            <a:endParaRPr lang="en-IN"/>
          </a:p>
        </p:txBody>
      </p:sp>
      <p:sp>
        <p:nvSpPr>
          <p:cNvPr id="5" name="Footer Placeholder 4">
            <a:extLst>
              <a:ext uri="{FF2B5EF4-FFF2-40B4-BE49-F238E27FC236}">
                <a16:creationId xmlns:a16="http://schemas.microsoft.com/office/drawing/2014/main" id="{BC2A2E0B-7B49-4DFC-B011-0D8DA7DC6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009E18-B309-4E90-ABC2-8BD86F758F2D}"/>
              </a:ext>
            </a:extLst>
          </p:cNvPr>
          <p:cNvSpPr>
            <a:spLocks noGrp="1"/>
          </p:cNvSpPr>
          <p:nvPr>
            <p:ph type="sldNum" sz="quarter" idx="12"/>
          </p:nvPr>
        </p:nvSpPr>
        <p:spPr/>
        <p:txBody>
          <a:bodyPr/>
          <a:lstStyle/>
          <a:p>
            <a:fld id="{4C547C16-415B-4F44-8C08-C6EE6629BD57}" type="slidenum">
              <a:rPr lang="en-IN" smtClean="0"/>
              <a:t>‹#›</a:t>
            </a:fld>
            <a:endParaRPr lang="en-IN"/>
          </a:p>
        </p:txBody>
      </p:sp>
    </p:spTree>
    <p:extLst>
      <p:ext uri="{BB962C8B-B14F-4D97-AF65-F5344CB8AC3E}">
        <p14:creationId xmlns:p14="http://schemas.microsoft.com/office/powerpoint/2010/main" val="356162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2FE6-C0BE-4463-A37D-D14D708DE9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3D7ADA-BBF5-494B-A157-F2D6F147CB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3899B-28CD-424B-BA1A-08EF328F7A8B}"/>
              </a:ext>
            </a:extLst>
          </p:cNvPr>
          <p:cNvSpPr>
            <a:spLocks noGrp="1"/>
          </p:cNvSpPr>
          <p:nvPr>
            <p:ph type="dt" sz="half" idx="10"/>
          </p:nvPr>
        </p:nvSpPr>
        <p:spPr/>
        <p:txBody>
          <a:bodyPr/>
          <a:lstStyle/>
          <a:p>
            <a:fld id="{7B4BEA60-17E9-4647-86D5-F7F383400909}" type="datetimeFigureOut">
              <a:rPr lang="en-IN" smtClean="0"/>
              <a:t>20-09-2020</a:t>
            </a:fld>
            <a:endParaRPr lang="en-IN"/>
          </a:p>
        </p:txBody>
      </p:sp>
      <p:sp>
        <p:nvSpPr>
          <p:cNvPr id="5" name="Footer Placeholder 4">
            <a:extLst>
              <a:ext uri="{FF2B5EF4-FFF2-40B4-BE49-F238E27FC236}">
                <a16:creationId xmlns:a16="http://schemas.microsoft.com/office/drawing/2014/main" id="{5D8CDB05-DC94-47B2-B33E-7BE2269065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47A30-4E59-4330-BFE3-C909762C985D}"/>
              </a:ext>
            </a:extLst>
          </p:cNvPr>
          <p:cNvSpPr>
            <a:spLocks noGrp="1"/>
          </p:cNvSpPr>
          <p:nvPr>
            <p:ph type="sldNum" sz="quarter" idx="12"/>
          </p:nvPr>
        </p:nvSpPr>
        <p:spPr/>
        <p:txBody>
          <a:bodyPr/>
          <a:lstStyle/>
          <a:p>
            <a:fld id="{4C547C16-415B-4F44-8C08-C6EE6629BD57}" type="slidenum">
              <a:rPr lang="en-IN" smtClean="0"/>
              <a:t>‹#›</a:t>
            </a:fld>
            <a:endParaRPr lang="en-IN"/>
          </a:p>
        </p:txBody>
      </p:sp>
    </p:spTree>
    <p:extLst>
      <p:ext uri="{BB962C8B-B14F-4D97-AF65-F5344CB8AC3E}">
        <p14:creationId xmlns:p14="http://schemas.microsoft.com/office/powerpoint/2010/main" val="21780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6FFCD-ACC1-4B3B-9826-C3BCCC5DD9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4A05F8-71A5-4354-862F-CEDD4FC09B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D4C693-45CE-48A3-ADE2-CA5F918E29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A578E0-DFE6-4F08-828E-645169080DDB}"/>
              </a:ext>
            </a:extLst>
          </p:cNvPr>
          <p:cNvSpPr>
            <a:spLocks noGrp="1"/>
          </p:cNvSpPr>
          <p:nvPr>
            <p:ph type="dt" sz="half" idx="10"/>
          </p:nvPr>
        </p:nvSpPr>
        <p:spPr/>
        <p:txBody>
          <a:bodyPr/>
          <a:lstStyle/>
          <a:p>
            <a:fld id="{7B4BEA60-17E9-4647-86D5-F7F383400909}" type="datetimeFigureOut">
              <a:rPr lang="en-IN" smtClean="0"/>
              <a:t>20-09-2020</a:t>
            </a:fld>
            <a:endParaRPr lang="en-IN"/>
          </a:p>
        </p:txBody>
      </p:sp>
      <p:sp>
        <p:nvSpPr>
          <p:cNvPr id="6" name="Footer Placeholder 5">
            <a:extLst>
              <a:ext uri="{FF2B5EF4-FFF2-40B4-BE49-F238E27FC236}">
                <a16:creationId xmlns:a16="http://schemas.microsoft.com/office/drawing/2014/main" id="{406B1D81-55D6-46E3-8612-D77697EB31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6204B7-A2D2-4133-B692-AC5B93E4B293}"/>
              </a:ext>
            </a:extLst>
          </p:cNvPr>
          <p:cNvSpPr>
            <a:spLocks noGrp="1"/>
          </p:cNvSpPr>
          <p:nvPr>
            <p:ph type="sldNum" sz="quarter" idx="12"/>
          </p:nvPr>
        </p:nvSpPr>
        <p:spPr/>
        <p:txBody>
          <a:bodyPr/>
          <a:lstStyle/>
          <a:p>
            <a:fld id="{4C547C16-415B-4F44-8C08-C6EE6629BD57}" type="slidenum">
              <a:rPr lang="en-IN" smtClean="0"/>
              <a:t>‹#›</a:t>
            </a:fld>
            <a:endParaRPr lang="en-IN"/>
          </a:p>
        </p:txBody>
      </p:sp>
    </p:spTree>
    <p:extLst>
      <p:ext uri="{BB962C8B-B14F-4D97-AF65-F5344CB8AC3E}">
        <p14:creationId xmlns:p14="http://schemas.microsoft.com/office/powerpoint/2010/main" val="403360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A7A8-E4B8-4C87-AF29-9B94B7B97A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09BEC1-FC73-43A7-9445-85C531289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ED9A3F-0766-4ACF-B179-C2864D2C2F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316D63-F5FE-43F0-8F31-379405281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16FB5-D6B5-475A-9529-5D8E5ECB5F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22B713-8B90-4DCB-8842-C8FB2DC1FFE1}"/>
              </a:ext>
            </a:extLst>
          </p:cNvPr>
          <p:cNvSpPr>
            <a:spLocks noGrp="1"/>
          </p:cNvSpPr>
          <p:nvPr>
            <p:ph type="dt" sz="half" idx="10"/>
          </p:nvPr>
        </p:nvSpPr>
        <p:spPr/>
        <p:txBody>
          <a:bodyPr/>
          <a:lstStyle/>
          <a:p>
            <a:fld id="{7B4BEA60-17E9-4647-86D5-F7F383400909}" type="datetimeFigureOut">
              <a:rPr lang="en-IN" smtClean="0"/>
              <a:t>20-09-2020</a:t>
            </a:fld>
            <a:endParaRPr lang="en-IN"/>
          </a:p>
        </p:txBody>
      </p:sp>
      <p:sp>
        <p:nvSpPr>
          <p:cNvPr id="8" name="Footer Placeholder 7">
            <a:extLst>
              <a:ext uri="{FF2B5EF4-FFF2-40B4-BE49-F238E27FC236}">
                <a16:creationId xmlns:a16="http://schemas.microsoft.com/office/drawing/2014/main" id="{24877196-12CE-40EF-B0F3-6E6D1802F3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9D571A-090B-493E-8032-4A8BB65CE00E}"/>
              </a:ext>
            </a:extLst>
          </p:cNvPr>
          <p:cNvSpPr>
            <a:spLocks noGrp="1"/>
          </p:cNvSpPr>
          <p:nvPr>
            <p:ph type="sldNum" sz="quarter" idx="12"/>
          </p:nvPr>
        </p:nvSpPr>
        <p:spPr/>
        <p:txBody>
          <a:bodyPr/>
          <a:lstStyle/>
          <a:p>
            <a:fld id="{4C547C16-415B-4F44-8C08-C6EE6629BD57}" type="slidenum">
              <a:rPr lang="en-IN" smtClean="0"/>
              <a:t>‹#›</a:t>
            </a:fld>
            <a:endParaRPr lang="en-IN"/>
          </a:p>
        </p:txBody>
      </p:sp>
    </p:spTree>
    <p:extLst>
      <p:ext uri="{BB962C8B-B14F-4D97-AF65-F5344CB8AC3E}">
        <p14:creationId xmlns:p14="http://schemas.microsoft.com/office/powerpoint/2010/main" val="1192644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65C5-025D-4AC5-97F1-3737DA837B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0E5198-AFAA-460D-8397-CA71CB4BBF8C}"/>
              </a:ext>
            </a:extLst>
          </p:cNvPr>
          <p:cNvSpPr>
            <a:spLocks noGrp="1"/>
          </p:cNvSpPr>
          <p:nvPr>
            <p:ph type="dt" sz="half" idx="10"/>
          </p:nvPr>
        </p:nvSpPr>
        <p:spPr/>
        <p:txBody>
          <a:bodyPr/>
          <a:lstStyle/>
          <a:p>
            <a:fld id="{7B4BEA60-17E9-4647-86D5-F7F383400909}" type="datetimeFigureOut">
              <a:rPr lang="en-IN" smtClean="0"/>
              <a:t>20-09-2020</a:t>
            </a:fld>
            <a:endParaRPr lang="en-IN"/>
          </a:p>
        </p:txBody>
      </p:sp>
      <p:sp>
        <p:nvSpPr>
          <p:cNvPr id="4" name="Footer Placeholder 3">
            <a:extLst>
              <a:ext uri="{FF2B5EF4-FFF2-40B4-BE49-F238E27FC236}">
                <a16:creationId xmlns:a16="http://schemas.microsoft.com/office/drawing/2014/main" id="{DD480E03-4E04-4052-A27B-7BE98246C4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40AEB0-1D52-4BA1-9AEE-4140D70B7E06}"/>
              </a:ext>
            </a:extLst>
          </p:cNvPr>
          <p:cNvSpPr>
            <a:spLocks noGrp="1"/>
          </p:cNvSpPr>
          <p:nvPr>
            <p:ph type="sldNum" sz="quarter" idx="12"/>
          </p:nvPr>
        </p:nvSpPr>
        <p:spPr/>
        <p:txBody>
          <a:bodyPr/>
          <a:lstStyle/>
          <a:p>
            <a:fld id="{4C547C16-415B-4F44-8C08-C6EE6629BD57}" type="slidenum">
              <a:rPr lang="en-IN" smtClean="0"/>
              <a:t>‹#›</a:t>
            </a:fld>
            <a:endParaRPr lang="en-IN"/>
          </a:p>
        </p:txBody>
      </p:sp>
    </p:spTree>
    <p:extLst>
      <p:ext uri="{BB962C8B-B14F-4D97-AF65-F5344CB8AC3E}">
        <p14:creationId xmlns:p14="http://schemas.microsoft.com/office/powerpoint/2010/main" val="268726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048197-4649-4E3C-B543-8DD380795789}"/>
              </a:ext>
            </a:extLst>
          </p:cNvPr>
          <p:cNvSpPr>
            <a:spLocks noGrp="1"/>
          </p:cNvSpPr>
          <p:nvPr>
            <p:ph type="dt" sz="half" idx="10"/>
          </p:nvPr>
        </p:nvSpPr>
        <p:spPr/>
        <p:txBody>
          <a:bodyPr/>
          <a:lstStyle/>
          <a:p>
            <a:fld id="{7B4BEA60-17E9-4647-86D5-F7F383400909}" type="datetimeFigureOut">
              <a:rPr lang="en-IN" smtClean="0"/>
              <a:t>20-09-2020</a:t>
            </a:fld>
            <a:endParaRPr lang="en-IN"/>
          </a:p>
        </p:txBody>
      </p:sp>
      <p:sp>
        <p:nvSpPr>
          <p:cNvPr id="3" name="Footer Placeholder 2">
            <a:extLst>
              <a:ext uri="{FF2B5EF4-FFF2-40B4-BE49-F238E27FC236}">
                <a16:creationId xmlns:a16="http://schemas.microsoft.com/office/drawing/2014/main" id="{9A3C3D3E-434D-422B-BBFF-EAE5B065CF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FF80BE-BB2B-4568-9644-D8352D2CAE65}"/>
              </a:ext>
            </a:extLst>
          </p:cNvPr>
          <p:cNvSpPr>
            <a:spLocks noGrp="1"/>
          </p:cNvSpPr>
          <p:nvPr>
            <p:ph type="sldNum" sz="quarter" idx="12"/>
          </p:nvPr>
        </p:nvSpPr>
        <p:spPr/>
        <p:txBody>
          <a:bodyPr/>
          <a:lstStyle/>
          <a:p>
            <a:fld id="{4C547C16-415B-4F44-8C08-C6EE6629BD57}" type="slidenum">
              <a:rPr lang="en-IN" smtClean="0"/>
              <a:t>‹#›</a:t>
            </a:fld>
            <a:endParaRPr lang="en-IN"/>
          </a:p>
        </p:txBody>
      </p:sp>
    </p:spTree>
    <p:extLst>
      <p:ext uri="{BB962C8B-B14F-4D97-AF65-F5344CB8AC3E}">
        <p14:creationId xmlns:p14="http://schemas.microsoft.com/office/powerpoint/2010/main" val="394713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FD97-0D69-4474-9A1A-B85B96240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DD2364-60F4-4399-A0A7-F88C62BE8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A3DE27-C397-4C58-9014-46984D74A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94F098-17F7-4F10-91B8-5CF49FE6AFA7}"/>
              </a:ext>
            </a:extLst>
          </p:cNvPr>
          <p:cNvSpPr>
            <a:spLocks noGrp="1"/>
          </p:cNvSpPr>
          <p:nvPr>
            <p:ph type="dt" sz="half" idx="10"/>
          </p:nvPr>
        </p:nvSpPr>
        <p:spPr/>
        <p:txBody>
          <a:bodyPr/>
          <a:lstStyle/>
          <a:p>
            <a:fld id="{7B4BEA60-17E9-4647-86D5-F7F383400909}" type="datetimeFigureOut">
              <a:rPr lang="en-IN" smtClean="0"/>
              <a:t>20-09-2020</a:t>
            </a:fld>
            <a:endParaRPr lang="en-IN"/>
          </a:p>
        </p:txBody>
      </p:sp>
      <p:sp>
        <p:nvSpPr>
          <p:cNvPr id="6" name="Footer Placeholder 5">
            <a:extLst>
              <a:ext uri="{FF2B5EF4-FFF2-40B4-BE49-F238E27FC236}">
                <a16:creationId xmlns:a16="http://schemas.microsoft.com/office/drawing/2014/main" id="{7D56208B-A54B-4BED-A781-C62A98744D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E3FFE5-AE93-4E55-AF1F-E7E7B65F3FF5}"/>
              </a:ext>
            </a:extLst>
          </p:cNvPr>
          <p:cNvSpPr>
            <a:spLocks noGrp="1"/>
          </p:cNvSpPr>
          <p:nvPr>
            <p:ph type="sldNum" sz="quarter" idx="12"/>
          </p:nvPr>
        </p:nvSpPr>
        <p:spPr/>
        <p:txBody>
          <a:bodyPr/>
          <a:lstStyle/>
          <a:p>
            <a:fld id="{4C547C16-415B-4F44-8C08-C6EE6629BD57}" type="slidenum">
              <a:rPr lang="en-IN" smtClean="0"/>
              <a:t>‹#›</a:t>
            </a:fld>
            <a:endParaRPr lang="en-IN"/>
          </a:p>
        </p:txBody>
      </p:sp>
    </p:spTree>
    <p:extLst>
      <p:ext uri="{BB962C8B-B14F-4D97-AF65-F5344CB8AC3E}">
        <p14:creationId xmlns:p14="http://schemas.microsoft.com/office/powerpoint/2010/main" val="69653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9891-79A5-4520-8DB6-6D1CFDB9D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40451F-2B77-40BC-AD5D-1C00156B2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0F001C-B91C-4237-9E24-F1E87C6C1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7D393-D156-466F-8CDF-A406FACBB6CB}"/>
              </a:ext>
            </a:extLst>
          </p:cNvPr>
          <p:cNvSpPr>
            <a:spLocks noGrp="1"/>
          </p:cNvSpPr>
          <p:nvPr>
            <p:ph type="dt" sz="half" idx="10"/>
          </p:nvPr>
        </p:nvSpPr>
        <p:spPr/>
        <p:txBody>
          <a:bodyPr/>
          <a:lstStyle/>
          <a:p>
            <a:fld id="{7B4BEA60-17E9-4647-86D5-F7F383400909}" type="datetimeFigureOut">
              <a:rPr lang="en-IN" smtClean="0"/>
              <a:t>20-09-2020</a:t>
            </a:fld>
            <a:endParaRPr lang="en-IN"/>
          </a:p>
        </p:txBody>
      </p:sp>
      <p:sp>
        <p:nvSpPr>
          <p:cNvPr id="6" name="Footer Placeholder 5">
            <a:extLst>
              <a:ext uri="{FF2B5EF4-FFF2-40B4-BE49-F238E27FC236}">
                <a16:creationId xmlns:a16="http://schemas.microsoft.com/office/drawing/2014/main" id="{0F3A5CF5-203A-4AB5-A533-9ADB886C29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B2B1AC-A072-46B2-9AB3-EC0B12A28409}"/>
              </a:ext>
            </a:extLst>
          </p:cNvPr>
          <p:cNvSpPr>
            <a:spLocks noGrp="1"/>
          </p:cNvSpPr>
          <p:nvPr>
            <p:ph type="sldNum" sz="quarter" idx="12"/>
          </p:nvPr>
        </p:nvSpPr>
        <p:spPr/>
        <p:txBody>
          <a:bodyPr/>
          <a:lstStyle/>
          <a:p>
            <a:fld id="{4C547C16-415B-4F44-8C08-C6EE6629BD57}" type="slidenum">
              <a:rPr lang="en-IN" smtClean="0"/>
              <a:t>‹#›</a:t>
            </a:fld>
            <a:endParaRPr lang="en-IN"/>
          </a:p>
        </p:txBody>
      </p:sp>
    </p:spTree>
    <p:extLst>
      <p:ext uri="{BB962C8B-B14F-4D97-AF65-F5344CB8AC3E}">
        <p14:creationId xmlns:p14="http://schemas.microsoft.com/office/powerpoint/2010/main" val="78623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CB6EE-FB32-4BF2-B29E-EC221106F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11402A-9AB2-4AA7-9864-7EBF03742B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FB2931-CCD7-481D-88F3-CD440CB90F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4BEA60-17E9-4647-86D5-F7F383400909}" type="datetimeFigureOut">
              <a:rPr lang="en-IN" smtClean="0"/>
              <a:t>20-09-2020</a:t>
            </a:fld>
            <a:endParaRPr lang="en-IN"/>
          </a:p>
        </p:txBody>
      </p:sp>
      <p:sp>
        <p:nvSpPr>
          <p:cNvPr id="5" name="Footer Placeholder 4">
            <a:extLst>
              <a:ext uri="{FF2B5EF4-FFF2-40B4-BE49-F238E27FC236}">
                <a16:creationId xmlns:a16="http://schemas.microsoft.com/office/drawing/2014/main" id="{595ED394-05FD-4E5B-AA26-ED93E16573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0CB886-F097-4E5E-8DFD-D0D655A7F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47C16-415B-4F44-8C08-C6EE6629BD57}" type="slidenum">
              <a:rPr lang="en-IN" smtClean="0"/>
              <a:t>‹#›</a:t>
            </a:fld>
            <a:endParaRPr lang="en-IN"/>
          </a:p>
        </p:txBody>
      </p:sp>
    </p:spTree>
    <p:extLst>
      <p:ext uri="{BB962C8B-B14F-4D97-AF65-F5344CB8AC3E}">
        <p14:creationId xmlns:p14="http://schemas.microsoft.com/office/powerpoint/2010/main" val="3816559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FEC8-A0A1-4ECC-867F-B1873B5BE3C9}"/>
              </a:ext>
            </a:extLst>
          </p:cNvPr>
          <p:cNvSpPr>
            <a:spLocks noGrp="1"/>
          </p:cNvSpPr>
          <p:nvPr>
            <p:ph type="ctrTitle"/>
          </p:nvPr>
        </p:nvSpPr>
        <p:spPr/>
        <p:txBody>
          <a:bodyPr>
            <a:normAutofit fontScale="90000"/>
          </a:bodyPr>
          <a:lstStyle/>
          <a:p>
            <a:r>
              <a:rPr lang="en-IN" dirty="0"/>
              <a:t>Health Effects on Physical Body due to micro-gravity and stellar radiations</a:t>
            </a:r>
          </a:p>
        </p:txBody>
      </p:sp>
      <p:sp>
        <p:nvSpPr>
          <p:cNvPr id="3" name="Subtitle 2">
            <a:extLst>
              <a:ext uri="{FF2B5EF4-FFF2-40B4-BE49-F238E27FC236}">
                <a16:creationId xmlns:a16="http://schemas.microsoft.com/office/drawing/2014/main" id="{3A558BF6-2B85-4F42-A330-F904E57C261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5157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1BC0-F6AE-49C8-8E06-4C3E4BB49847}"/>
              </a:ext>
            </a:extLst>
          </p:cNvPr>
          <p:cNvSpPr>
            <a:spLocks noGrp="1"/>
          </p:cNvSpPr>
          <p:nvPr>
            <p:ph type="title"/>
          </p:nvPr>
        </p:nvSpPr>
        <p:spPr/>
        <p:txBody>
          <a:bodyPr/>
          <a:lstStyle/>
          <a:p>
            <a:r>
              <a:rPr lang="en-IN" dirty="0"/>
              <a:t>Space Adaptation Syndrome</a:t>
            </a:r>
          </a:p>
        </p:txBody>
      </p:sp>
      <p:sp>
        <p:nvSpPr>
          <p:cNvPr id="3" name="Content Placeholder 2">
            <a:extLst>
              <a:ext uri="{FF2B5EF4-FFF2-40B4-BE49-F238E27FC236}">
                <a16:creationId xmlns:a16="http://schemas.microsoft.com/office/drawing/2014/main" id="{EB33859A-6CEF-4ED3-88C2-292287E59A25}"/>
              </a:ext>
            </a:extLst>
          </p:cNvPr>
          <p:cNvSpPr>
            <a:spLocks noGrp="1"/>
          </p:cNvSpPr>
          <p:nvPr>
            <p:ph idx="1"/>
          </p:nvPr>
        </p:nvSpPr>
        <p:spPr/>
        <p:txBody>
          <a:bodyPr/>
          <a:lstStyle/>
          <a:p>
            <a:r>
              <a:rPr lang="en-US" b="0" i="0" dirty="0">
                <a:solidFill>
                  <a:srgbClr val="4A4A4A"/>
                </a:solidFill>
                <a:effectLst/>
                <a:latin typeface="Garamond" panose="02020404030301010803" pitchFamily="18" charset="0"/>
              </a:rPr>
              <a:t>More than half of astronauts experience </a:t>
            </a:r>
            <a:r>
              <a:rPr lang="en-US" dirty="0">
                <a:solidFill>
                  <a:srgbClr val="1982D1"/>
                </a:solidFill>
                <a:latin typeface="Garamond" panose="02020404030301010803" pitchFamily="18" charset="0"/>
              </a:rPr>
              <a:t>Space Adaptation Syndrome </a:t>
            </a:r>
            <a:r>
              <a:rPr lang="en-US" b="0" i="0" dirty="0">
                <a:solidFill>
                  <a:srgbClr val="4A4A4A"/>
                </a:solidFill>
                <a:effectLst/>
                <a:latin typeface="Garamond" panose="02020404030301010803" pitchFamily="18" charset="0"/>
              </a:rPr>
              <a:t>(SAS) commonly referred to as space sickness. SAS is a result of the human body suffering from spatial disorientation due to the transition into weightlessness. The vestibular system in the inner ear becomes confused by the lack of gravity, and the lack of a defined up and down. The effects can vary from mild nausea and discomfort to vomiting and intense headaches</a:t>
            </a:r>
            <a:endParaRPr lang="en-IN" dirty="0"/>
          </a:p>
        </p:txBody>
      </p:sp>
    </p:spTree>
    <p:extLst>
      <p:ext uri="{BB962C8B-B14F-4D97-AF65-F5344CB8AC3E}">
        <p14:creationId xmlns:p14="http://schemas.microsoft.com/office/powerpoint/2010/main" val="71597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5A27-B025-4D61-A8AD-C14B04FE1627}"/>
              </a:ext>
            </a:extLst>
          </p:cNvPr>
          <p:cNvSpPr>
            <a:spLocks noGrp="1"/>
          </p:cNvSpPr>
          <p:nvPr>
            <p:ph type="title"/>
          </p:nvPr>
        </p:nvSpPr>
        <p:spPr/>
        <p:txBody>
          <a:bodyPr/>
          <a:lstStyle/>
          <a:p>
            <a:r>
              <a:rPr lang="en-IN" dirty="0">
                <a:latin typeface="Garamond" panose="02020404030301010803" pitchFamily="18" charset="0"/>
              </a:rPr>
              <a:t> EYE PROBLEMS</a:t>
            </a:r>
          </a:p>
        </p:txBody>
      </p:sp>
      <p:sp>
        <p:nvSpPr>
          <p:cNvPr id="3" name="Content Placeholder 2">
            <a:extLst>
              <a:ext uri="{FF2B5EF4-FFF2-40B4-BE49-F238E27FC236}">
                <a16:creationId xmlns:a16="http://schemas.microsoft.com/office/drawing/2014/main" id="{785258A7-01EB-4359-988D-D12844A9EF08}"/>
              </a:ext>
            </a:extLst>
          </p:cNvPr>
          <p:cNvSpPr>
            <a:spLocks noGrp="1"/>
          </p:cNvSpPr>
          <p:nvPr>
            <p:ph idx="1"/>
          </p:nvPr>
        </p:nvSpPr>
        <p:spPr/>
        <p:txBody>
          <a:bodyPr>
            <a:normAutofit/>
          </a:bodyPr>
          <a:lstStyle/>
          <a:p>
            <a:pPr marL="457200" rtl="0">
              <a:spcBef>
                <a:spcPts val="0"/>
              </a:spcBef>
              <a:spcAft>
                <a:spcPts val="0"/>
              </a:spcAft>
            </a:pPr>
            <a:r>
              <a:rPr lang="en-US" sz="2400" dirty="0">
                <a:solidFill>
                  <a:schemeClr val="bg2">
                    <a:lumMod val="25000"/>
                  </a:schemeClr>
                </a:solidFill>
                <a:latin typeface="Garamond" panose="02020404030301010803" pitchFamily="18" charset="0"/>
              </a:rPr>
              <a:t>C</a:t>
            </a:r>
            <a:r>
              <a:rPr lang="en-US" sz="2400" b="0" i="0" u="none" strike="noStrike" dirty="0">
                <a:solidFill>
                  <a:schemeClr val="bg2">
                    <a:lumMod val="25000"/>
                  </a:schemeClr>
                </a:solidFill>
                <a:effectLst/>
                <a:latin typeface="Garamond" panose="02020404030301010803" pitchFamily="18" charset="0"/>
              </a:rPr>
              <a:t>onditions called as </a:t>
            </a:r>
            <a:r>
              <a:rPr lang="en-US" sz="2400" b="1" i="0" u="none" strike="noStrike" dirty="0">
                <a:solidFill>
                  <a:schemeClr val="bg2">
                    <a:lumMod val="25000"/>
                  </a:schemeClr>
                </a:solidFill>
                <a:effectLst/>
                <a:latin typeface="Garamond" panose="02020404030301010803" pitchFamily="18" charset="0"/>
              </a:rPr>
              <a:t>'visual impairment intracranial pressure' syndrome, </a:t>
            </a:r>
            <a:r>
              <a:rPr lang="en-US" sz="2400" b="0" i="0" u="none" strike="noStrike" dirty="0">
                <a:solidFill>
                  <a:schemeClr val="bg2">
                    <a:lumMod val="25000"/>
                  </a:schemeClr>
                </a:solidFill>
                <a:effectLst/>
                <a:latin typeface="Garamond" panose="02020404030301010803" pitchFamily="18" charset="0"/>
              </a:rPr>
              <a:t>or </a:t>
            </a:r>
            <a:r>
              <a:rPr lang="en-US" sz="2400" b="1" i="0" u="none" strike="noStrike" dirty="0">
                <a:solidFill>
                  <a:schemeClr val="bg2">
                    <a:lumMod val="25000"/>
                  </a:schemeClr>
                </a:solidFill>
                <a:effectLst/>
                <a:latin typeface="Garamond" panose="02020404030301010803" pitchFamily="18" charset="0"/>
              </a:rPr>
              <a:t>VIIP</a:t>
            </a:r>
            <a:r>
              <a:rPr lang="en-US" sz="2400" b="0" i="0" u="none" strike="noStrike" dirty="0">
                <a:solidFill>
                  <a:schemeClr val="bg2">
                    <a:lumMod val="25000"/>
                  </a:schemeClr>
                </a:solidFill>
                <a:effectLst/>
                <a:latin typeface="Garamond" panose="02020404030301010803" pitchFamily="18" charset="0"/>
              </a:rPr>
              <a:t>, and the leading hypothesis is it's being caused by the lack of gravity causing pressure to build up in astronauts' head. </a:t>
            </a:r>
            <a:endParaRPr lang="en-US" sz="2400" b="0" dirty="0">
              <a:solidFill>
                <a:schemeClr val="bg2">
                  <a:lumMod val="25000"/>
                </a:schemeClr>
              </a:solidFill>
              <a:effectLst/>
              <a:latin typeface="Garamond" panose="02020404030301010803" pitchFamily="18" charset="0"/>
            </a:endParaRPr>
          </a:p>
          <a:p>
            <a:pPr marL="457200" rtl="0">
              <a:spcBef>
                <a:spcPts val="0"/>
              </a:spcBef>
              <a:spcAft>
                <a:spcPts val="0"/>
              </a:spcAft>
            </a:pPr>
            <a:r>
              <a:rPr lang="en-US" sz="2400" b="0" i="0" u="none" strike="noStrike" dirty="0">
                <a:solidFill>
                  <a:schemeClr val="bg2">
                    <a:lumMod val="25000"/>
                  </a:schemeClr>
                </a:solidFill>
                <a:effectLst/>
                <a:latin typeface="Garamond" panose="02020404030301010803" pitchFamily="18" charset="0"/>
              </a:rPr>
              <a:t>On Earth, gravity pulls fluid towards our feet, but in space, that doesn't happen they tend to move up to the skull due to micro-gravity.</a:t>
            </a:r>
            <a:endParaRPr lang="en-US" sz="2400" b="0" dirty="0">
              <a:solidFill>
                <a:schemeClr val="bg2">
                  <a:lumMod val="25000"/>
                </a:schemeClr>
              </a:solidFill>
              <a:effectLst/>
              <a:latin typeface="Garamond" panose="02020404030301010803" pitchFamily="18" charset="0"/>
            </a:endParaRPr>
          </a:p>
          <a:p>
            <a:pPr marL="457200" rtl="0">
              <a:spcBef>
                <a:spcPts val="0"/>
              </a:spcBef>
              <a:spcAft>
                <a:spcPts val="0"/>
              </a:spcAft>
            </a:pPr>
            <a:r>
              <a:rPr lang="en-US" sz="2400" b="0" i="0" u="none" strike="noStrike" dirty="0">
                <a:solidFill>
                  <a:schemeClr val="bg2">
                    <a:lumMod val="25000"/>
                  </a:schemeClr>
                </a:solidFill>
                <a:effectLst/>
                <a:latin typeface="Garamond" panose="02020404030301010803" pitchFamily="18" charset="0"/>
              </a:rPr>
              <a:t>All of this extra fluid in the skull could be putting pressure on the back of the eyeballs, causing them to flatten, and pushing the retinas forward to distort vision - at least that's what scientists think is happening.</a:t>
            </a:r>
            <a:endParaRPr lang="en-US" sz="2400" b="0" dirty="0">
              <a:solidFill>
                <a:schemeClr val="bg2">
                  <a:lumMod val="25000"/>
                </a:schemeClr>
              </a:solidFill>
              <a:effectLst/>
              <a:latin typeface="Garamond" panose="02020404030301010803" pitchFamily="18" charset="0"/>
            </a:endParaRPr>
          </a:p>
          <a:p>
            <a:pPr marL="457200" rtl="0">
              <a:spcBef>
                <a:spcPts val="0"/>
              </a:spcBef>
              <a:spcAft>
                <a:spcPts val="900"/>
              </a:spcAft>
            </a:pPr>
            <a:r>
              <a:rPr lang="en-US" sz="2400" b="0" i="0" u="none" strike="noStrike" dirty="0">
                <a:solidFill>
                  <a:schemeClr val="bg2">
                    <a:lumMod val="25000"/>
                  </a:schemeClr>
                </a:solidFill>
                <a:effectLst/>
                <a:latin typeface="Garamond" panose="02020404030301010803" pitchFamily="18" charset="0"/>
              </a:rPr>
              <a:t>The problem is that while scans have confirmed the eye-flattening part of things, the only way to monitor intracranial pressure is to perform a spinal tap or drill a hole in someone's head - both options that aren't ideal in space.</a:t>
            </a:r>
            <a:endParaRPr lang="en-US" sz="2400" b="0" dirty="0">
              <a:solidFill>
                <a:schemeClr val="bg2">
                  <a:lumMod val="25000"/>
                </a:schemeClr>
              </a:solidFill>
              <a:effectLst/>
              <a:latin typeface="Garamond" panose="02020404030301010803" pitchFamily="18" charset="0"/>
            </a:endParaRPr>
          </a:p>
        </p:txBody>
      </p:sp>
    </p:spTree>
    <p:extLst>
      <p:ext uri="{BB962C8B-B14F-4D97-AF65-F5344CB8AC3E}">
        <p14:creationId xmlns:p14="http://schemas.microsoft.com/office/powerpoint/2010/main" val="400114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AAF9-9EFD-4DB7-9228-B66FD5343EC3}"/>
              </a:ext>
            </a:extLst>
          </p:cNvPr>
          <p:cNvSpPr>
            <a:spLocks noGrp="1"/>
          </p:cNvSpPr>
          <p:nvPr>
            <p:ph type="title"/>
          </p:nvPr>
        </p:nvSpPr>
        <p:spPr/>
        <p:txBody>
          <a:bodyPr>
            <a:normAutofit/>
          </a:bodyPr>
          <a:lstStyle/>
          <a:p>
            <a:r>
              <a:rPr lang="en-IN" sz="3600" dirty="0">
                <a:solidFill>
                  <a:srgbClr val="000000"/>
                </a:solidFill>
                <a:latin typeface="Garamond" panose="02020404030301010803" pitchFamily="18" charset="0"/>
              </a:rPr>
              <a:t>V</a:t>
            </a:r>
            <a:r>
              <a:rPr lang="en-IN" sz="3600" b="0" i="0" u="none" strike="noStrike" dirty="0">
                <a:solidFill>
                  <a:srgbClr val="000000"/>
                </a:solidFill>
                <a:effectLst/>
                <a:latin typeface="Garamond" panose="02020404030301010803" pitchFamily="18" charset="0"/>
              </a:rPr>
              <a:t>isual impairment intracranial pressure syndrome</a:t>
            </a:r>
            <a:endParaRPr lang="en-IN" sz="3600" dirty="0">
              <a:latin typeface="Garamond" panose="02020404030301010803" pitchFamily="18" charset="0"/>
            </a:endParaRPr>
          </a:p>
        </p:txBody>
      </p:sp>
      <p:pic>
        <p:nvPicPr>
          <p:cNvPr id="1026" name="Picture 2" descr="Image result for eye problem in space">
            <a:extLst>
              <a:ext uri="{FF2B5EF4-FFF2-40B4-BE49-F238E27FC236}">
                <a16:creationId xmlns:a16="http://schemas.microsoft.com/office/drawing/2014/main" id="{4342EF74-33E3-4DE9-B8AC-9A271765D8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276" y="2015459"/>
            <a:ext cx="4818491" cy="47175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8217AD2-AD19-48CA-8432-B3905CD87980}"/>
              </a:ext>
            </a:extLst>
          </p:cNvPr>
          <p:cNvPicPr>
            <a:picLocks noChangeAspect="1"/>
          </p:cNvPicPr>
          <p:nvPr/>
        </p:nvPicPr>
        <p:blipFill>
          <a:blip r:embed="rId3"/>
          <a:stretch>
            <a:fillRect/>
          </a:stretch>
        </p:blipFill>
        <p:spPr>
          <a:xfrm>
            <a:off x="5852726" y="2015459"/>
            <a:ext cx="5379565" cy="4413937"/>
          </a:xfrm>
          <a:prstGeom prst="rect">
            <a:avLst/>
          </a:prstGeom>
        </p:spPr>
      </p:pic>
    </p:spTree>
    <p:extLst>
      <p:ext uri="{BB962C8B-B14F-4D97-AF65-F5344CB8AC3E}">
        <p14:creationId xmlns:p14="http://schemas.microsoft.com/office/powerpoint/2010/main" val="143927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DFBE-59A9-495E-ABBB-640D004011BC}"/>
              </a:ext>
            </a:extLst>
          </p:cNvPr>
          <p:cNvSpPr>
            <a:spLocks noGrp="1"/>
          </p:cNvSpPr>
          <p:nvPr>
            <p:ph type="title"/>
          </p:nvPr>
        </p:nvSpPr>
        <p:spPr/>
        <p:txBody>
          <a:bodyPr/>
          <a:lstStyle/>
          <a:p>
            <a:r>
              <a:rPr lang="en-IN" dirty="0"/>
              <a:t>Cardiac Problems</a:t>
            </a:r>
          </a:p>
        </p:txBody>
      </p:sp>
      <p:sp>
        <p:nvSpPr>
          <p:cNvPr id="3" name="Content Placeholder 2">
            <a:extLst>
              <a:ext uri="{FF2B5EF4-FFF2-40B4-BE49-F238E27FC236}">
                <a16:creationId xmlns:a16="http://schemas.microsoft.com/office/drawing/2014/main" id="{CA423085-1415-499A-9F1B-27164D772092}"/>
              </a:ext>
            </a:extLst>
          </p:cNvPr>
          <p:cNvSpPr>
            <a:spLocks noGrp="1"/>
          </p:cNvSpPr>
          <p:nvPr>
            <p:ph idx="1"/>
          </p:nvPr>
        </p:nvSpPr>
        <p:spPr>
          <a:xfrm>
            <a:off x="739346" y="1690688"/>
            <a:ext cx="10515600" cy="4351338"/>
          </a:xfrm>
        </p:spPr>
        <p:txBody>
          <a:bodyPr>
            <a:normAutofit/>
          </a:bodyPr>
          <a:lstStyle/>
          <a:p>
            <a:pPr marL="457200" rtl="0">
              <a:spcBef>
                <a:spcPts val="1200"/>
              </a:spcBef>
              <a:spcAft>
                <a:spcPts val="1200"/>
              </a:spcAft>
            </a:pPr>
            <a:r>
              <a:rPr lang="en-US" sz="2400" b="0" i="0" u="none" strike="noStrike" dirty="0">
                <a:solidFill>
                  <a:srgbClr val="000000"/>
                </a:solidFill>
                <a:effectLst/>
                <a:latin typeface="Garamond" panose="02020404030301010803" pitchFamily="18" charset="0"/>
              </a:rPr>
              <a:t>When astronauts spend long periods of time at zero gravity in space, their </a:t>
            </a:r>
            <a:r>
              <a:rPr lang="en-US" sz="2400" b="1" i="0" u="none" strike="noStrike" dirty="0">
                <a:solidFill>
                  <a:srgbClr val="000000"/>
                </a:solidFill>
                <a:effectLst/>
                <a:latin typeface="Garamond" panose="02020404030301010803" pitchFamily="18" charset="0"/>
              </a:rPr>
              <a:t>hearts become more spherical and lose muscle mass</a:t>
            </a:r>
            <a:r>
              <a:rPr lang="en-US" sz="2400" b="0" i="0" u="none" strike="noStrike" dirty="0">
                <a:solidFill>
                  <a:srgbClr val="000000"/>
                </a:solidFill>
                <a:effectLst/>
                <a:latin typeface="Garamond" panose="02020404030301010803" pitchFamily="18" charset="0"/>
              </a:rPr>
              <a:t>, a new study finds, which could lead to cardiac problems. The spherical shape of the heart could mean the heart is functioning less efficiently. The condition appears to be temporary — the astronauts' hearts returned to a normal elongated shape after they return to Earth. </a:t>
            </a:r>
            <a:endParaRPr lang="en-US" sz="2400" b="0" dirty="0">
              <a:effectLst/>
              <a:latin typeface="Garamond" panose="02020404030301010803" pitchFamily="18" charset="0"/>
            </a:endParaRPr>
          </a:p>
          <a:p>
            <a:pPr marL="0" indent="0">
              <a:buNone/>
            </a:pPr>
            <a:br>
              <a:rPr lang="en-US" sz="2400" dirty="0">
                <a:latin typeface="Garamond" panose="02020404030301010803" pitchFamily="18" charset="0"/>
              </a:rPr>
            </a:br>
            <a:endParaRPr lang="en-IN" sz="2400" dirty="0">
              <a:latin typeface="Garamond" panose="02020404030301010803" pitchFamily="18" charset="0"/>
            </a:endParaRPr>
          </a:p>
        </p:txBody>
      </p:sp>
      <p:pic>
        <p:nvPicPr>
          <p:cNvPr id="2050" name="Picture 2">
            <a:extLst>
              <a:ext uri="{FF2B5EF4-FFF2-40B4-BE49-F238E27FC236}">
                <a16:creationId xmlns:a16="http://schemas.microsoft.com/office/drawing/2014/main" id="{9AB46484-49AD-40B0-A806-68201E026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733" y="3768231"/>
            <a:ext cx="3699792" cy="27981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01">
            <a:extLst>
              <a:ext uri="{FF2B5EF4-FFF2-40B4-BE49-F238E27FC236}">
                <a16:creationId xmlns:a16="http://schemas.microsoft.com/office/drawing/2014/main" id="{206E9584-DA83-4F09-AFF0-ABD308776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912" y="3768231"/>
            <a:ext cx="4430658" cy="279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54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9F2A7-B4E6-4A23-805E-AEE0B75674B6}"/>
              </a:ext>
            </a:extLst>
          </p:cNvPr>
          <p:cNvSpPr>
            <a:spLocks noGrp="1"/>
          </p:cNvSpPr>
          <p:nvPr>
            <p:ph type="title"/>
          </p:nvPr>
        </p:nvSpPr>
        <p:spPr>
          <a:xfrm>
            <a:off x="838200" y="500062"/>
            <a:ext cx="10515600" cy="1325563"/>
          </a:xfrm>
        </p:spPr>
        <p:txBody>
          <a:bodyPr>
            <a:normAutofit fontScale="90000"/>
          </a:bodyPr>
          <a:lstStyle/>
          <a:p>
            <a:pPr rtl="0">
              <a:spcBef>
                <a:spcPts val="1400"/>
              </a:spcBef>
              <a:spcAft>
                <a:spcPts val="0"/>
              </a:spcAft>
            </a:pPr>
            <a:r>
              <a:rPr lang="en-US" sz="4000" b="0" i="0" u="none" strike="noStrike" dirty="0">
                <a:solidFill>
                  <a:srgbClr val="000000"/>
                </a:solidFill>
                <a:effectLst/>
                <a:latin typeface="Garamond" panose="02020404030301010803" pitchFamily="18" charset="0"/>
              </a:rPr>
              <a:t>Puffy Faces and Skinny Legs:- </a:t>
            </a:r>
            <a:br>
              <a:rPr lang="en-US" sz="4000" b="0" dirty="0">
                <a:effectLst/>
                <a:latin typeface="Garamond" panose="02020404030301010803" pitchFamily="18" charset="0"/>
              </a:rPr>
            </a:br>
            <a:br>
              <a:rPr lang="en-US" dirty="0">
                <a:latin typeface="Garamond" panose="02020404030301010803" pitchFamily="18" charset="0"/>
              </a:rPr>
            </a:b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510D0AEC-1A9D-45FA-84A0-B223266C7E02}"/>
              </a:ext>
            </a:extLst>
          </p:cNvPr>
          <p:cNvSpPr>
            <a:spLocks noGrp="1"/>
          </p:cNvSpPr>
          <p:nvPr>
            <p:ph idx="1"/>
          </p:nvPr>
        </p:nvSpPr>
        <p:spPr>
          <a:xfrm>
            <a:off x="838200" y="1253331"/>
            <a:ext cx="10515600" cy="4351338"/>
          </a:xfrm>
        </p:spPr>
        <p:txBody>
          <a:bodyPr>
            <a:normAutofit/>
          </a:bodyPr>
          <a:lstStyle/>
          <a:p>
            <a:pPr marL="0" indent="0" rtl="0">
              <a:spcBef>
                <a:spcPts val="0"/>
              </a:spcBef>
              <a:spcAft>
                <a:spcPts val="0"/>
              </a:spcAft>
              <a:buNone/>
            </a:pPr>
            <a:endParaRPr lang="en-US" sz="1800" dirty="0">
              <a:solidFill>
                <a:srgbClr val="000000"/>
              </a:solidFill>
              <a:latin typeface="Arial" panose="020B0604020202020204" pitchFamily="34" charset="0"/>
            </a:endParaRPr>
          </a:p>
          <a:p>
            <a:pPr rtl="0">
              <a:spcBef>
                <a:spcPts val="0"/>
              </a:spcBef>
              <a:spcAft>
                <a:spcPts val="0"/>
              </a:spcAft>
            </a:pPr>
            <a:r>
              <a:rPr lang="en-US" b="0" i="0" dirty="0">
                <a:solidFill>
                  <a:srgbClr val="4A4A4A"/>
                </a:solidFill>
                <a:effectLst/>
                <a:latin typeface="Garamond" panose="02020404030301010803" pitchFamily="18" charset="0"/>
              </a:rPr>
              <a:t>Puffy face and skinny leg syndrome is something that is experienced when living in space. This is a result of fluid changes in the body, especially within the first couple of days of entering the microgravity environment. On Earth the heart has to pump blood against gravity, to get blood to the upper half of your body it must work harder. In space there is no gravity to pull fluids down, they remain in the upper half of the body causing puffy face and skinny leg syndrome until the body readjusts.</a:t>
            </a:r>
            <a:endParaRPr lang="en-IN" dirty="0"/>
          </a:p>
        </p:txBody>
      </p:sp>
    </p:spTree>
    <p:extLst>
      <p:ext uri="{BB962C8B-B14F-4D97-AF65-F5344CB8AC3E}">
        <p14:creationId xmlns:p14="http://schemas.microsoft.com/office/powerpoint/2010/main" val="77956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B182-A7B3-4FCC-977E-CD229CA88689}"/>
              </a:ext>
            </a:extLst>
          </p:cNvPr>
          <p:cNvSpPr>
            <a:spLocks noGrp="1"/>
          </p:cNvSpPr>
          <p:nvPr>
            <p:ph type="title"/>
          </p:nvPr>
        </p:nvSpPr>
        <p:spPr/>
        <p:txBody>
          <a:bodyPr/>
          <a:lstStyle/>
          <a:p>
            <a:r>
              <a:rPr lang="en-IN" dirty="0">
                <a:latin typeface="Garamond" panose="02020404030301010803" pitchFamily="18" charset="0"/>
              </a:rPr>
              <a:t>Shift in body fluid due to micro - gravity </a:t>
            </a:r>
          </a:p>
        </p:txBody>
      </p:sp>
      <p:pic>
        <p:nvPicPr>
          <p:cNvPr id="3074" name="Picture 2" descr="Microgravity causes an astronaut's body to change while in space. Credit: NASA ">
            <a:extLst>
              <a:ext uri="{FF2B5EF4-FFF2-40B4-BE49-F238E27FC236}">
                <a16:creationId xmlns:a16="http://schemas.microsoft.com/office/drawing/2014/main" id="{84DCE9AC-7815-4E57-AA4D-7584F8F98D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24321"/>
            <a:ext cx="4833551" cy="37290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921CB94-42FD-4AD8-8373-BB43ADE9DEA7}"/>
              </a:ext>
            </a:extLst>
          </p:cNvPr>
          <p:cNvPicPr>
            <a:picLocks noChangeAspect="1"/>
          </p:cNvPicPr>
          <p:nvPr/>
        </p:nvPicPr>
        <p:blipFill>
          <a:blip r:embed="rId3"/>
          <a:stretch>
            <a:fillRect/>
          </a:stretch>
        </p:blipFill>
        <p:spPr>
          <a:xfrm>
            <a:off x="6847574" y="2024320"/>
            <a:ext cx="4506226" cy="3729059"/>
          </a:xfrm>
          <a:prstGeom prst="rect">
            <a:avLst/>
          </a:prstGeom>
        </p:spPr>
      </p:pic>
    </p:spTree>
    <p:extLst>
      <p:ext uri="{BB962C8B-B14F-4D97-AF65-F5344CB8AC3E}">
        <p14:creationId xmlns:p14="http://schemas.microsoft.com/office/powerpoint/2010/main" val="20035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5C4D-BAF3-48BD-86AC-5C02A3855680}"/>
              </a:ext>
            </a:extLst>
          </p:cNvPr>
          <p:cNvSpPr>
            <a:spLocks noGrp="1"/>
          </p:cNvSpPr>
          <p:nvPr>
            <p:ph type="title"/>
          </p:nvPr>
        </p:nvSpPr>
        <p:spPr/>
        <p:txBody>
          <a:bodyPr>
            <a:normAutofit/>
          </a:bodyPr>
          <a:lstStyle/>
          <a:p>
            <a:r>
              <a:rPr lang="en-US" sz="4000" i="0" u="none" strike="noStrike" dirty="0">
                <a:solidFill>
                  <a:srgbClr val="000000"/>
                </a:solidFill>
                <a:effectLst/>
                <a:latin typeface="Garamond" panose="02020404030301010803" pitchFamily="18" charset="0"/>
              </a:rPr>
              <a:t>Problems in lungs due to cosmic dust </a:t>
            </a:r>
            <a:endParaRPr lang="en-IN" sz="4000" dirty="0">
              <a:latin typeface="Garamond" panose="02020404030301010803" pitchFamily="18" charset="0"/>
            </a:endParaRPr>
          </a:p>
        </p:txBody>
      </p:sp>
      <p:sp>
        <p:nvSpPr>
          <p:cNvPr id="3" name="Content Placeholder 2">
            <a:extLst>
              <a:ext uri="{FF2B5EF4-FFF2-40B4-BE49-F238E27FC236}">
                <a16:creationId xmlns:a16="http://schemas.microsoft.com/office/drawing/2014/main" id="{C015BA30-3EF0-45C9-86EC-8BEAAC69505E}"/>
              </a:ext>
            </a:extLst>
          </p:cNvPr>
          <p:cNvSpPr>
            <a:spLocks noGrp="1"/>
          </p:cNvSpPr>
          <p:nvPr>
            <p:ph idx="1"/>
          </p:nvPr>
        </p:nvSpPr>
        <p:spPr>
          <a:xfrm>
            <a:off x="381000" y="1690688"/>
            <a:ext cx="10515600" cy="4351338"/>
          </a:xfrm>
        </p:spPr>
        <p:txBody>
          <a:bodyPr>
            <a:normAutofit/>
          </a:bodyPr>
          <a:lstStyle/>
          <a:p>
            <a:pPr marL="457200" rtl="0">
              <a:spcBef>
                <a:spcPts val="1200"/>
              </a:spcBef>
              <a:spcAft>
                <a:spcPts val="1200"/>
              </a:spcAft>
            </a:pPr>
            <a:r>
              <a:rPr lang="en-US" sz="2400" b="0" i="0" u="none" strike="noStrike" dirty="0">
                <a:solidFill>
                  <a:srgbClr val="000000"/>
                </a:solidFill>
                <a:effectLst/>
                <a:latin typeface="Garamond" panose="02020404030301010803" pitchFamily="18" charset="0"/>
              </a:rPr>
              <a:t>The most dangerous effect may be on the lungs if the fine particulates of moon dust are inhaled. Extremely </a:t>
            </a:r>
            <a:r>
              <a:rPr lang="en-US" sz="2400" dirty="0">
                <a:solidFill>
                  <a:srgbClr val="000000"/>
                </a:solidFill>
                <a:latin typeface="Garamond" panose="02020404030301010803" pitchFamily="18" charset="0"/>
              </a:rPr>
              <a:t>sharp-edged moon dust</a:t>
            </a:r>
            <a:r>
              <a:rPr lang="en-US" sz="2400" b="0" i="0" u="none" strike="noStrike" dirty="0">
                <a:solidFill>
                  <a:srgbClr val="000000"/>
                </a:solidFill>
                <a:effectLst/>
                <a:latin typeface="Garamond" panose="02020404030301010803" pitchFamily="18" charset="0"/>
              </a:rPr>
              <a:t> can harm the heart and lungs, with effects ranging from inflammation to a heightened risk of cancer. It’s somewhat like inhaling asbestos.</a:t>
            </a:r>
            <a:endParaRPr lang="en-US" sz="2400" b="0" dirty="0">
              <a:effectLst/>
              <a:latin typeface="Garamond" panose="02020404030301010803" pitchFamily="18" charset="0"/>
            </a:endParaRPr>
          </a:p>
          <a:p>
            <a:r>
              <a:rPr lang="en-US" sz="2400" b="0" i="0" u="none" strike="noStrike" dirty="0">
                <a:solidFill>
                  <a:srgbClr val="000000"/>
                </a:solidFill>
                <a:effectLst/>
                <a:latin typeface="Garamond" panose="02020404030301010803" pitchFamily="18" charset="0"/>
              </a:rPr>
              <a:t>This sharp-edged dust can also cause irritation and abrasions on skin. In fact, it’s been known to wear through multiple layers on a boot of Kevlar-like material. Lunar dust can also scratch the cornea of an astronaut’s eye, causing an especially serious emergency in space.</a:t>
            </a:r>
            <a:br>
              <a:rPr lang="en-US" sz="2400" dirty="0">
                <a:latin typeface="Garamond" panose="02020404030301010803" pitchFamily="18" charset="0"/>
              </a:rPr>
            </a:br>
            <a:endParaRPr lang="en-IN" sz="2400" dirty="0">
              <a:latin typeface="Garamond" panose="02020404030301010803" pitchFamily="18" charset="0"/>
            </a:endParaRPr>
          </a:p>
        </p:txBody>
      </p:sp>
      <p:pic>
        <p:nvPicPr>
          <p:cNvPr id="4100" name="Picture 4">
            <a:extLst>
              <a:ext uri="{FF2B5EF4-FFF2-40B4-BE49-F238E27FC236}">
                <a16:creationId xmlns:a16="http://schemas.microsoft.com/office/drawing/2014/main" id="{C175169A-D7E2-4B81-AE26-7B40D680A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456" y="4380149"/>
            <a:ext cx="4195452" cy="247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27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A856-4BCD-4B18-BE43-FCA94D57D2E8}"/>
              </a:ext>
            </a:extLst>
          </p:cNvPr>
          <p:cNvSpPr>
            <a:spLocks noGrp="1"/>
          </p:cNvSpPr>
          <p:nvPr>
            <p:ph type="title"/>
          </p:nvPr>
        </p:nvSpPr>
        <p:spPr/>
        <p:txBody>
          <a:bodyPr/>
          <a:lstStyle/>
          <a:p>
            <a:r>
              <a:rPr lang="en-IN" sz="3200" b="1" i="0" u="none" strike="noStrike" dirty="0">
                <a:solidFill>
                  <a:srgbClr val="000000"/>
                </a:solidFill>
                <a:effectLst/>
                <a:latin typeface="Garamond" panose="02020404030301010803" pitchFamily="18" charset="0"/>
              </a:rPr>
              <a:t>Cognitive problems due to stellar radiations</a:t>
            </a:r>
            <a:endParaRPr lang="en-IN" sz="3200" dirty="0">
              <a:latin typeface="Garamond" panose="02020404030301010803" pitchFamily="18" charset="0"/>
            </a:endParaRPr>
          </a:p>
        </p:txBody>
      </p:sp>
      <p:sp>
        <p:nvSpPr>
          <p:cNvPr id="3" name="Content Placeholder 2">
            <a:extLst>
              <a:ext uri="{FF2B5EF4-FFF2-40B4-BE49-F238E27FC236}">
                <a16:creationId xmlns:a16="http://schemas.microsoft.com/office/drawing/2014/main" id="{6E528845-502D-4273-94AC-C65D5BAE5E0E}"/>
              </a:ext>
            </a:extLst>
          </p:cNvPr>
          <p:cNvSpPr>
            <a:spLocks noGrp="1"/>
          </p:cNvSpPr>
          <p:nvPr>
            <p:ph idx="1"/>
          </p:nvPr>
        </p:nvSpPr>
        <p:spPr>
          <a:xfrm>
            <a:off x="751702" y="1635083"/>
            <a:ext cx="10515600" cy="4351338"/>
          </a:xfrm>
        </p:spPr>
        <p:txBody>
          <a:bodyPr>
            <a:noAutofit/>
          </a:bodyPr>
          <a:lstStyle/>
          <a:p>
            <a:pPr indent="0" rtl="0">
              <a:spcBef>
                <a:spcPts val="1200"/>
              </a:spcBef>
              <a:spcAft>
                <a:spcPts val="1200"/>
              </a:spcAft>
              <a:buNone/>
            </a:pPr>
            <a:r>
              <a:rPr lang="en-US" sz="2000" b="0" i="0" u="none" strike="noStrike" dirty="0">
                <a:solidFill>
                  <a:srgbClr val="000000"/>
                </a:solidFill>
                <a:effectLst/>
                <a:latin typeface="Garamond" panose="02020404030301010803" pitchFamily="18" charset="0"/>
              </a:rPr>
              <a:t>When simulating deep space conditions, scientists discovered that exposure to </a:t>
            </a:r>
            <a:r>
              <a:rPr lang="en-US" sz="2000" dirty="0">
                <a:solidFill>
                  <a:srgbClr val="000000"/>
                </a:solidFill>
                <a:latin typeface="Garamond" panose="02020404030301010803" pitchFamily="18" charset="0"/>
              </a:rPr>
              <a:t>high-energy particles</a:t>
            </a:r>
            <a:r>
              <a:rPr lang="en-US" sz="2000" b="0" i="0" u="none" strike="noStrike" dirty="0">
                <a:solidFill>
                  <a:srgbClr val="000000"/>
                </a:solidFill>
                <a:effectLst/>
                <a:latin typeface="Garamond" panose="02020404030301010803" pitchFamily="18" charset="0"/>
              </a:rPr>
              <a:t>, even in low doses.  biological marker to predict which astronauts will experience these effects. Then they might be able to lessen the effects of radiation for those people.</a:t>
            </a:r>
            <a:endParaRPr lang="en-US" sz="2000" b="0" dirty="0">
              <a:effectLst/>
              <a:latin typeface="Garamond" panose="02020404030301010803" pitchFamily="18" charset="0"/>
            </a:endParaRPr>
          </a:p>
          <a:p>
            <a:pPr marL="0" indent="0" rtl="0">
              <a:spcBef>
                <a:spcPts val="1400"/>
              </a:spcBef>
              <a:spcAft>
                <a:spcPts val="0"/>
              </a:spcAft>
              <a:buNone/>
            </a:pPr>
            <a:r>
              <a:rPr lang="en-US" sz="2000" b="0" i="0" u="none" strike="noStrike" dirty="0">
                <a:solidFill>
                  <a:srgbClr val="000000"/>
                </a:solidFill>
                <a:effectLst/>
                <a:latin typeface="Garamond" panose="02020404030301010803" pitchFamily="18" charset="0"/>
              </a:rPr>
              <a:t>  A more serious concern is </a:t>
            </a:r>
            <a:r>
              <a:rPr lang="en-US" sz="2000" dirty="0">
                <a:solidFill>
                  <a:srgbClr val="000000"/>
                </a:solidFill>
                <a:latin typeface="Garamond" panose="02020404030301010803" pitchFamily="18" charset="0"/>
              </a:rPr>
              <a:t>Alzheimer’s</a:t>
            </a:r>
            <a:r>
              <a:rPr lang="en-US" sz="2000" b="0" i="0" u="none" strike="noStrike" dirty="0">
                <a:solidFill>
                  <a:srgbClr val="000000"/>
                </a:solidFill>
                <a:effectLst/>
                <a:latin typeface="Garamond" panose="02020404030301010803" pitchFamily="18" charset="0"/>
              </a:rPr>
              <a:t>. “Exposure to radiation levels equivalent to a mission to Mars      </a:t>
            </a:r>
            <a:r>
              <a:rPr lang="en-US" sz="2000" dirty="0">
                <a:solidFill>
                  <a:srgbClr val="000000"/>
                </a:solidFill>
                <a:latin typeface="Garamond" panose="02020404030301010803" pitchFamily="18" charset="0"/>
              </a:rPr>
              <a:t>              </a:t>
            </a:r>
            <a:r>
              <a:rPr lang="en-US" sz="2000" b="0" i="0" u="none" strike="noStrike" dirty="0">
                <a:solidFill>
                  <a:srgbClr val="000000"/>
                </a:solidFill>
                <a:effectLst/>
                <a:latin typeface="Garamond" panose="02020404030301010803" pitchFamily="18" charset="0"/>
              </a:rPr>
              <a:t>could produce cognitive problems and speed up changes in the brain that are associated with Alzheimer’s disease</a:t>
            </a:r>
            <a:br>
              <a:rPr lang="en-US" sz="2000" dirty="0">
                <a:latin typeface="Garamond" panose="02020404030301010803" pitchFamily="18" charset="0"/>
              </a:rPr>
            </a:br>
            <a:br>
              <a:rPr lang="en-US" sz="2000" dirty="0">
                <a:latin typeface="Garamond" panose="02020404030301010803" pitchFamily="18" charset="0"/>
              </a:rPr>
            </a:br>
            <a:endParaRPr lang="en-IN" sz="2000" dirty="0">
              <a:latin typeface="Garamond" panose="02020404030301010803" pitchFamily="18" charset="0"/>
            </a:endParaRPr>
          </a:p>
        </p:txBody>
      </p:sp>
      <p:pic>
        <p:nvPicPr>
          <p:cNvPr id="5122" name="Picture 2">
            <a:extLst>
              <a:ext uri="{FF2B5EF4-FFF2-40B4-BE49-F238E27FC236}">
                <a16:creationId xmlns:a16="http://schemas.microsoft.com/office/drawing/2014/main" id="{DE8A9C22-9A5D-4D41-A1F4-83621457A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7389" y="3619844"/>
            <a:ext cx="320040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928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636</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Garamond</vt:lpstr>
      <vt:lpstr>Office Theme</vt:lpstr>
      <vt:lpstr>Health Effects on Physical Body due to micro-gravity and stellar radiations</vt:lpstr>
      <vt:lpstr>Space Adaptation Syndrome</vt:lpstr>
      <vt:lpstr> EYE PROBLEMS</vt:lpstr>
      <vt:lpstr>Visual impairment intracranial pressure syndrome</vt:lpstr>
      <vt:lpstr>Cardiac Problems</vt:lpstr>
      <vt:lpstr>Puffy Faces and Skinny Legs:-   </vt:lpstr>
      <vt:lpstr>Shift in body fluid due to micro - gravity </vt:lpstr>
      <vt:lpstr>Problems in lungs due to cosmic dust </vt:lpstr>
      <vt:lpstr>Cognitive problems due to stellar radiations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Effects on Physical Body</dc:title>
  <dc:creator>tarrun sai</dc:creator>
  <cp:lastModifiedBy>tarrun sai</cp:lastModifiedBy>
  <cp:revision>5</cp:revision>
  <dcterms:created xsi:type="dcterms:W3CDTF">2020-09-19T19:10:44Z</dcterms:created>
  <dcterms:modified xsi:type="dcterms:W3CDTF">2020-09-19T20:09:14Z</dcterms:modified>
</cp:coreProperties>
</file>