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A453-0E3E-4EA4-8121-650518E68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132A0E-AFC5-4B18-83A5-6D89558C8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703F70-17D1-44C8-B2FE-FF9638C2DD79}"/>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62513C44-3EB2-412E-AFF2-E981A3311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FC506-7BB2-48B2-A8C5-DD100B441B99}"/>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190297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0906-28C7-4FA7-B104-488AD2EB1F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C3EFDF-3018-461B-AD38-0B8128195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5A425-4C0C-4728-A245-6EB6076F20D7}"/>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24898AC9-58BE-48DD-B236-2E14453A1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DBF5C-9DA6-47FF-A05D-701234C30734}"/>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257381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1E918-B5A1-4E86-90FE-8C2FCE724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38B976-0F85-46D5-A8C1-AB947E00B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A98A3-CF2A-4E39-91CF-33CC7D7FE109}"/>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9591CFCF-7E2E-452A-A163-37CAC77B1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346E3-A74C-4D5F-8B20-26F180FC3260}"/>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272231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D873-E6E7-42BA-99F2-3FC0E4F33E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E4EE6E-BE57-47D9-B161-F17DD6902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D5DEB-026B-4756-BF00-B53724D3C098}"/>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89175CF3-F60F-4069-B4E2-6F5EEB422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77174-F65E-4050-AC31-B1C1CD1C9F23}"/>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194854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E6AF-FD34-43F9-A31C-9437AB22B2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D083D6-A544-4298-ABD3-6C9078189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BF3EAC-08AA-4756-8423-47C88C10D52E}"/>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46BB591F-02B6-461F-8BD7-9C94B159C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CC5BF-C971-4BF8-ADBC-FD32FC42456F}"/>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155105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97F7-2F6A-493D-8BD6-F49043C8D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CB7EC-AB90-47E5-A8C3-E2589106D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79A397-6A5B-4CAA-B061-489F46138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308103-B6F0-43DB-94A7-AD47F8BB2C4E}"/>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6" name="Footer Placeholder 5">
            <a:extLst>
              <a:ext uri="{FF2B5EF4-FFF2-40B4-BE49-F238E27FC236}">
                <a16:creationId xmlns:a16="http://schemas.microsoft.com/office/drawing/2014/main" id="{40429AEA-6BD1-471C-8021-C82CC3577C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A39C5-7C23-447F-B250-E913DD8BD9F6}"/>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368808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EE4F-7952-49A5-AF26-33184CC353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10254-C17E-46EB-8F01-4C83C0F892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7F71B3-4E03-41A8-9968-467460952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93546F-F4DD-4E87-A4DF-02FFD5292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A0A35-E875-4E81-9E58-4A232252A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2F26B6-B08D-458A-BD6E-CF92213471F1}"/>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8" name="Footer Placeholder 7">
            <a:extLst>
              <a:ext uri="{FF2B5EF4-FFF2-40B4-BE49-F238E27FC236}">
                <a16:creationId xmlns:a16="http://schemas.microsoft.com/office/drawing/2014/main" id="{9C164414-031D-4B07-8974-BE16F203AD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482763-B40B-495B-B727-5FBED44A205A}"/>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302038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FC22-71EE-48F0-9E98-6EC79CE58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6CD9D-6967-4F1E-97D4-CE3FE65F0BF3}"/>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4" name="Footer Placeholder 3">
            <a:extLst>
              <a:ext uri="{FF2B5EF4-FFF2-40B4-BE49-F238E27FC236}">
                <a16:creationId xmlns:a16="http://schemas.microsoft.com/office/drawing/2014/main" id="{C6C36440-C6F8-42DF-9C85-FC2F878058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F32D39-5369-4EF7-85C2-6FA4CF2BA233}"/>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425606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853F6-08AA-4D4F-A5A1-B60D155D5AE8}"/>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3" name="Footer Placeholder 2">
            <a:extLst>
              <a:ext uri="{FF2B5EF4-FFF2-40B4-BE49-F238E27FC236}">
                <a16:creationId xmlns:a16="http://schemas.microsoft.com/office/drawing/2014/main" id="{092D4E11-9E3E-4570-A06F-F907C2D46F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C54F3-CCB6-4920-A152-A2C786117134}"/>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396500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14F6-CC4E-49F8-A1A3-8BB2EBBE0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12A3A2-F58D-45E7-AAF2-C3FC7A550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565F7C-2689-4E16-A146-382541449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308A0-5E99-4307-A027-420DD1B053A5}"/>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6" name="Footer Placeholder 5">
            <a:extLst>
              <a:ext uri="{FF2B5EF4-FFF2-40B4-BE49-F238E27FC236}">
                <a16:creationId xmlns:a16="http://schemas.microsoft.com/office/drawing/2014/main" id="{C33AE4D4-8605-4762-AEA9-4ABCC3F12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062A7-5BA7-4EA5-814D-77961AE093CE}"/>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218127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1C04-4E42-453E-9C50-17C40C33A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03D356-5FEE-438D-9C0B-1D6613BD7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12AF9D-03AB-48A5-9FE1-269CD4879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CC26D-2C6A-4A9C-9EEA-38043EBF798F}"/>
              </a:ext>
            </a:extLst>
          </p:cNvPr>
          <p:cNvSpPr>
            <a:spLocks noGrp="1"/>
          </p:cNvSpPr>
          <p:nvPr>
            <p:ph type="dt" sz="half" idx="10"/>
          </p:nvPr>
        </p:nvSpPr>
        <p:spPr/>
        <p:txBody>
          <a:bodyPr/>
          <a:lstStyle/>
          <a:p>
            <a:fld id="{8FC79AAA-DB7D-4E58-95A8-439FB9103558}" type="datetimeFigureOut">
              <a:rPr lang="en-IN" smtClean="0"/>
              <a:t>20-09-2020</a:t>
            </a:fld>
            <a:endParaRPr lang="en-IN"/>
          </a:p>
        </p:txBody>
      </p:sp>
      <p:sp>
        <p:nvSpPr>
          <p:cNvPr id="6" name="Footer Placeholder 5">
            <a:extLst>
              <a:ext uri="{FF2B5EF4-FFF2-40B4-BE49-F238E27FC236}">
                <a16:creationId xmlns:a16="http://schemas.microsoft.com/office/drawing/2014/main" id="{1BFC47F9-5D81-481D-BFB0-9AFB22928C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1855C-A150-4C8C-B629-5B1ED71F4A21}"/>
              </a:ext>
            </a:extLst>
          </p:cNvPr>
          <p:cNvSpPr>
            <a:spLocks noGrp="1"/>
          </p:cNvSpPr>
          <p:nvPr>
            <p:ph type="sldNum" sz="quarter" idx="12"/>
          </p:nvPr>
        </p:nvSpPr>
        <p:spPr/>
        <p:txBody>
          <a:bodyPr/>
          <a:lstStyle/>
          <a:p>
            <a:fld id="{940EFFDD-FEFC-469D-989A-F82F64332103}" type="slidenum">
              <a:rPr lang="en-IN" smtClean="0"/>
              <a:t>‹#›</a:t>
            </a:fld>
            <a:endParaRPr lang="en-IN"/>
          </a:p>
        </p:txBody>
      </p:sp>
    </p:spTree>
    <p:extLst>
      <p:ext uri="{BB962C8B-B14F-4D97-AF65-F5344CB8AC3E}">
        <p14:creationId xmlns:p14="http://schemas.microsoft.com/office/powerpoint/2010/main" val="368037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3DA35-BDDB-4C12-8B0E-B75FA39CE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33C776-8A2E-47C0-9A54-DD9CE1F33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ED257-7E41-4872-AC2B-7BEE0D034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79AAA-DB7D-4E58-95A8-439FB9103558}" type="datetimeFigureOut">
              <a:rPr lang="en-IN" smtClean="0"/>
              <a:t>20-09-2020</a:t>
            </a:fld>
            <a:endParaRPr lang="en-IN"/>
          </a:p>
        </p:txBody>
      </p:sp>
      <p:sp>
        <p:nvSpPr>
          <p:cNvPr id="5" name="Footer Placeholder 4">
            <a:extLst>
              <a:ext uri="{FF2B5EF4-FFF2-40B4-BE49-F238E27FC236}">
                <a16:creationId xmlns:a16="http://schemas.microsoft.com/office/drawing/2014/main" id="{0FB0E555-0C3E-4175-A5AB-EFA687403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69A3DC-3259-488C-8E82-E4E8A525B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EFFDD-FEFC-469D-989A-F82F64332103}" type="slidenum">
              <a:rPr lang="en-IN" smtClean="0"/>
              <a:t>‹#›</a:t>
            </a:fld>
            <a:endParaRPr lang="en-IN"/>
          </a:p>
        </p:txBody>
      </p:sp>
    </p:spTree>
    <p:extLst>
      <p:ext uri="{BB962C8B-B14F-4D97-AF65-F5344CB8AC3E}">
        <p14:creationId xmlns:p14="http://schemas.microsoft.com/office/powerpoint/2010/main" val="4231227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D1A5-01D6-455C-B5C4-A8E0E10320B1}"/>
              </a:ext>
            </a:extLst>
          </p:cNvPr>
          <p:cNvSpPr>
            <a:spLocks noGrp="1"/>
          </p:cNvSpPr>
          <p:nvPr>
            <p:ph type="ctrTitle"/>
          </p:nvPr>
        </p:nvSpPr>
        <p:spPr/>
        <p:txBody>
          <a:bodyPr/>
          <a:lstStyle/>
          <a:p>
            <a:r>
              <a:rPr lang="en-IN" dirty="0"/>
              <a:t>Sensors</a:t>
            </a:r>
          </a:p>
        </p:txBody>
      </p:sp>
      <p:sp>
        <p:nvSpPr>
          <p:cNvPr id="3" name="Subtitle 2">
            <a:extLst>
              <a:ext uri="{FF2B5EF4-FFF2-40B4-BE49-F238E27FC236}">
                <a16:creationId xmlns:a16="http://schemas.microsoft.com/office/drawing/2014/main" id="{7C55EB1E-8308-4D88-B7F0-1D34B15BAB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338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C798-257E-4871-9341-268A44A721CE}"/>
              </a:ext>
            </a:extLst>
          </p:cNvPr>
          <p:cNvSpPr>
            <a:spLocks noGrp="1"/>
          </p:cNvSpPr>
          <p:nvPr>
            <p:ph type="title"/>
          </p:nvPr>
        </p:nvSpPr>
        <p:spPr/>
        <p:txBody>
          <a:bodyPr/>
          <a:lstStyle/>
          <a:p>
            <a:r>
              <a:rPr lang="en-IN" dirty="0"/>
              <a:t>GSR Sensor</a:t>
            </a:r>
          </a:p>
        </p:txBody>
      </p:sp>
      <p:sp>
        <p:nvSpPr>
          <p:cNvPr id="3" name="Content Placeholder 2">
            <a:extLst>
              <a:ext uri="{FF2B5EF4-FFF2-40B4-BE49-F238E27FC236}">
                <a16:creationId xmlns:a16="http://schemas.microsoft.com/office/drawing/2014/main" id="{FAE79D83-1685-4660-9152-8AA8ECAC8817}"/>
              </a:ext>
            </a:extLst>
          </p:cNvPr>
          <p:cNvSpPr>
            <a:spLocks noGrp="1"/>
          </p:cNvSpPr>
          <p:nvPr>
            <p:ph idx="1"/>
          </p:nvPr>
        </p:nvSpPr>
        <p:spPr/>
        <p:txBody>
          <a:bodyPr/>
          <a:lstStyle/>
          <a:p>
            <a:r>
              <a:rPr lang="en-US" b="0" i="0" dirty="0">
                <a:effectLst/>
                <a:latin typeface="Roboto" panose="02000000000000000000" pitchFamily="2" charset="0"/>
              </a:rPr>
              <a:t>GSR stands for galvanic skin response, is a method of measuring the electrical conductance of the skin. Strong emotion can cause stimulus to your sympathetic nervous system, resulting more sweat being secreted by the sweat glands. Grove - GSR allows you to spot such strong emotions by simple attaching two electrodes to two fingers on one hand. It is an interesting to create emotion related projects like sleep quality monitor.</a:t>
            </a:r>
            <a:endParaRPr lang="en-IN" dirty="0"/>
          </a:p>
        </p:txBody>
      </p:sp>
    </p:spTree>
    <p:extLst>
      <p:ext uri="{BB962C8B-B14F-4D97-AF65-F5344CB8AC3E}">
        <p14:creationId xmlns:p14="http://schemas.microsoft.com/office/powerpoint/2010/main" val="303466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F7E60CF-77CE-4879-9F70-3AF34759AA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6188" y="2022331"/>
            <a:ext cx="4605812" cy="34543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does GSR work?">
            <a:extLst>
              <a:ext uri="{FF2B5EF4-FFF2-40B4-BE49-F238E27FC236}">
                <a16:creationId xmlns:a16="http://schemas.microsoft.com/office/drawing/2014/main" id="{48BE8804-583B-4A65-A120-B5835FB21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6" y="1392135"/>
            <a:ext cx="6364796" cy="424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FB0E-F23B-4D42-BC49-D593D325F223}"/>
              </a:ext>
            </a:extLst>
          </p:cNvPr>
          <p:cNvSpPr>
            <a:spLocks noGrp="1"/>
          </p:cNvSpPr>
          <p:nvPr>
            <p:ph type="title"/>
          </p:nvPr>
        </p:nvSpPr>
        <p:spPr/>
        <p:txBody>
          <a:bodyPr>
            <a:normAutofit fontScale="90000"/>
          </a:bodyPr>
          <a:lstStyle/>
          <a:p>
            <a:pPr rtl="0">
              <a:spcBef>
                <a:spcPts val="0"/>
              </a:spcBef>
              <a:spcAft>
                <a:spcPts val="0"/>
              </a:spcAft>
            </a:pPr>
            <a:br>
              <a:rPr lang="en-IN" b="0" dirty="0">
                <a:effectLst/>
              </a:rPr>
            </a:br>
            <a:r>
              <a:rPr lang="en-IN" b="0" dirty="0">
                <a:effectLst/>
              </a:rPr>
              <a:t>Gamma Radiation Sensor</a:t>
            </a:r>
            <a:br>
              <a:rPr lang="en-IN" dirty="0"/>
            </a:br>
            <a:endParaRPr lang="en-IN" dirty="0"/>
          </a:p>
        </p:txBody>
      </p:sp>
      <p:sp>
        <p:nvSpPr>
          <p:cNvPr id="3" name="Content Placeholder 2">
            <a:extLst>
              <a:ext uri="{FF2B5EF4-FFF2-40B4-BE49-F238E27FC236}">
                <a16:creationId xmlns:a16="http://schemas.microsoft.com/office/drawing/2014/main" id="{E1F7140C-2BD4-4CF7-8742-0AC395DFE106}"/>
              </a:ext>
            </a:extLst>
          </p:cNvPr>
          <p:cNvSpPr>
            <a:spLocks noGrp="1"/>
          </p:cNvSpPr>
          <p:nvPr>
            <p:ph idx="1"/>
          </p:nvPr>
        </p:nvSpPr>
        <p:spPr/>
        <p:txBody>
          <a:bodyPr/>
          <a:lstStyle/>
          <a:p>
            <a:r>
              <a:rPr lang="en-US" b="0" i="0" dirty="0">
                <a:solidFill>
                  <a:srgbClr val="2E2E2E"/>
                </a:solidFill>
                <a:effectLst/>
                <a:latin typeface="NexusSerif"/>
              </a:rPr>
              <a:t>Exposure to nuclear radiations is extremely harmful to human and animal life. Three main types of nuclear radiations are alpha, beta, and gamma. Gamma radiation is dangerous to human life causing cellular destruction and subsequently leading to DNA damage, cancer, and radiation sickness if exposed in excess. Gamma radiation detector forms the heart of a radiation monitoring system and hence, deployment of such detectors in the vicinity of nuclear power plants is vital.</a:t>
            </a:r>
            <a:endParaRPr lang="en-IN" dirty="0"/>
          </a:p>
        </p:txBody>
      </p:sp>
    </p:spTree>
    <p:extLst>
      <p:ext uri="{BB962C8B-B14F-4D97-AF65-F5344CB8AC3E}">
        <p14:creationId xmlns:p14="http://schemas.microsoft.com/office/powerpoint/2010/main" val="197824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33B2-2F53-4137-979E-F202832CF289}"/>
              </a:ext>
            </a:extLst>
          </p:cNvPr>
          <p:cNvSpPr>
            <a:spLocks noGrp="1"/>
          </p:cNvSpPr>
          <p:nvPr>
            <p:ph type="title"/>
          </p:nvPr>
        </p:nvSpPr>
        <p:spPr/>
        <p:txBody>
          <a:bodyPr/>
          <a:lstStyle/>
          <a:p>
            <a:endParaRPr lang="en-IN"/>
          </a:p>
        </p:txBody>
      </p:sp>
      <p:pic>
        <p:nvPicPr>
          <p:cNvPr id="1026" name="Picture 2" descr="Fig. 1">
            <a:extLst>
              <a:ext uri="{FF2B5EF4-FFF2-40B4-BE49-F238E27FC236}">
                <a16:creationId xmlns:a16="http://schemas.microsoft.com/office/drawing/2014/main" id="{2015D307-2975-4D1E-95EF-D45158176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3264" y="1865870"/>
            <a:ext cx="5548183" cy="386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62DD-ECE1-4B62-AA55-C46C02F29D16}"/>
              </a:ext>
            </a:extLst>
          </p:cNvPr>
          <p:cNvSpPr>
            <a:spLocks noGrp="1"/>
          </p:cNvSpPr>
          <p:nvPr>
            <p:ph type="title"/>
          </p:nvPr>
        </p:nvSpPr>
        <p:spPr/>
        <p:txBody>
          <a:bodyPr/>
          <a:lstStyle/>
          <a:p>
            <a:r>
              <a:rPr lang="en-IN" dirty="0"/>
              <a:t>Body temperature sensor</a:t>
            </a:r>
          </a:p>
        </p:txBody>
      </p:sp>
      <p:sp>
        <p:nvSpPr>
          <p:cNvPr id="3" name="Content Placeholder 2">
            <a:extLst>
              <a:ext uri="{FF2B5EF4-FFF2-40B4-BE49-F238E27FC236}">
                <a16:creationId xmlns:a16="http://schemas.microsoft.com/office/drawing/2014/main" id="{415CE846-FDB1-4E42-BA93-7A6A7DAFD795}"/>
              </a:ext>
            </a:extLst>
          </p:cNvPr>
          <p:cNvSpPr>
            <a:spLocks noGrp="1"/>
          </p:cNvSpPr>
          <p:nvPr>
            <p:ph idx="1"/>
          </p:nvPr>
        </p:nvSpPr>
        <p:spPr/>
        <p:txBody>
          <a:bodyPr/>
          <a:lstStyle/>
          <a:p>
            <a:pPr algn="just"/>
            <a:r>
              <a:rPr lang="en-US" dirty="0"/>
              <a:t>The MAX30205 temperature sensor accurately measures temperature and provide an overtemperature alarm/ interrupt/shutdown output. This device converts the temperature measurements to digital form using a </a:t>
            </a:r>
            <a:r>
              <a:rPr lang="en-US" dirty="0" err="1"/>
              <a:t>highresolution</a:t>
            </a:r>
            <a:r>
              <a:rPr lang="en-US" dirty="0"/>
              <a:t>, sigma-delta, analog-to-digital converter (ADC). Accuracy meets clinical thermometry specification of the ASTM E1112 when soldered on the final PCB. Communication is through an I2C-compatible, 2-wire serial interface.</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3344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DA42-25C7-4450-BF4D-EC9F462F38BF}"/>
              </a:ext>
            </a:extLst>
          </p:cNvPr>
          <p:cNvSpPr>
            <a:spLocks noGrp="1"/>
          </p:cNvSpPr>
          <p:nvPr>
            <p:ph type="title"/>
          </p:nvPr>
        </p:nvSpPr>
        <p:spPr/>
        <p:txBody>
          <a:bodyPr/>
          <a:lstStyle/>
          <a:p>
            <a:r>
              <a:rPr lang="en-US" dirty="0"/>
              <a:t>Benefits and Features</a:t>
            </a:r>
            <a:endParaRPr lang="en-IN" dirty="0"/>
          </a:p>
        </p:txBody>
      </p:sp>
      <p:sp>
        <p:nvSpPr>
          <p:cNvPr id="3" name="Content Placeholder 2">
            <a:extLst>
              <a:ext uri="{FF2B5EF4-FFF2-40B4-BE49-F238E27FC236}">
                <a16:creationId xmlns:a16="http://schemas.microsoft.com/office/drawing/2014/main" id="{D6E3022D-D8EE-4299-8331-0AD1610AB2EF}"/>
              </a:ext>
            </a:extLst>
          </p:cNvPr>
          <p:cNvSpPr>
            <a:spLocks noGrp="1"/>
          </p:cNvSpPr>
          <p:nvPr>
            <p:ph idx="1"/>
          </p:nvPr>
        </p:nvSpPr>
        <p:spPr/>
        <p:txBody>
          <a:bodyPr>
            <a:normAutofit lnSpcReduction="10000"/>
          </a:bodyPr>
          <a:lstStyle/>
          <a:p>
            <a:r>
              <a:rPr lang="en-US" dirty="0"/>
              <a:t> High Accuracy and Low-Voltage Operation Aids Designers in Meeting Error and Power Budgets </a:t>
            </a:r>
          </a:p>
          <a:p>
            <a:r>
              <a:rPr lang="en-US" dirty="0"/>
              <a:t>• 0.1°C Accuracy (37°C to 39°C)</a:t>
            </a:r>
          </a:p>
          <a:p>
            <a:r>
              <a:rPr lang="en-US" dirty="0"/>
              <a:t> • 16-Bit (0.00390625°C) Temperature Resolution </a:t>
            </a:r>
          </a:p>
          <a:p>
            <a:r>
              <a:rPr lang="en-US" dirty="0"/>
              <a:t>• 2.7V to 3.3V Supply Voltage Range </a:t>
            </a:r>
          </a:p>
          <a:p>
            <a:r>
              <a:rPr lang="en-US" dirty="0"/>
              <a:t>● One-Shot and Shutdown Modes Help Reduce Power Usage </a:t>
            </a:r>
          </a:p>
          <a:p>
            <a:r>
              <a:rPr lang="en-US" dirty="0"/>
              <a:t>● 600μA (</a:t>
            </a:r>
            <a:r>
              <a:rPr lang="en-US" dirty="0" err="1"/>
              <a:t>typ</a:t>
            </a:r>
            <a:r>
              <a:rPr lang="en-US" dirty="0"/>
              <a:t>) Operating Supply Current</a:t>
            </a:r>
          </a:p>
          <a:p>
            <a:r>
              <a:rPr lang="en-US" dirty="0"/>
              <a:t> ● Digital Functions Make Integration Easier into Any System • Selectable Timeout Prevents Bus Lockup • Separate Open-Drain OS Output Operates as Interrupt or Comparator/Thermostat Output</a:t>
            </a:r>
            <a:endParaRPr lang="en-IN" dirty="0"/>
          </a:p>
        </p:txBody>
      </p:sp>
    </p:spTree>
    <p:extLst>
      <p:ext uri="{BB962C8B-B14F-4D97-AF65-F5344CB8AC3E}">
        <p14:creationId xmlns:p14="http://schemas.microsoft.com/office/powerpoint/2010/main" val="242039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7A15-50AD-482B-A45D-609D531192F8}"/>
              </a:ext>
            </a:extLst>
          </p:cNvPr>
          <p:cNvSpPr>
            <a:spLocks noGrp="1"/>
          </p:cNvSpPr>
          <p:nvPr>
            <p:ph type="title"/>
          </p:nvPr>
        </p:nvSpPr>
        <p:spPr/>
        <p:txBody>
          <a:bodyPr/>
          <a:lstStyle/>
          <a:p>
            <a:r>
              <a:rPr lang="en-IN" dirty="0"/>
              <a:t>Technical Specifications</a:t>
            </a:r>
          </a:p>
        </p:txBody>
      </p:sp>
      <p:sp>
        <p:nvSpPr>
          <p:cNvPr id="3" name="Content Placeholder 2">
            <a:extLst>
              <a:ext uri="{FF2B5EF4-FFF2-40B4-BE49-F238E27FC236}">
                <a16:creationId xmlns:a16="http://schemas.microsoft.com/office/drawing/2014/main" id="{7E367F45-D5BC-43F8-B6E9-16214114501B}"/>
              </a:ext>
            </a:extLst>
          </p:cNvPr>
          <p:cNvSpPr>
            <a:spLocks noGrp="1"/>
          </p:cNvSpPr>
          <p:nvPr>
            <p:ph idx="1"/>
          </p:nvPr>
        </p:nvSpPr>
        <p:spPr/>
        <p:txBody>
          <a:bodyPr/>
          <a:lstStyle/>
          <a:p>
            <a:pPr marL="0" indent="0" algn="l">
              <a:buNone/>
            </a:pPr>
            <a:r>
              <a:rPr lang="en-US" b="0" i="0" dirty="0">
                <a:effectLst/>
                <a:latin typeface="Arial" panose="020B0604020202020204" pitchFamily="34" charset="0"/>
              </a:rPr>
              <a:t>Calibrated directly in Celsius (Centigrade)</a:t>
            </a:r>
          </a:p>
          <a:p>
            <a:pPr marL="0" indent="0" algn="l">
              <a:buNone/>
            </a:pPr>
            <a:r>
              <a:rPr lang="en-US" b="0" i="0" dirty="0">
                <a:effectLst/>
                <a:latin typeface="Arial" panose="020B0604020202020204" pitchFamily="34" charset="0"/>
              </a:rPr>
              <a:t>Linear + 10-mV/°C scale factor</a:t>
            </a:r>
          </a:p>
          <a:p>
            <a:pPr marL="0" indent="0" algn="l">
              <a:buNone/>
            </a:pPr>
            <a:r>
              <a:rPr lang="en-US" b="0" i="0" dirty="0">
                <a:effectLst/>
                <a:latin typeface="Arial" panose="020B0604020202020204" pitchFamily="34" charset="0"/>
              </a:rPr>
              <a:t>0.5°C ensured accuracy (at 25°C)</a:t>
            </a:r>
          </a:p>
          <a:p>
            <a:pPr marL="0" indent="0" algn="l">
              <a:buNone/>
            </a:pPr>
            <a:r>
              <a:rPr lang="en-US" b="0" i="0" dirty="0">
                <a:effectLst/>
                <a:latin typeface="Arial" panose="020B0604020202020204" pitchFamily="34" charset="0"/>
              </a:rPr>
              <a:t>Rated for full −55°C to 150°C range</a:t>
            </a:r>
          </a:p>
          <a:p>
            <a:pPr marL="0" indent="0" algn="l">
              <a:buNone/>
            </a:pPr>
            <a:r>
              <a:rPr lang="en-US" b="0" i="0" dirty="0">
                <a:effectLst/>
                <a:latin typeface="Arial" panose="020B0604020202020204" pitchFamily="34" charset="0"/>
              </a:rPr>
              <a:t>Suitable for remote applications</a:t>
            </a:r>
          </a:p>
          <a:p>
            <a:endParaRPr lang="en-IN" dirty="0"/>
          </a:p>
        </p:txBody>
      </p:sp>
      <p:pic>
        <p:nvPicPr>
          <p:cNvPr id="4" name="Picture 3">
            <a:extLst>
              <a:ext uri="{FF2B5EF4-FFF2-40B4-BE49-F238E27FC236}">
                <a16:creationId xmlns:a16="http://schemas.microsoft.com/office/drawing/2014/main" id="{126A6976-6C1D-4AF6-8340-842C3B0E0ED4}"/>
              </a:ext>
            </a:extLst>
          </p:cNvPr>
          <p:cNvPicPr>
            <a:picLocks noChangeAspect="1"/>
          </p:cNvPicPr>
          <p:nvPr/>
        </p:nvPicPr>
        <p:blipFill>
          <a:blip r:embed="rId2"/>
          <a:stretch>
            <a:fillRect/>
          </a:stretch>
        </p:blipFill>
        <p:spPr>
          <a:xfrm>
            <a:off x="7773687" y="2519363"/>
            <a:ext cx="3396821" cy="3657600"/>
          </a:xfrm>
          <a:prstGeom prst="rect">
            <a:avLst/>
          </a:prstGeom>
        </p:spPr>
      </p:pic>
    </p:spTree>
    <p:extLst>
      <p:ext uri="{BB962C8B-B14F-4D97-AF65-F5344CB8AC3E}">
        <p14:creationId xmlns:p14="http://schemas.microsoft.com/office/powerpoint/2010/main" val="84823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7408-9DCA-444F-9873-653975A4F98B}"/>
              </a:ext>
            </a:extLst>
          </p:cNvPr>
          <p:cNvSpPr>
            <a:spLocks noGrp="1"/>
          </p:cNvSpPr>
          <p:nvPr>
            <p:ph type="title"/>
          </p:nvPr>
        </p:nvSpPr>
        <p:spPr/>
        <p:txBody>
          <a:bodyPr/>
          <a:lstStyle/>
          <a:p>
            <a:r>
              <a:rPr lang="en-IN" dirty="0"/>
              <a:t>Pulse Rate Sensor</a:t>
            </a:r>
          </a:p>
        </p:txBody>
      </p:sp>
      <p:sp>
        <p:nvSpPr>
          <p:cNvPr id="3" name="Content Placeholder 2">
            <a:extLst>
              <a:ext uri="{FF2B5EF4-FFF2-40B4-BE49-F238E27FC236}">
                <a16:creationId xmlns:a16="http://schemas.microsoft.com/office/drawing/2014/main" id="{8DDBDB0C-3B94-473C-B0B3-CB1EBB790A56}"/>
              </a:ext>
            </a:extLst>
          </p:cNvPr>
          <p:cNvSpPr>
            <a:spLocks noGrp="1"/>
          </p:cNvSpPr>
          <p:nvPr>
            <p:ph idx="1"/>
          </p:nvPr>
        </p:nvSpPr>
        <p:spPr/>
        <p:txBody>
          <a:bodyPr>
            <a:normAutofit fontScale="85000" lnSpcReduction="10000"/>
          </a:bodyPr>
          <a:lstStyle/>
          <a:p>
            <a:pPr algn="just" fontAlgn="base"/>
            <a:r>
              <a:rPr lang="en-US" b="0" i="0" dirty="0">
                <a:solidFill>
                  <a:srgbClr val="666666"/>
                </a:solidFill>
                <a:effectLst/>
                <a:latin typeface="Arial" panose="020B0604020202020204" pitchFamily="34" charset="0"/>
              </a:rPr>
              <a:t>The heartbeat sensor is based on the principle of photoplethysmography. It measures the change in volume of blood through any organ of the body which causes a change in the light intensity through that organ (avascular region). In the case of applications where the heart </a:t>
            </a:r>
            <a:r>
              <a:rPr lang="en-US" dirty="0">
                <a:solidFill>
                  <a:srgbClr val="E03800"/>
                </a:solidFill>
                <a:latin typeface="inherit"/>
              </a:rPr>
              <a:t>pulse rate is to be monitored</a:t>
            </a:r>
            <a:r>
              <a:rPr lang="en-US" b="0" i="0" dirty="0">
                <a:solidFill>
                  <a:srgbClr val="666666"/>
                </a:solidFill>
                <a:effectLst/>
                <a:latin typeface="Arial" panose="020B0604020202020204" pitchFamily="34" charset="0"/>
              </a:rPr>
              <a:t>, the timing of the pulses is more important. The flow of blood volume is decided by the rate of heart pulses and since light is absorbed by the blood, the signal pulses are equivalent to the heartbeat pulses.</a:t>
            </a:r>
          </a:p>
          <a:p>
            <a:pPr algn="l" fontAlgn="base"/>
            <a:r>
              <a:rPr lang="en-US" b="0" i="0" dirty="0">
                <a:solidFill>
                  <a:srgbClr val="666666"/>
                </a:solidFill>
                <a:effectLst/>
                <a:latin typeface="Arial" panose="020B0604020202020204" pitchFamily="34" charset="0"/>
              </a:rPr>
              <a:t>There are two types of photoplethysmography:</a:t>
            </a:r>
          </a:p>
          <a:p>
            <a:pPr algn="just" fontAlgn="base"/>
            <a:r>
              <a:rPr lang="en-US" b="1" i="0" dirty="0">
                <a:solidFill>
                  <a:srgbClr val="666666"/>
                </a:solidFill>
                <a:effectLst/>
                <a:latin typeface="inherit"/>
              </a:rPr>
              <a:t>Transmission</a:t>
            </a:r>
            <a:r>
              <a:rPr lang="en-US" b="0" i="0" dirty="0">
                <a:solidFill>
                  <a:srgbClr val="666666"/>
                </a:solidFill>
                <a:effectLst/>
                <a:latin typeface="Arial" panose="020B0604020202020204" pitchFamily="34" charset="0"/>
              </a:rPr>
              <a:t>: Light emitted from the light-emitting device is transmitted through any vascular region of the body like earlobe and received by the detector.</a:t>
            </a:r>
          </a:p>
          <a:p>
            <a:pPr algn="l" fontAlgn="base"/>
            <a:r>
              <a:rPr lang="en-US" b="1" i="0" dirty="0">
                <a:solidFill>
                  <a:srgbClr val="666666"/>
                </a:solidFill>
                <a:effectLst/>
                <a:latin typeface="inherit"/>
              </a:rPr>
              <a:t>Reflection</a:t>
            </a:r>
            <a:r>
              <a:rPr lang="en-US" b="0" i="0" dirty="0">
                <a:solidFill>
                  <a:srgbClr val="666666"/>
                </a:solidFill>
                <a:effectLst/>
                <a:latin typeface="Arial" panose="020B0604020202020204" pitchFamily="34" charset="0"/>
              </a:rPr>
              <a:t>: Light emitted from the light-emitting device is reflected by the regions.</a:t>
            </a:r>
          </a:p>
        </p:txBody>
      </p:sp>
    </p:spTree>
    <p:extLst>
      <p:ext uri="{BB962C8B-B14F-4D97-AF65-F5344CB8AC3E}">
        <p14:creationId xmlns:p14="http://schemas.microsoft.com/office/powerpoint/2010/main" val="251501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6C4B-7C7A-46EF-8105-7EEFE9408C33}"/>
              </a:ext>
            </a:extLst>
          </p:cNvPr>
          <p:cNvSpPr>
            <a:spLocks noGrp="1"/>
          </p:cNvSpPr>
          <p:nvPr>
            <p:ph type="title"/>
          </p:nvPr>
        </p:nvSpPr>
        <p:spPr/>
        <p:txBody>
          <a:bodyPr/>
          <a:lstStyle/>
          <a:p>
            <a:r>
              <a:rPr lang="en-IN" dirty="0"/>
              <a:t>Working of a Pulse rate sensor</a:t>
            </a:r>
          </a:p>
        </p:txBody>
      </p:sp>
      <p:sp>
        <p:nvSpPr>
          <p:cNvPr id="3" name="Content Placeholder 2">
            <a:extLst>
              <a:ext uri="{FF2B5EF4-FFF2-40B4-BE49-F238E27FC236}">
                <a16:creationId xmlns:a16="http://schemas.microsoft.com/office/drawing/2014/main" id="{8AE687D3-218A-4CE4-B2A1-981E5B4C55DE}"/>
              </a:ext>
            </a:extLst>
          </p:cNvPr>
          <p:cNvSpPr>
            <a:spLocks noGrp="1"/>
          </p:cNvSpPr>
          <p:nvPr>
            <p:ph idx="1"/>
          </p:nvPr>
        </p:nvSpPr>
        <p:spPr/>
        <p:txBody>
          <a:bodyPr>
            <a:normAutofit/>
          </a:bodyPr>
          <a:lstStyle/>
          <a:p>
            <a:pPr algn="just" fontAlgn="base"/>
            <a:r>
              <a:rPr lang="en-US" sz="2000" b="0" i="0" dirty="0">
                <a:solidFill>
                  <a:srgbClr val="666666"/>
                </a:solidFill>
                <a:effectLst/>
              </a:rPr>
              <a:t>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p>
          <a:p>
            <a:pPr algn="just" fontAlgn="base"/>
            <a:r>
              <a:rPr lang="en-US" sz="2000" b="0" i="0" dirty="0">
                <a:solidFill>
                  <a:srgbClr val="666666"/>
                </a:solidFill>
                <a:effectLst/>
              </a:rPr>
              <a:t>This signal is a DC signal relating to the tissues and the blood volume and the AC component synchronous with the heartbeat and caused by pulsatile changes in arterial blood volume is superimposed on the DC signal. Thus the major requirement is to isolate that AC component as it is of prime importance.</a:t>
            </a:r>
          </a:p>
          <a:p>
            <a:endParaRPr lang="en-IN" dirty="0"/>
          </a:p>
        </p:txBody>
      </p:sp>
    </p:spTree>
    <p:extLst>
      <p:ext uri="{BB962C8B-B14F-4D97-AF65-F5344CB8AC3E}">
        <p14:creationId xmlns:p14="http://schemas.microsoft.com/office/powerpoint/2010/main" val="117052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5737-7C09-4A54-B6A7-A695B2EE1320}"/>
              </a:ext>
            </a:extLst>
          </p:cNvPr>
          <p:cNvSpPr>
            <a:spLocks noGrp="1"/>
          </p:cNvSpPr>
          <p:nvPr>
            <p:ph type="title"/>
          </p:nvPr>
        </p:nvSpPr>
        <p:spPr/>
        <p:txBody>
          <a:bodyPr/>
          <a:lstStyle/>
          <a:p>
            <a:r>
              <a:rPr lang="en-IN" dirty="0"/>
              <a:t>Pulse rate sensor</a:t>
            </a:r>
          </a:p>
        </p:txBody>
      </p:sp>
      <p:pic>
        <p:nvPicPr>
          <p:cNvPr id="2050" name="Picture 2" descr="See the source image">
            <a:extLst>
              <a:ext uri="{FF2B5EF4-FFF2-40B4-BE49-F238E27FC236}">
                <a16:creationId xmlns:a16="http://schemas.microsoft.com/office/drawing/2014/main" id="{5CBA7B79-9EB1-47F1-A46C-D02CB06DD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32" y="1825625"/>
            <a:ext cx="6487637" cy="39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66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708</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inherit</vt:lpstr>
      <vt:lpstr>NexusSerif</vt:lpstr>
      <vt:lpstr>Roboto</vt:lpstr>
      <vt:lpstr>Office Theme</vt:lpstr>
      <vt:lpstr>Sensors</vt:lpstr>
      <vt:lpstr> Gamma Radiation Sensor </vt:lpstr>
      <vt:lpstr>PowerPoint Presentation</vt:lpstr>
      <vt:lpstr>Body temperature sensor</vt:lpstr>
      <vt:lpstr>Benefits and Features</vt:lpstr>
      <vt:lpstr>Technical Specifications</vt:lpstr>
      <vt:lpstr>Pulse Rate Sensor</vt:lpstr>
      <vt:lpstr>Working of a Pulse rate sensor</vt:lpstr>
      <vt:lpstr>Pulse rate sensor</vt:lpstr>
      <vt:lpstr>GSR Sensor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dc:title>
  <dc:creator>tarrun sai</dc:creator>
  <cp:lastModifiedBy>tarrun sai</cp:lastModifiedBy>
  <cp:revision>5</cp:revision>
  <dcterms:created xsi:type="dcterms:W3CDTF">2020-09-19T20:23:08Z</dcterms:created>
  <dcterms:modified xsi:type="dcterms:W3CDTF">2020-09-19T21:20:55Z</dcterms:modified>
</cp:coreProperties>
</file>