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7" r:id="rId13"/>
    <p:sldId id="268" r:id="rId14"/>
    <p:sldId id="266" r:id="rId15"/>
    <p:sldId id="270" r:id="rId16"/>
    <p:sldId id="271" r:id="rId17"/>
    <p:sldId id="283" r:id="rId18"/>
    <p:sldId id="284" r:id="rId19"/>
    <p:sldId id="285"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DAEC-D639-4064-B7DF-23E776EE6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78FB5B-4F86-4B56-A1A1-EB18112E0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0B318-38AA-49C2-A91B-DF7AD3A657B7}"/>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5" name="Footer Placeholder 4">
            <a:extLst>
              <a:ext uri="{FF2B5EF4-FFF2-40B4-BE49-F238E27FC236}">
                <a16:creationId xmlns:a16="http://schemas.microsoft.com/office/drawing/2014/main" id="{8FD2CF24-4BDF-41FD-8569-20BBBBD4A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450F7-3266-47F3-BA25-D86A5C7BEE8E}"/>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1313953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3549-0264-4C26-A899-97DB0220D2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ED379-0C0B-4E3C-BFE7-DD577A1AF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81A21C-C37C-4956-9C58-90D9B949EC9B}"/>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5" name="Footer Placeholder 4">
            <a:extLst>
              <a:ext uri="{FF2B5EF4-FFF2-40B4-BE49-F238E27FC236}">
                <a16:creationId xmlns:a16="http://schemas.microsoft.com/office/drawing/2014/main" id="{62593DAF-0601-4E64-94DC-EF93FC6A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ABD2DF-A4E8-4AA3-9CA1-F4CB6E7053FE}"/>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400582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F539B-1482-4250-8786-9266BD098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5F2200-AB03-4708-BE6D-1F4ED40E3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0FFD1-0589-4FAA-B76D-A49D8A79FB02}"/>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5" name="Footer Placeholder 4">
            <a:extLst>
              <a:ext uri="{FF2B5EF4-FFF2-40B4-BE49-F238E27FC236}">
                <a16:creationId xmlns:a16="http://schemas.microsoft.com/office/drawing/2014/main" id="{57E685F4-7924-4E9F-AA47-08A9D85B3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D2327-BAC5-4CD4-A874-14E6DC730260}"/>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41690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D255-3666-4D32-9BE2-B04DA0CA2A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F93BFA-FFA4-4717-93D2-3649D2DED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96807-DE4A-4C77-B90F-C9227BB2AE73}"/>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5" name="Footer Placeholder 4">
            <a:extLst>
              <a:ext uri="{FF2B5EF4-FFF2-40B4-BE49-F238E27FC236}">
                <a16:creationId xmlns:a16="http://schemas.microsoft.com/office/drawing/2014/main" id="{7C89708F-30CC-46F8-B326-6D3BF4912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A7926-2A13-481B-8F80-CB87562540AC}"/>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244910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798C-6EE4-467C-A690-ADE02CB5F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B92B02-9B9F-49CC-A7CF-5F6EACA54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CF37D-6002-452A-945B-5CDD44F5C0EF}"/>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5" name="Footer Placeholder 4">
            <a:extLst>
              <a:ext uri="{FF2B5EF4-FFF2-40B4-BE49-F238E27FC236}">
                <a16:creationId xmlns:a16="http://schemas.microsoft.com/office/drawing/2014/main" id="{D3542297-B9CE-46D9-A000-7583247E0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B7991-1FB7-4FE8-8A2C-6B0444AAA73A}"/>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140055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5C9B-06A7-4755-ACC4-4EF04534A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9F0F08-793A-4B37-88E1-3658A1E55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AED8C-3CE4-4B07-96C7-EF65F70B8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87F35B-D651-4FB9-BDDE-2F6BD3789770}"/>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6" name="Footer Placeholder 5">
            <a:extLst>
              <a:ext uri="{FF2B5EF4-FFF2-40B4-BE49-F238E27FC236}">
                <a16:creationId xmlns:a16="http://schemas.microsoft.com/office/drawing/2014/main" id="{B4A25395-DA15-4D2D-B06D-2C280E22D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A9D26-B3A4-44E3-B34C-8A451E6EAFA6}"/>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200015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B875-5247-40A5-8DDD-FC13DB77B5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495261-D2AD-4550-BF13-8F586E5BB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C6456-C565-4D18-B71E-BE0DCCFF8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0B34AA-F178-4E5B-9FB9-6EA616C47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FE3E9-8316-480C-AE59-4CDD42D95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C5455B-1925-428E-8249-2AD96C43AD11}"/>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8" name="Footer Placeholder 7">
            <a:extLst>
              <a:ext uri="{FF2B5EF4-FFF2-40B4-BE49-F238E27FC236}">
                <a16:creationId xmlns:a16="http://schemas.microsoft.com/office/drawing/2014/main" id="{D777AE48-8E77-42DE-A428-42AE9EED3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3890F5-31E4-478E-83A3-6D3506B2DC0D}"/>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293487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4A2A-FEDF-4424-9254-D617D01594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669A86-E2F3-4B21-AA98-C6C19ED97ECD}"/>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4" name="Footer Placeholder 3">
            <a:extLst>
              <a:ext uri="{FF2B5EF4-FFF2-40B4-BE49-F238E27FC236}">
                <a16:creationId xmlns:a16="http://schemas.microsoft.com/office/drawing/2014/main" id="{4E6E9147-265A-46AD-9222-8B9CA87AFD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268514-2811-4F8A-8BA8-0D39B08DD158}"/>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29888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3DAAB-6058-4081-B10A-B6FC141F5167}"/>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3" name="Footer Placeholder 2">
            <a:extLst>
              <a:ext uri="{FF2B5EF4-FFF2-40B4-BE49-F238E27FC236}">
                <a16:creationId xmlns:a16="http://schemas.microsoft.com/office/drawing/2014/main" id="{A7F09D51-41EA-43D1-9C11-0E161DBD30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97C05F-9837-4E27-8FD7-AE4B1F39E991}"/>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3691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F0F5-2921-4905-9F84-6A83E0CAF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EA29CF-0DE0-4F94-993F-B0AA6EF4F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3FCD8E-E7BA-4A7A-A6FD-AF3620994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4B0F3-4AE3-47F7-A44F-708F7E303CA4}"/>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6" name="Footer Placeholder 5">
            <a:extLst>
              <a:ext uri="{FF2B5EF4-FFF2-40B4-BE49-F238E27FC236}">
                <a16:creationId xmlns:a16="http://schemas.microsoft.com/office/drawing/2014/main" id="{64901F67-71C2-455E-AF68-85566CB21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F1FF5-9C09-469A-A456-52C41FB549BF}"/>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28045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EF29-59D6-4CC5-9BEE-A9076B8C7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6EDD47-7D6B-4E05-8277-F76CF7419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01CFBD-2209-4EAF-9650-8B92E2F66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018E2-407C-4294-BFDE-E3FA92AC5442}"/>
              </a:ext>
            </a:extLst>
          </p:cNvPr>
          <p:cNvSpPr>
            <a:spLocks noGrp="1"/>
          </p:cNvSpPr>
          <p:nvPr>
            <p:ph type="dt" sz="half" idx="10"/>
          </p:nvPr>
        </p:nvSpPr>
        <p:spPr/>
        <p:txBody>
          <a:bodyPr/>
          <a:lstStyle/>
          <a:p>
            <a:fld id="{C02D8F5D-EAE6-4097-B087-68618CCEE124}" type="datetimeFigureOut">
              <a:rPr lang="en-IN" smtClean="0"/>
              <a:t>20-09-2020</a:t>
            </a:fld>
            <a:endParaRPr lang="en-IN"/>
          </a:p>
        </p:txBody>
      </p:sp>
      <p:sp>
        <p:nvSpPr>
          <p:cNvPr id="6" name="Footer Placeholder 5">
            <a:extLst>
              <a:ext uri="{FF2B5EF4-FFF2-40B4-BE49-F238E27FC236}">
                <a16:creationId xmlns:a16="http://schemas.microsoft.com/office/drawing/2014/main" id="{145233AC-D663-4440-868E-D1285231C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A63ED8-9317-46FA-9D0F-414D77243D36}"/>
              </a:ext>
            </a:extLst>
          </p:cNvPr>
          <p:cNvSpPr>
            <a:spLocks noGrp="1"/>
          </p:cNvSpPr>
          <p:nvPr>
            <p:ph type="sldNum" sz="quarter" idx="12"/>
          </p:nvPr>
        </p:nvSpPr>
        <p:spPr/>
        <p:txBody>
          <a:bodyPr/>
          <a:lstStyle/>
          <a:p>
            <a:fld id="{3A5DB666-CBBA-4B73-BD59-80C1684C0645}" type="slidenum">
              <a:rPr lang="en-IN" smtClean="0"/>
              <a:t>‹#›</a:t>
            </a:fld>
            <a:endParaRPr lang="en-IN"/>
          </a:p>
        </p:txBody>
      </p:sp>
    </p:spTree>
    <p:extLst>
      <p:ext uri="{BB962C8B-B14F-4D97-AF65-F5344CB8AC3E}">
        <p14:creationId xmlns:p14="http://schemas.microsoft.com/office/powerpoint/2010/main" val="391231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6C2E0-BFBE-4E16-AE27-A3DDFB1D0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AAA33-D834-42EA-B60E-C471FCEA3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9B4C4-9A72-4F4C-B06A-A094D978A6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D8F5D-EAE6-4097-B087-68618CCEE124}" type="datetimeFigureOut">
              <a:rPr lang="en-IN" smtClean="0"/>
              <a:t>20-09-2020</a:t>
            </a:fld>
            <a:endParaRPr lang="en-IN"/>
          </a:p>
        </p:txBody>
      </p:sp>
      <p:sp>
        <p:nvSpPr>
          <p:cNvPr id="5" name="Footer Placeholder 4">
            <a:extLst>
              <a:ext uri="{FF2B5EF4-FFF2-40B4-BE49-F238E27FC236}">
                <a16:creationId xmlns:a16="http://schemas.microsoft.com/office/drawing/2014/main" id="{1478E3C8-4D43-4153-A6CB-D84F4C237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6B820F-59C3-45F6-90E9-6C5D8DB87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DB666-CBBA-4B73-BD59-80C1684C0645}" type="slidenum">
              <a:rPr lang="en-IN" smtClean="0"/>
              <a:t>‹#›</a:t>
            </a:fld>
            <a:endParaRPr lang="en-IN"/>
          </a:p>
        </p:txBody>
      </p:sp>
    </p:spTree>
    <p:extLst>
      <p:ext uri="{BB962C8B-B14F-4D97-AF65-F5344CB8AC3E}">
        <p14:creationId xmlns:p14="http://schemas.microsoft.com/office/powerpoint/2010/main" val="96553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E87E-9206-4CFB-8696-79FBD954A5B8}"/>
              </a:ext>
            </a:extLst>
          </p:cNvPr>
          <p:cNvSpPr>
            <a:spLocks noGrp="1"/>
          </p:cNvSpPr>
          <p:nvPr>
            <p:ph type="ctrTitle"/>
          </p:nvPr>
        </p:nvSpPr>
        <p:spPr/>
        <p:txBody>
          <a:bodyPr>
            <a:normAutofit fontScale="90000"/>
          </a:bodyPr>
          <a:lstStyle/>
          <a:p>
            <a:r>
              <a:rPr lang="en-US" altLang="en-US" b="1" dirty="0">
                <a:solidFill>
                  <a:schemeClr val="bg2">
                    <a:lumMod val="25000"/>
                  </a:schemeClr>
                </a:solidFill>
              </a:rPr>
              <a:t>Space Health and Medicine: Psychological, Physiological and Behavioral stress</a:t>
            </a:r>
            <a:endParaRPr lang="en-IN" dirty="0">
              <a:solidFill>
                <a:schemeClr val="bg2">
                  <a:lumMod val="25000"/>
                </a:schemeClr>
              </a:solidFill>
            </a:endParaRPr>
          </a:p>
        </p:txBody>
      </p:sp>
      <p:sp>
        <p:nvSpPr>
          <p:cNvPr id="3" name="Subtitle 2">
            <a:extLst>
              <a:ext uri="{FF2B5EF4-FFF2-40B4-BE49-F238E27FC236}">
                <a16:creationId xmlns:a16="http://schemas.microsoft.com/office/drawing/2014/main" id="{E72A60BC-68A3-4E57-B1B4-5A91033A7745}"/>
              </a:ext>
            </a:extLst>
          </p:cNvPr>
          <p:cNvSpPr>
            <a:spLocks noGrp="1"/>
          </p:cNvSpPr>
          <p:nvPr>
            <p:ph type="subTitle" idx="1"/>
          </p:nvPr>
        </p:nvSpPr>
        <p:spPr>
          <a:xfrm>
            <a:off x="1437503" y="4195163"/>
            <a:ext cx="9144000" cy="1655762"/>
          </a:xfrm>
        </p:spPr>
        <p:txBody>
          <a:bodyPr/>
          <a:lstStyle/>
          <a:p>
            <a:r>
              <a:rPr lang="en-US" altLang="en-US" sz="2400" b="1">
                <a:cs typeface="Arial"/>
              </a:rPr>
              <a:t>Genesis(Team-7)</a:t>
            </a:r>
            <a:endParaRPr lang="en-US" altLang="en-US" sz="2400" b="1" dirty="0">
              <a:cs typeface="Arial"/>
            </a:endParaRPr>
          </a:p>
        </p:txBody>
      </p:sp>
    </p:spTree>
    <p:extLst>
      <p:ext uri="{BB962C8B-B14F-4D97-AF65-F5344CB8AC3E}">
        <p14:creationId xmlns:p14="http://schemas.microsoft.com/office/powerpoint/2010/main" val="113212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4181-DB81-403A-81F8-7CB49F65AF83}"/>
              </a:ext>
            </a:extLst>
          </p:cNvPr>
          <p:cNvSpPr>
            <a:spLocks noGrp="1"/>
          </p:cNvSpPr>
          <p:nvPr>
            <p:ph type="title"/>
          </p:nvPr>
        </p:nvSpPr>
        <p:spPr>
          <a:xfrm>
            <a:off x="2137719" y="1081817"/>
            <a:ext cx="7374924" cy="3860886"/>
          </a:xfrm>
        </p:spPr>
        <p:txBody>
          <a:bodyPr>
            <a:normAutofit/>
          </a:bodyPr>
          <a:lstStyle/>
          <a:p>
            <a:r>
              <a:rPr lang="en-IN" dirty="0"/>
              <a:t>Health Effects on Physical Body due to micro-gravity</a:t>
            </a:r>
            <a:br>
              <a:rPr lang="en-IN" dirty="0"/>
            </a:br>
            <a:endParaRPr lang="en-IN" dirty="0"/>
          </a:p>
        </p:txBody>
      </p:sp>
    </p:spTree>
    <p:extLst>
      <p:ext uri="{BB962C8B-B14F-4D97-AF65-F5344CB8AC3E}">
        <p14:creationId xmlns:p14="http://schemas.microsoft.com/office/powerpoint/2010/main" val="373970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7A19-D9E4-4BC9-A110-8F37D052F3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593CF1F-2387-4469-A8CD-A60CA0985849}"/>
              </a:ext>
            </a:extLst>
          </p:cNvPr>
          <p:cNvSpPr>
            <a:spLocks noGrp="1"/>
          </p:cNvSpPr>
          <p:nvPr>
            <p:ph idx="1"/>
          </p:nvPr>
        </p:nvSpPr>
        <p:spPr>
          <a:xfrm>
            <a:off x="838200" y="2141537"/>
            <a:ext cx="10515600" cy="4351338"/>
          </a:xfrm>
        </p:spPr>
        <p:txBody>
          <a:bodyPr>
            <a:normAutofit/>
          </a:bodyPr>
          <a:lstStyle/>
          <a:p>
            <a:r>
              <a:rPr lang="en-US" b="0" i="0" dirty="0">
                <a:solidFill>
                  <a:srgbClr val="4A4A4A"/>
                </a:solidFill>
                <a:effectLst/>
                <a:latin typeface="Garamond" panose="02020404030301010803" pitchFamily="18" charset="0"/>
              </a:rPr>
              <a:t>More than half of astronauts experience </a:t>
            </a:r>
            <a:r>
              <a:rPr lang="en-US" dirty="0">
                <a:solidFill>
                  <a:srgbClr val="1982D1"/>
                </a:solidFill>
                <a:latin typeface="Garamond" panose="02020404030301010803" pitchFamily="18" charset="0"/>
              </a:rPr>
              <a:t>Space Adaptation Syndrome </a:t>
            </a:r>
            <a:r>
              <a:rPr lang="en-US" b="0" i="0" dirty="0">
                <a:solidFill>
                  <a:srgbClr val="4A4A4A"/>
                </a:solidFill>
                <a:effectLst/>
                <a:latin typeface="Garamond" panose="02020404030301010803" pitchFamily="18" charset="0"/>
              </a:rPr>
              <a:t>(SAS) commonly referred to as space sickness. SAS is a result of the human body suffering from spatial disorientation due to the transition into weightlessness. The vestibular system in the inner ear becomes confused by the lack of gravity, and the lack of a defined up and down. The effects can vary from mild nausea and discomfort to vomiting and intense headaches</a:t>
            </a:r>
            <a:endParaRPr lang="en-IN" dirty="0"/>
          </a:p>
          <a:p>
            <a:pPr indent="0" rtl="0">
              <a:spcBef>
                <a:spcPts val="0"/>
              </a:spcBef>
              <a:spcAft>
                <a:spcPts val="0"/>
              </a:spcAft>
              <a:buNone/>
            </a:pPr>
            <a:r>
              <a:rPr lang="en-IN" dirty="0">
                <a:latin typeface="Garamond" panose="02020404030301010803" pitchFamily="18" charset="0"/>
              </a:rPr>
              <a:t> </a:t>
            </a:r>
          </a:p>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endParaRPr lang="en-IN" dirty="0">
              <a:latin typeface="Garamond" panose="02020404030301010803" pitchFamily="18" charset="0"/>
            </a:endParaRPr>
          </a:p>
          <a:p>
            <a:endParaRPr lang="en-IN" dirty="0"/>
          </a:p>
        </p:txBody>
      </p:sp>
    </p:spTree>
    <p:extLst>
      <p:ext uri="{BB962C8B-B14F-4D97-AF65-F5344CB8AC3E}">
        <p14:creationId xmlns:p14="http://schemas.microsoft.com/office/powerpoint/2010/main" val="308804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CB3B7-5004-4088-8B5C-5B6BA90FA36F}"/>
              </a:ext>
            </a:extLst>
          </p:cNvPr>
          <p:cNvSpPr>
            <a:spLocks noGrp="1"/>
          </p:cNvSpPr>
          <p:nvPr>
            <p:ph idx="1"/>
          </p:nvPr>
        </p:nvSpPr>
        <p:spPr>
          <a:xfrm>
            <a:off x="652848" y="997722"/>
            <a:ext cx="10515600" cy="4351338"/>
          </a:xfrm>
        </p:spPr>
        <p:txBody>
          <a:bodyPr>
            <a:normAutofit fontScale="92500" lnSpcReduction="10000"/>
          </a:bodyPr>
          <a:lstStyle/>
          <a:p>
            <a:pPr marL="457200" rtl="0">
              <a:spcBef>
                <a:spcPts val="0"/>
              </a:spcBef>
              <a:spcAft>
                <a:spcPts val="0"/>
              </a:spcAft>
            </a:pPr>
            <a:endParaRPr lang="en-IN" dirty="0">
              <a:latin typeface="Garamond" panose="02020404030301010803" pitchFamily="18" charset="0"/>
            </a:endParaRPr>
          </a:p>
          <a:p>
            <a:pPr marL="457200" rtl="0">
              <a:spcBef>
                <a:spcPts val="0"/>
              </a:spcBef>
              <a:spcAft>
                <a:spcPts val="0"/>
              </a:spcAft>
            </a:pPr>
            <a:r>
              <a:rPr lang="en-IN" dirty="0">
                <a:latin typeface="Garamond" panose="02020404030301010803" pitchFamily="18" charset="0"/>
              </a:rPr>
              <a:t>EYE PROBLEMS :       </a:t>
            </a:r>
            <a:r>
              <a:rPr lang="en-US" sz="2800" dirty="0">
                <a:solidFill>
                  <a:schemeClr val="bg2">
                    <a:lumMod val="25000"/>
                  </a:schemeClr>
                </a:solidFill>
                <a:latin typeface="Garamond" panose="02020404030301010803" pitchFamily="18" charset="0"/>
              </a:rPr>
              <a:t>C</a:t>
            </a:r>
            <a:r>
              <a:rPr lang="en-US" sz="2800" b="0" i="0" u="none" strike="noStrike" dirty="0">
                <a:solidFill>
                  <a:schemeClr val="bg2">
                    <a:lumMod val="25000"/>
                  </a:schemeClr>
                </a:solidFill>
                <a:effectLst/>
                <a:latin typeface="Garamond" panose="02020404030301010803" pitchFamily="18" charset="0"/>
              </a:rPr>
              <a:t>onditions called as </a:t>
            </a:r>
            <a:r>
              <a:rPr lang="en-US" sz="2800" b="1" i="0" u="none" strike="noStrike" dirty="0">
                <a:solidFill>
                  <a:schemeClr val="bg2">
                    <a:lumMod val="25000"/>
                  </a:schemeClr>
                </a:solidFill>
                <a:effectLst/>
                <a:latin typeface="Garamond" panose="02020404030301010803" pitchFamily="18" charset="0"/>
              </a:rPr>
              <a:t>'visual impairment intracranial pressure' syndrome, </a:t>
            </a:r>
            <a:r>
              <a:rPr lang="en-US" sz="2800" b="0" i="0" u="none" strike="noStrike" dirty="0">
                <a:solidFill>
                  <a:schemeClr val="bg2">
                    <a:lumMod val="25000"/>
                  </a:schemeClr>
                </a:solidFill>
                <a:effectLst/>
                <a:latin typeface="Garamond" panose="02020404030301010803" pitchFamily="18" charset="0"/>
              </a:rPr>
              <a:t>or </a:t>
            </a:r>
            <a:r>
              <a:rPr lang="en-US" sz="2800" b="1" i="0" u="none" strike="noStrike" dirty="0">
                <a:solidFill>
                  <a:schemeClr val="bg2">
                    <a:lumMod val="25000"/>
                  </a:schemeClr>
                </a:solidFill>
                <a:effectLst/>
                <a:latin typeface="Garamond" panose="02020404030301010803" pitchFamily="18" charset="0"/>
              </a:rPr>
              <a:t>VIIP</a:t>
            </a:r>
            <a:r>
              <a:rPr lang="en-US" sz="2800" b="0" i="0" u="none" strike="noStrike" dirty="0">
                <a:solidFill>
                  <a:schemeClr val="bg2">
                    <a:lumMod val="25000"/>
                  </a:schemeClr>
                </a:solidFill>
                <a:effectLst/>
                <a:latin typeface="Garamond" panose="02020404030301010803" pitchFamily="18" charset="0"/>
              </a:rPr>
              <a:t>, and the leading hypothesis is it's being caused by the lack of gravity causing pressure to build up in astronauts' head. </a:t>
            </a:r>
            <a:endParaRPr lang="en-US" sz="2800" b="0" dirty="0">
              <a:solidFill>
                <a:schemeClr val="bg2">
                  <a:lumMod val="25000"/>
                </a:schemeClr>
              </a:solidFill>
              <a:effectLst/>
              <a:latin typeface="Garamond" panose="02020404030301010803" pitchFamily="18" charset="0"/>
            </a:endParaRPr>
          </a:p>
          <a:p>
            <a:pPr marL="457200" rtl="0">
              <a:spcBef>
                <a:spcPts val="0"/>
              </a:spcBef>
              <a:spcAft>
                <a:spcPts val="0"/>
              </a:spcAft>
            </a:pPr>
            <a:r>
              <a:rPr lang="en-US" sz="2800" b="0" i="0" u="none" strike="noStrike" dirty="0">
                <a:solidFill>
                  <a:schemeClr val="bg2">
                    <a:lumMod val="25000"/>
                  </a:schemeClr>
                </a:solidFill>
                <a:effectLst/>
                <a:latin typeface="Garamond" panose="02020404030301010803" pitchFamily="18" charset="0"/>
              </a:rPr>
              <a:t>On Earth, gravity pulls fluid towards our feet, but in space, that doesn't happen they tend to move up to the skull due to micro-gravity.</a:t>
            </a:r>
            <a:endParaRPr lang="en-US" sz="2800" b="0" dirty="0">
              <a:solidFill>
                <a:schemeClr val="bg2">
                  <a:lumMod val="25000"/>
                </a:schemeClr>
              </a:solidFill>
              <a:effectLst/>
              <a:latin typeface="Garamond" panose="02020404030301010803" pitchFamily="18" charset="0"/>
            </a:endParaRPr>
          </a:p>
          <a:p>
            <a:pPr marL="457200" rtl="0">
              <a:spcBef>
                <a:spcPts val="0"/>
              </a:spcBef>
              <a:spcAft>
                <a:spcPts val="0"/>
              </a:spcAft>
            </a:pPr>
            <a:r>
              <a:rPr lang="en-US" sz="2800" b="0" i="0" u="none" strike="noStrike" dirty="0">
                <a:solidFill>
                  <a:schemeClr val="bg2">
                    <a:lumMod val="25000"/>
                  </a:schemeClr>
                </a:solidFill>
                <a:effectLst/>
                <a:latin typeface="Garamond" panose="02020404030301010803" pitchFamily="18" charset="0"/>
              </a:rPr>
              <a:t>All of this extra fluid in the skull could be putting pressure on the back of the eyeballs, causing them to flatten, and pushing the retinas forward to distort vision - at least that's what scientists think is happening.</a:t>
            </a:r>
            <a:endParaRPr lang="en-US" sz="2800" b="0" dirty="0">
              <a:solidFill>
                <a:schemeClr val="bg2">
                  <a:lumMod val="25000"/>
                </a:schemeClr>
              </a:solidFill>
              <a:effectLst/>
              <a:latin typeface="Garamond" panose="02020404030301010803" pitchFamily="18" charset="0"/>
            </a:endParaRPr>
          </a:p>
          <a:p>
            <a:pPr marL="457200" rtl="0">
              <a:spcBef>
                <a:spcPts val="0"/>
              </a:spcBef>
              <a:spcAft>
                <a:spcPts val="900"/>
              </a:spcAft>
            </a:pPr>
            <a:r>
              <a:rPr lang="en-US" sz="2800" b="0" i="0" u="none" strike="noStrike" dirty="0">
                <a:solidFill>
                  <a:schemeClr val="bg2">
                    <a:lumMod val="25000"/>
                  </a:schemeClr>
                </a:solidFill>
                <a:effectLst/>
                <a:latin typeface="Garamond" panose="02020404030301010803" pitchFamily="18" charset="0"/>
              </a:rPr>
              <a:t>The problem is that while scans have confirmed the eye-flattening part of things, the only way to monitor intracranial pressure is to perform a spinal tap or drill a hole in someone's head - both options that aren't ideal in space.</a:t>
            </a:r>
            <a:endParaRPr lang="en-US" sz="2800" b="0" dirty="0">
              <a:solidFill>
                <a:schemeClr val="bg2">
                  <a:lumMod val="25000"/>
                </a:schemeClr>
              </a:solidFill>
              <a:effectLst/>
              <a:latin typeface="Garamond" panose="02020404030301010803" pitchFamily="18" charset="0"/>
            </a:endParaRPr>
          </a:p>
        </p:txBody>
      </p:sp>
    </p:spTree>
    <p:extLst>
      <p:ext uri="{BB962C8B-B14F-4D97-AF65-F5344CB8AC3E}">
        <p14:creationId xmlns:p14="http://schemas.microsoft.com/office/powerpoint/2010/main" val="416796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eye problem in space">
            <a:extLst>
              <a:ext uri="{FF2B5EF4-FFF2-40B4-BE49-F238E27FC236}">
                <a16:creationId xmlns:a16="http://schemas.microsoft.com/office/drawing/2014/main" id="{F3F77ABA-3FB0-4651-A08F-AEF4E9598D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709" y="1318976"/>
            <a:ext cx="4105919" cy="40199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48A2B2-3E4A-4DDB-A56B-1C48CC4747BF}"/>
              </a:ext>
            </a:extLst>
          </p:cNvPr>
          <p:cNvPicPr>
            <a:picLocks noChangeAspect="1"/>
          </p:cNvPicPr>
          <p:nvPr/>
        </p:nvPicPr>
        <p:blipFill>
          <a:blip r:embed="rId3"/>
          <a:stretch>
            <a:fillRect/>
          </a:stretch>
        </p:blipFill>
        <p:spPr>
          <a:xfrm>
            <a:off x="6096000" y="1325154"/>
            <a:ext cx="5379565" cy="4413937"/>
          </a:xfrm>
          <a:prstGeom prst="rect">
            <a:avLst/>
          </a:prstGeom>
        </p:spPr>
      </p:pic>
    </p:spTree>
    <p:extLst>
      <p:ext uri="{BB962C8B-B14F-4D97-AF65-F5344CB8AC3E}">
        <p14:creationId xmlns:p14="http://schemas.microsoft.com/office/powerpoint/2010/main" val="109410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79C-4533-44E1-B00F-A1F5FA75B138}"/>
              </a:ext>
            </a:extLst>
          </p:cNvPr>
          <p:cNvSpPr>
            <a:spLocks noGrp="1"/>
          </p:cNvSpPr>
          <p:nvPr>
            <p:ph type="title"/>
          </p:nvPr>
        </p:nvSpPr>
        <p:spPr>
          <a:xfrm>
            <a:off x="838200" y="326186"/>
            <a:ext cx="10515600" cy="1325563"/>
          </a:xfrm>
        </p:spPr>
        <p:txBody>
          <a:bodyPr/>
          <a:lstStyle/>
          <a:p>
            <a:r>
              <a:rPr lang="en-IN" dirty="0"/>
              <a:t>Cardiac Problems</a:t>
            </a:r>
          </a:p>
        </p:txBody>
      </p:sp>
      <p:sp>
        <p:nvSpPr>
          <p:cNvPr id="3" name="Content Placeholder 2">
            <a:extLst>
              <a:ext uri="{FF2B5EF4-FFF2-40B4-BE49-F238E27FC236}">
                <a16:creationId xmlns:a16="http://schemas.microsoft.com/office/drawing/2014/main" id="{C5113523-AB54-4686-A23D-345CFC65F644}"/>
              </a:ext>
            </a:extLst>
          </p:cNvPr>
          <p:cNvSpPr>
            <a:spLocks noGrp="1"/>
          </p:cNvSpPr>
          <p:nvPr>
            <p:ph idx="1"/>
          </p:nvPr>
        </p:nvSpPr>
        <p:spPr>
          <a:xfrm>
            <a:off x="838200" y="1517694"/>
            <a:ext cx="10515600" cy="4351338"/>
          </a:xfrm>
        </p:spPr>
        <p:txBody>
          <a:bodyPr/>
          <a:lstStyle/>
          <a:p>
            <a:r>
              <a:rPr lang="en-US" sz="2800" b="0" i="0" u="none" strike="noStrike" dirty="0">
                <a:solidFill>
                  <a:srgbClr val="000000"/>
                </a:solidFill>
                <a:effectLst/>
                <a:latin typeface="Garamond" panose="02020404030301010803" pitchFamily="18" charset="0"/>
              </a:rPr>
              <a:t>When astronauts spend long periods of time at zero gravity in space, their </a:t>
            </a:r>
            <a:r>
              <a:rPr lang="en-US" sz="2800" b="1" i="0" u="none" strike="noStrike" dirty="0">
                <a:solidFill>
                  <a:srgbClr val="000000"/>
                </a:solidFill>
                <a:effectLst/>
                <a:latin typeface="Garamond" panose="02020404030301010803" pitchFamily="18" charset="0"/>
              </a:rPr>
              <a:t>hearts become more spherical and lose muscle mass</a:t>
            </a:r>
            <a:r>
              <a:rPr lang="en-US" sz="2800" b="0" i="0" u="none" strike="noStrike" dirty="0">
                <a:solidFill>
                  <a:srgbClr val="000000"/>
                </a:solidFill>
                <a:effectLst/>
                <a:latin typeface="Garamond" panose="02020404030301010803" pitchFamily="18" charset="0"/>
              </a:rPr>
              <a:t>, a new study finds, which could lead to cardiac problems. The spherical shape of the heart could mean the heart is functioning less efficiently. The condition appears to be temporary — the astronauts' hearts returned to a normal elongated shape after they return to Earth. </a:t>
            </a:r>
            <a:endParaRPr lang="en-US" sz="2800" b="0" dirty="0">
              <a:effectLst/>
              <a:latin typeface="Garamond" panose="02020404030301010803" pitchFamily="18" charset="0"/>
            </a:endParaRPr>
          </a:p>
          <a:p>
            <a:endParaRPr lang="en-IN" dirty="0"/>
          </a:p>
        </p:txBody>
      </p:sp>
      <p:pic>
        <p:nvPicPr>
          <p:cNvPr id="5" name="Picture 2">
            <a:extLst>
              <a:ext uri="{FF2B5EF4-FFF2-40B4-BE49-F238E27FC236}">
                <a16:creationId xmlns:a16="http://schemas.microsoft.com/office/drawing/2014/main" id="{2834587F-0313-49D8-AD5C-8B80960A6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73" y="4059838"/>
            <a:ext cx="3699792" cy="27981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01">
            <a:extLst>
              <a:ext uri="{FF2B5EF4-FFF2-40B4-BE49-F238E27FC236}">
                <a16:creationId xmlns:a16="http://schemas.microsoft.com/office/drawing/2014/main" id="{E8B707F2-17E4-4135-97C4-AA17EC9BF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303" y="4059838"/>
            <a:ext cx="4430658" cy="279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4D10-844C-4889-A53D-B00371E162B2}"/>
              </a:ext>
            </a:extLst>
          </p:cNvPr>
          <p:cNvSpPr>
            <a:spLocks noGrp="1"/>
          </p:cNvSpPr>
          <p:nvPr>
            <p:ph type="title"/>
          </p:nvPr>
        </p:nvSpPr>
        <p:spPr>
          <a:xfrm>
            <a:off x="838200" y="-104432"/>
            <a:ext cx="10515600" cy="1325563"/>
          </a:xfrm>
        </p:spPr>
        <p:txBody>
          <a:bodyPr/>
          <a:lstStyle/>
          <a:p>
            <a:r>
              <a:rPr lang="en-US" sz="4400" b="0" i="0" u="none" strike="noStrike" dirty="0">
                <a:solidFill>
                  <a:srgbClr val="000000"/>
                </a:solidFill>
                <a:effectLst/>
                <a:latin typeface="Garamond" panose="02020404030301010803" pitchFamily="18" charset="0"/>
              </a:rPr>
              <a:t>Puffy Faces and Skinny Legs</a:t>
            </a:r>
            <a:endParaRPr lang="en-IN" dirty="0"/>
          </a:p>
        </p:txBody>
      </p:sp>
      <p:sp>
        <p:nvSpPr>
          <p:cNvPr id="3" name="Content Placeholder 2">
            <a:extLst>
              <a:ext uri="{FF2B5EF4-FFF2-40B4-BE49-F238E27FC236}">
                <a16:creationId xmlns:a16="http://schemas.microsoft.com/office/drawing/2014/main" id="{70F15645-32B1-4B52-97C2-F6A63C92DD81}"/>
              </a:ext>
            </a:extLst>
          </p:cNvPr>
          <p:cNvSpPr>
            <a:spLocks noGrp="1"/>
          </p:cNvSpPr>
          <p:nvPr>
            <p:ph idx="1"/>
          </p:nvPr>
        </p:nvSpPr>
        <p:spPr>
          <a:xfrm>
            <a:off x="751703" y="1221131"/>
            <a:ext cx="10515600" cy="3364213"/>
          </a:xfrm>
        </p:spPr>
        <p:txBody>
          <a:bodyPr/>
          <a:lstStyle/>
          <a:p>
            <a:r>
              <a:rPr lang="en-US" b="0" i="0" dirty="0">
                <a:solidFill>
                  <a:srgbClr val="4A4A4A"/>
                </a:solidFill>
                <a:effectLst/>
                <a:latin typeface="Garamond" panose="02020404030301010803" pitchFamily="18" charset="0"/>
              </a:rPr>
              <a:t>Puffy face and skinny leg syndrome is something that is experienced when living in space. This is a result of fluid changes in the body, especially within the first couple of days of entering the microgravity environment. On Earth the heart has to pump blood against gravity, to get blood to the upper half of your body it must work harder. In space there is no gravity to pull fluids down, they remain in the upper half of the body causing puffy face and skinny leg syndrome until the body readjusts.</a:t>
            </a:r>
            <a:endParaRPr lang="en-IN" dirty="0"/>
          </a:p>
          <a:p>
            <a:endParaRPr lang="en-IN" dirty="0"/>
          </a:p>
        </p:txBody>
      </p:sp>
      <p:pic>
        <p:nvPicPr>
          <p:cNvPr id="5" name="Picture 2" descr="Microgravity causes an astronaut's body to change while in space. Credit: NASA ">
            <a:extLst>
              <a:ext uri="{FF2B5EF4-FFF2-40B4-BE49-F238E27FC236}">
                <a16:creationId xmlns:a16="http://schemas.microsoft.com/office/drawing/2014/main" id="{B7D9AB62-7E36-45F8-811C-1ECB43C97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73146"/>
            <a:ext cx="4833551" cy="2095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D0B647E-19DE-4742-A3C2-C6B9CA953E4C}"/>
              </a:ext>
            </a:extLst>
          </p:cNvPr>
          <p:cNvPicPr>
            <a:picLocks noChangeAspect="1"/>
          </p:cNvPicPr>
          <p:nvPr/>
        </p:nvPicPr>
        <p:blipFill>
          <a:blip r:embed="rId3"/>
          <a:stretch>
            <a:fillRect/>
          </a:stretch>
        </p:blipFill>
        <p:spPr>
          <a:xfrm>
            <a:off x="6520251" y="4473146"/>
            <a:ext cx="4506226" cy="2095780"/>
          </a:xfrm>
          <a:prstGeom prst="rect">
            <a:avLst/>
          </a:prstGeom>
        </p:spPr>
      </p:pic>
    </p:spTree>
    <p:extLst>
      <p:ext uri="{BB962C8B-B14F-4D97-AF65-F5344CB8AC3E}">
        <p14:creationId xmlns:p14="http://schemas.microsoft.com/office/powerpoint/2010/main" val="25785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DEF7-30EA-4639-A0B7-F6415DB2BEDD}"/>
              </a:ext>
            </a:extLst>
          </p:cNvPr>
          <p:cNvSpPr>
            <a:spLocks noGrp="1"/>
          </p:cNvSpPr>
          <p:nvPr>
            <p:ph type="title"/>
          </p:nvPr>
        </p:nvSpPr>
        <p:spPr/>
        <p:txBody>
          <a:bodyPr/>
          <a:lstStyle/>
          <a:p>
            <a:r>
              <a:rPr lang="en-IN" dirty="0"/>
              <a:t>Muscle Atrophy</a:t>
            </a:r>
          </a:p>
        </p:txBody>
      </p:sp>
      <p:sp>
        <p:nvSpPr>
          <p:cNvPr id="3" name="Content Placeholder 2">
            <a:extLst>
              <a:ext uri="{FF2B5EF4-FFF2-40B4-BE49-F238E27FC236}">
                <a16:creationId xmlns:a16="http://schemas.microsoft.com/office/drawing/2014/main" id="{DA8D7F0D-15E0-44D4-A6B0-BF7EA2D8CF9F}"/>
              </a:ext>
            </a:extLst>
          </p:cNvPr>
          <p:cNvSpPr>
            <a:spLocks noGrp="1"/>
          </p:cNvSpPr>
          <p:nvPr>
            <p:ph idx="1"/>
          </p:nvPr>
        </p:nvSpPr>
        <p:spPr>
          <a:xfrm>
            <a:off x="838200" y="1825625"/>
            <a:ext cx="10515600" cy="2944083"/>
          </a:xfrm>
        </p:spPr>
        <p:txBody>
          <a:bodyPr>
            <a:normAutofit fontScale="92500" lnSpcReduction="10000"/>
          </a:bodyPr>
          <a:lstStyle/>
          <a:p>
            <a:r>
              <a:rPr lang="en-US" sz="1800" dirty="0">
                <a:cs typeface="Arial" panose="020B0604020202020204" pitchFamily="34" charset="0"/>
              </a:rPr>
              <a:t>Living and working in space is mentally strenuous. But the absence of gravity makes working in a spacecraft physically undemanding. On Earth, we must constantly use certain muscles to support ourselves against the force of gravity. These muscles, commonly called antigravity muscles, include the calf muscles, the quadriceps and the muscles of the back and neck. Because astronauts work in a weightless environment, very little muscle contraction is needed to support their bodies or move around. Without regular use and exercise our muscles weaken and deteriorate. It’s a process called atrophy. Studies have shown that astronauts experience up to a 20 percent loss of muscle mass on spaceflights lasting five to 11 days. The loss of muscle mass means a loss of strength that can be potentially dangerous if an astronaut must perform a strenuous emergency procedure upon re-entry into the Earth's gravitational field. Even though muscle mass and strength can be regained once astronauts have returned to Earth, maintaining muscle in space is a concern, especially for long-duration space missions. The only way to minimize muscle atrophy in space is through intensive exercise, particularly strength training exercises, combined with an adequate diet. Astronauts on the International Space Station spend 2 1/2 hours per day exercising to combat the effects of muscle atrophy. </a:t>
            </a:r>
            <a:endParaRPr lang="en-IN" sz="1800" dirty="0">
              <a:cs typeface="Arial" panose="020B0604020202020204" pitchFamily="34" charset="0"/>
            </a:endParaRPr>
          </a:p>
        </p:txBody>
      </p:sp>
    </p:spTree>
    <p:extLst>
      <p:ext uri="{BB962C8B-B14F-4D97-AF65-F5344CB8AC3E}">
        <p14:creationId xmlns:p14="http://schemas.microsoft.com/office/powerpoint/2010/main" val="393581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1AF-FAFC-4F9D-A9A3-C5E394E4FB3C}"/>
              </a:ext>
            </a:extLst>
          </p:cNvPr>
          <p:cNvSpPr>
            <a:spLocks noGrp="1"/>
          </p:cNvSpPr>
          <p:nvPr>
            <p:ph type="title"/>
          </p:nvPr>
        </p:nvSpPr>
        <p:spPr>
          <a:xfrm>
            <a:off x="1913238" y="1514304"/>
            <a:ext cx="7280189" cy="3564323"/>
          </a:xfrm>
        </p:spPr>
        <p:txBody>
          <a:bodyPr>
            <a:normAutofit/>
          </a:bodyPr>
          <a:lstStyle/>
          <a:p>
            <a:r>
              <a:rPr lang="en-IN" dirty="0"/>
              <a:t>Health Effects on Physical Body due to Stellar Radiations</a:t>
            </a:r>
            <a:br>
              <a:rPr lang="en-IN" dirty="0"/>
            </a:br>
            <a:br>
              <a:rPr lang="en-IN" dirty="0"/>
            </a:br>
            <a:endParaRPr lang="en-IN" dirty="0"/>
          </a:p>
        </p:txBody>
      </p:sp>
    </p:spTree>
    <p:extLst>
      <p:ext uri="{BB962C8B-B14F-4D97-AF65-F5344CB8AC3E}">
        <p14:creationId xmlns:p14="http://schemas.microsoft.com/office/powerpoint/2010/main" val="221646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3659-23A9-4DED-B0A1-7A42616358AE}"/>
              </a:ext>
            </a:extLst>
          </p:cNvPr>
          <p:cNvSpPr>
            <a:spLocks noGrp="1"/>
          </p:cNvSpPr>
          <p:nvPr>
            <p:ph type="title"/>
          </p:nvPr>
        </p:nvSpPr>
        <p:spPr/>
        <p:txBody>
          <a:bodyPr/>
          <a:lstStyle/>
          <a:p>
            <a:r>
              <a:rPr lang="en-US" sz="4400" i="0" u="none" strike="noStrike" dirty="0">
                <a:solidFill>
                  <a:srgbClr val="000000"/>
                </a:solidFill>
                <a:effectLst/>
                <a:latin typeface="Garamond" panose="02020404030301010803" pitchFamily="18" charset="0"/>
              </a:rPr>
              <a:t>Problems in lungs due to cosmic dust </a:t>
            </a:r>
            <a:endParaRPr lang="en-IN" dirty="0"/>
          </a:p>
        </p:txBody>
      </p:sp>
      <p:sp>
        <p:nvSpPr>
          <p:cNvPr id="3" name="Content Placeholder 2">
            <a:extLst>
              <a:ext uri="{FF2B5EF4-FFF2-40B4-BE49-F238E27FC236}">
                <a16:creationId xmlns:a16="http://schemas.microsoft.com/office/drawing/2014/main" id="{174480CE-184E-4038-BE83-8171B75C5A22}"/>
              </a:ext>
            </a:extLst>
          </p:cNvPr>
          <p:cNvSpPr>
            <a:spLocks noGrp="1"/>
          </p:cNvSpPr>
          <p:nvPr>
            <p:ph idx="1"/>
          </p:nvPr>
        </p:nvSpPr>
        <p:spPr>
          <a:xfrm>
            <a:off x="838200" y="1825625"/>
            <a:ext cx="10515600" cy="2783445"/>
          </a:xfrm>
        </p:spPr>
        <p:txBody>
          <a:bodyPr>
            <a:normAutofit fontScale="85000" lnSpcReduction="20000"/>
          </a:bodyPr>
          <a:lstStyle/>
          <a:p>
            <a:pPr marL="457200" rtl="0">
              <a:spcBef>
                <a:spcPts val="1200"/>
              </a:spcBef>
              <a:spcAft>
                <a:spcPts val="1200"/>
              </a:spcAft>
            </a:pPr>
            <a:r>
              <a:rPr lang="en-US" sz="2800" b="0" i="0" u="none" strike="noStrike" dirty="0">
                <a:solidFill>
                  <a:srgbClr val="000000"/>
                </a:solidFill>
                <a:effectLst/>
                <a:latin typeface="Garamond" panose="02020404030301010803" pitchFamily="18" charset="0"/>
              </a:rPr>
              <a:t>The most dangerous effect may be on the lungs if the fine particulates of moon dust are inhaled. Extremely </a:t>
            </a:r>
            <a:r>
              <a:rPr lang="en-US" sz="2800" dirty="0">
                <a:solidFill>
                  <a:srgbClr val="000000"/>
                </a:solidFill>
                <a:latin typeface="Garamond" panose="02020404030301010803" pitchFamily="18" charset="0"/>
              </a:rPr>
              <a:t>sharp-edged moon dust</a:t>
            </a:r>
            <a:r>
              <a:rPr lang="en-US" sz="2800" b="0" i="0" u="none" strike="noStrike" dirty="0">
                <a:solidFill>
                  <a:srgbClr val="000000"/>
                </a:solidFill>
                <a:effectLst/>
                <a:latin typeface="Garamond" panose="02020404030301010803" pitchFamily="18" charset="0"/>
              </a:rPr>
              <a:t> can harm the heart and lungs, with effects ranging from inflammation to a heightened risk of cancer. It’s somewhat like inhaling asbestos.</a:t>
            </a:r>
            <a:endParaRPr lang="en-US" sz="2800" b="0" dirty="0">
              <a:effectLst/>
              <a:latin typeface="Garamond" panose="02020404030301010803" pitchFamily="18" charset="0"/>
            </a:endParaRPr>
          </a:p>
          <a:p>
            <a:r>
              <a:rPr lang="en-US" sz="2800" b="0" i="0" u="none" strike="noStrike" dirty="0">
                <a:solidFill>
                  <a:srgbClr val="000000"/>
                </a:solidFill>
                <a:effectLst/>
                <a:latin typeface="Garamond" panose="02020404030301010803" pitchFamily="18" charset="0"/>
              </a:rPr>
              <a:t>This sharp-edged dust can also cause irritation and abrasions on skin. In fact, it’s been known to wear through multiple layers on a boot of Kevlar-like material. Lunar dust can also scratch the cornea of an astronaut’s eye, causing an especially serious emergency in space.</a:t>
            </a:r>
            <a:br>
              <a:rPr lang="en-US" sz="2800" dirty="0">
                <a:latin typeface="Garamond" panose="02020404030301010803" pitchFamily="18" charset="0"/>
              </a:rPr>
            </a:br>
            <a:endParaRPr lang="en-IN" sz="2800" dirty="0">
              <a:latin typeface="Garamond" panose="02020404030301010803" pitchFamily="18" charset="0"/>
            </a:endParaRPr>
          </a:p>
          <a:p>
            <a:endParaRPr lang="en-IN" dirty="0"/>
          </a:p>
        </p:txBody>
      </p:sp>
      <p:pic>
        <p:nvPicPr>
          <p:cNvPr id="5" name="Picture 4">
            <a:extLst>
              <a:ext uri="{FF2B5EF4-FFF2-40B4-BE49-F238E27FC236}">
                <a16:creationId xmlns:a16="http://schemas.microsoft.com/office/drawing/2014/main" id="{F9E2C4B3-3DA3-4513-80BB-93395A89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456" y="4380149"/>
            <a:ext cx="4195452" cy="247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989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25569C-2572-4336-B81F-A41DD72381A9}"/>
              </a:ext>
            </a:extLst>
          </p:cNvPr>
          <p:cNvSpPr>
            <a:spLocks noGrp="1"/>
          </p:cNvSpPr>
          <p:nvPr>
            <p:ph type="title"/>
          </p:nvPr>
        </p:nvSpPr>
        <p:spPr>
          <a:xfrm>
            <a:off x="838200" y="365125"/>
            <a:ext cx="10515600" cy="1325563"/>
          </a:xfrm>
        </p:spPr>
        <p:txBody>
          <a:bodyPr/>
          <a:lstStyle/>
          <a:p>
            <a:r>
              <a:rPr lang="en-IN" sz="3200" b="1" i="0" u="none" strike="noStrike" dirty="0">
                <a:solidFill>
                  <a:srgbClr val="000000"/>
                </a:solidFill>
                <a:effectLst/>
                <a:latin typeface="Garamond" panose="02020404030301010803" pitchFamily="18" charset="0"/>
              </a:rPr>
              <a:t>Cognitive problems due to stellar radiations</a:t>
            </a:r>
            <a:endParaRPr lang="en-IN" sz="3200" dirty="0">
              <a:latin typeface="Garamond" panose="02020404030301010803" pitchFamily="18" charset="0"/>
            </a:endParaRPr>
          </a:p>
        </p:txBody>
      </p:sp>
      <p:sp>
        <p:nvSpPr>
          <p:cNvPr id="5" name="Content Placeholder 2">
            <a:extLst>
              <a:ext uri="{FF2B5EF4-FFF2-40B4-BE49-F238E27FC236}">
                <a16:creationId xmlns:a16="http://schemas.microsoft.com/office/drawing/2014/main" id="{544EAC6A-A455-4CB9-AA9B-11F01928F538}"/>
              </a:ext>
            </a:extLst>
          </p:cNvPr>
          <p:cNvSpPr>
            <a:spLocks noGrp="1"/>
          </p:cNvSpPr>
          <p:nvPr>
            <p:ph idx="1"/>
          </p:nvPr>
        </p:nvSpPr>
        <p:spPr>
          <a:xfrm>
            <a:off x="751702" y="1635083"/>
            <a:ext cx="10515600" cy="4351338"/>
          </a:xfrm>
        </p:spPr>
        <p:txBody>
          <a:bodyPr>
            <a:noAutofit/>
          </a:bodyPr>
          <a:lstStyle/>
          <a:p>
            <a:pPr indent="0" rtl="0">
              <a:spcBef>
                <a:spcPts val="1200"/>
              </a:spcBef>
              <a:spcAft>
                <a:spcPts val="1200"/>
              </a:spcAft>
              <a:buNone/>
            </a:pPr>
            <a:r>
              <a:rPr lang="en-US" sz="2000" b="0" i="0" u="none" strike="noStrike" dirty="0">
                <a:solidFill>
                  <a:srgbClr val="000000"/>
                </a:solidFill>
                <a:effectLst/>
                <a:latin typeface="Garamond" panose="02020404030301010803" pitchFamily="18" charset="0"/>
              </a:rPr>
              <a:t>When simulating deep space conditions, scientists discovered that exposure to </a:t>
            </a:r>
            <a:r>
              <a:rPr lang="en-US" sz="2000" dirty="0">
                <a:solidFill>
                  <a:srgbClr val="000000"/>
                </a:solidFill>
                <a:latin typeface="Garamond" panose="02020404030301010803" pitchFamily="18" charset="0"/>
              </a:rPr>
              <a:t>high-energy particles</a:t>
            </a:r>
            <a:r>
              <a:rPr lang="en-US" sz="2000" b="0" i="0" u="none" strike="noStrike" dirty="0">
                <a:solidFill>
                  <a:srgbClr val="000000"/>
                </a:solidFill>
                <a:effectLst/>
                <a:latin typeface="Garamond" panose="02020404030301010803" pitchFamily="18" charset="0"/>
              </a:rPr>
              <a:t>, even in low doses.  biological marker to predict which astronauts will experience these effects. Then they might be able to lessen the effects of radiation for those people.</a:t>
            </a:r>
            <a:endParaRPr lang="en-US" sz="2000" b="0" dirty="0">
              <a:effectLst/>
              <a:latin typeface="Garamond" panose="02020404030301010803" pitchFamily="18" charset="0"/>
            </a:endParaRPr>
          </a:p>
          <a:p>
            <a:pPr marL="0" indent="0" rtl="0">
              <a:spcBef>
                <a:spcPts val="1400"/>
              </a:spcBef>
              <a:spcAft>
                <a:spcPts val="0"/>
              </a:spcAft>
              <a:buNone/>
            </a:pPr>
            <a:r>
              <a:rPr lang="en-US" sz="2000" b="0" i="0" u="none" strike="noStrike" dirty="0">
                <a:solidFill>
                  <a:srgbClr val="000000"/>
                </a:solidFill>
                <a:effectLst/>
                <a:latin typeface="Garamond" panose="02020404030301010803" pitchFamily="18" charset="0"/>
              </a:rPr>
              <a:t>  A more serious concern is </a:t>
            </a:r>
            <a:r>
              <a:rPr lang="en-US" sz="2000" dirty="0">
                <a:solidFill>
                  <a:srgbClr val="000000"/>
                </a:solidFill>
                <a:latin typeface="Garamond" panose="02020404030301010803" pitchFamily="18" charset="0"/>
              </a:rPr>
              <a:t>Alzheimer’s</a:t>
            </a:r>
            <a:r>
              <a:rPr lang="en-US" sz="2000" b="0" i="0" u="none" strike="noStrike" dirty="0">
                <a:solidFill>
                  <a:srgbClr val="000000"/>
                </a:solidFill>
                <a:effectLst/>
                <a:latin typeface="Garamond" panose="02020404030301010803" pitchFamily="18" charset="0"/>
              </a:rPr>
              <a:t>. “Exposure to radiation levels equivalent to a mission to Mars      </a:t>
            </a:r>
            <a:r>
              <a:rPr lang="en-US" sz="2000" dirty="0">
                <a:solidFill>
                  <a:srgbClr val="000000"/>
                </a:solidFill>
                <a:latin typeface="Garamond" panose="02020404030301010803" pitchFamily="18" charset="0"/>
              </a:rPr>
              <a:t>              </a:t>
            </a:r>
            <a:r>
              <a:rPr lang="en-US" sz="2000" b="0" i="0" u="none" strike="noStrike" dirty="0">
                <a:solidFill>
                  <a:srgbClr val="000000"/>
                </a:solidFill>
                <a:effectLst/>
                <a:latin typeface="Garamond" panose="02020404030301010803" pitchFamily="18" charset="0"/>
              </a:rPr>
              <a:t>could produce cognitive problems and speed up changes in the brain that are associated with Alzheimer’s disease</a:t>
            </a:r>
            <a:br>
              <a:rPr lang="en-US" sz="2000" dirty="0">
                <a:latin typeface="Garamond" panose="02020404030301010803" pitchFamily="18" charset="0"/>
              </a:rPr>
            </a:br>
            <a:br>
              <a:rPr lang="en-US" sz="2000" dirty="0">
                <a:latin typeface="Garamond" panose="02020404030301010803" pitchFamily="18" charset="0"/>
              </a:rPr>
            </a:br>
            <a:endParaRPr lang="en-IN" sz="2000" dirty="0">
              <a:latin typeface="Garamond" panose="02020404030301010803" pitchFamily="18" charset="0"/>
            </a:endParaRPr>
          </a:p>
        </p:txBody>
      </p:sp>
      <p:pic>
        <p:nvPicPr>
          <p:cNvPr id="6" name="Picture 2">
            <a:extLst>
              <a:ext uri="{FF2B5EF4-FFF2-40B4-BE49-F238E27FC236}">
                <a16:creationId xmlns:a16="http://schemas.microsoft.com/office/drawing/2014/main" id="{94CCFD0E-E1C2-4A3A-BD21-387837CF1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389" y="3619844"/>
            <a:ext cx="32004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8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9E07-0879-4B30-B12B-57C717A5CDFB}"/>
              </a:ext>
            </a:extLst>
          </p:cNvPr>
          <p:cNvSpPr>
            <a:spLocks noGrp="1"/>
          </p:cNvSpPr>
          <p:nvPr>
            <p:ph type="title"/>
          </p:nvPr>
        </p:nvSpPr>
        <p:spPr/>
        <p:txBody>
          <a:bodyPr/>
          <a:lstStyle/>
          <a:p>
            <a:r>
              <a:rPr lang="en-US" altLang="en-US">
                <a:cs typeface="Arial"/>
              </a:rPr>
              <a:t>Motivation &amp; Resources</a:t>
            </a:r>
            <a:endParaRPr lang="en-IN"/>
          </a:p>
        </p:txBody>
      </p:sp>
      <p:sp>
        <p:nvSpPr>
          <p:cNvPr id="3" name="Content Placeholder 2">
            <a:extLst>
              <a:ext uri="{FF2B5EF4-FFF2-40B4-BE49-F238E27FC236}">
                <a16:creationId xmlns:a16="http://schemas.microsoft.com/office/drawing/2014/main" id="{9CFABFC9-92C6-43C4-8031-40F40BBFEFE2}"/>
              </a:ext>
            </a:extLst>
          </p:cNvPr>
          <p:cNvSpPr>
            <a:spLocks noGrp="1"/>
          </p:cNvSpPr>
          <p:nvPr>
            <p:ph idx="1"/>
          </p:nvPr>
        </p:nvSpPr>
        <p:spPr>
          <a:xfrm>
            <a:off x="838200" y="1825625"/>
            <a:ext cx="5772665" cy="4351338"/>
          </a:xfrm>
        </p:spPr>
        <p:txBody>
          <a:bodyPr>
            <a:normAutofit fontScale="92500" lnSpcReduction="10000"/>
          </a:bodyPr>
          <a:lstStyle/>
          <a:p>
            <a:pPr marL="0" indent="0">
              <a:lnSpc>
                <a:spcPct val="80000"/>
              </a:lnSpc>
              <a:buNone/>
            </a:pPr>
            <a:endParaRPr lang="en-US" altLang="en-US" sz="2400" b="1" dirty="0">
              <a:cs typeface="Arial"/>
            </a:endParaRPr>
          </a:p>
          <a:p>
            <a:pPr>
              <a:lnSpc>
                <a:spcPct val="80000"/>
              </a:lnSpc>
            </a:pPr>
            <a:r>
              <a:rPr lang="en-US" altLang="en-US" sz="2800" b="1" dirty="0">
                <a:cs typeface="Arial"/>
              </a:rPr>
              <a:t>Our Team has decided to work on this problem statement after reading about Scott Kelly who spent nearly a year on the International Space Station. </a:t>
            </a:r>
            <a:endParaRPr lang="en-US" altLang="en-US" sz="2800" b="1" dirty="0">
              <a:ea typeface="+mn-lt"/>
              <a:cs typeface="+mn-lt"/>
            </a:endParaRPr>
          </a:p>
          <a:p>
            <a:pPr>
              <a:lnSpc>
                <a:spcPct val="80000"/>
              </a:lnSpc>
            </a:pPr>
            <a:r>
              <a:rPr lang="en-US" sz="2800" b="1" dirty="0">
                <a:ea typeface="+mn-lt"/>
                <a:cs typeface="+mn-lt"/>
              </a:rPr>
              <a:t>Scott Kelly's one-year mission was to better understand how the human body adapts to lengthy periods in space.</a:t>
            </a:r>
            <a:endParaRPr lang="en-US" sz="2800" b="1" dirty="0"/>
          </a:p>
          <a:p>
            <a:pPr marL="0" indent="0">
              <a:buNone/>
            </a:pPr>
            <a:r>
              <a:rPr lang="en-US" dirty="0">
                <a:latin typeface="Arial"/>
                <a:cs typeface="Arial"/>
              </a:rPr>
              <a:t>        https://www.nasa.gov/sites/default/files/atoms/files/kellysj.pdf</a:t>
            </a:r>
            <a:endParaRPr lang="en-US" dirty="0">
              <a:latin typeface="Arial"/>
            </a:endParaRPr>
          </a:p>
          <a:p>
            <a:endParaRPr lang="en-IN" dirty="0"/>
          </a:p>
        </p:txBody>
      </p:sp>
      <p:pic>
        <p:nvPicPr>
          <p:cNvPr id="5" name="Picture 2" descr="A person wearing a costume&#10;&#10;Description automatically generated">
            <a:extLst>
              <a:ext uri="{FF2B5EF4-FFF2-40B4-BE49-F238E27FC236}">
                <a16:creationId xmlns:a16="http://schemas.microsoft.com/office/drawing/2014/main" id="{99DD99E5-D7E0-45A1-94AF-F789F3B2A81D}"/>
              </a:ext>
            </a:extLst>
          </p:cNvPr>
          <p:cNvPicPr>
            <a:picLocks noChangeAspect="1"/>
          </p:cNvPicPr>
          <p:nvPr/>
        </p:nvPicPr>
        <p:blipFill>
          <a:blip r:embed="rId2"/>
          <a:stretch>
            <a:fillRect/>
          </a:stretch>
        </p:blipFill>
        <p:spPr>
          <a:xfrm>
            <a:off x="8088935" y="745078"/>
            <a:ext cx="2743200" cy="3429000"/>
          </a:xfrm>
          <a:prstGeom prst="rect">
            <a:avLst/>
          </a:prstGeom>
        </p:spPr>
      </p:pic>
    </p:spTree>
    <p:extLst>
      <p:ext uri="{BB962C8B-B14F-4D97-AF65-F5344CB8AC3E}">
        <p14:creationId xmlns:p14="http://schemas.microsoft.com/office/powerpoint/2010/main" val="2884426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27A1-3905-493A-A698-E6937FBC5B2C}"/>
              </a:ext>
            </a:extLst>
          </p:cNvPr>
          <p:cNvSpPr>
            <a:spLocks noGrp="1"/>
          </p:cNvSpPr>
          <p:nvPr>
            <p:ph type="title"/>
          </p:nvPr>
        </p:nvSpPr>
        <p:spPr>
          <a:xfrm>
            <a:off x="3853249" y="2935331"/>
            <a:ext cx="10515600" cy="1325563"/>
          </a:xfrm>
        </p:spPr>
        <p:txBody>
          <a:bodyPr>
            <a:normAutofit/>
          </a:bodyPr>
          <a:lstStyle/>
          <a:p>
            <a:r>
              <a:rPr lang="en-IN" sz="7200" dirty="0"/>
              <a:t>Sensors</a:t>
            </a:r>
          </a:p>
        </p:txBody>
      </p:sp>
    </p:spTree>
    <p:extLst>
      <p:ext uri="{BB962C8B-B14F-4D97-AF65-F5344CB8AC3E}">
        <p14:creationId xmlns:p14="http://schemas.microsoft.com/office/powerpoint/2010/main" val="26565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B722-03B9-44D8-9A1A-7A3B7314D4B3}"/>
              </a:ext>
            </a:extLst>
          </p:cNvPr>
          <p:cNvSpPr>
            <a:spLocks noGrp="1"/>
          </p:cNvSpPr>
          <p:nvPr>
            <p:ph type="title"/>
          </p:nvPr>
        </p:nvSpPr>
        <p:spPr/>
        <p:txBody>
          <a:bodyPr>
            <a:normAutofit fontScale="90000"/>
          </a:bodyPr>
          <a:lstStyle/>
          <a:p>
            <a:br>
              <a:rPr lang="en-IN" b="0" dirty="0">
                <a:effectLst/>
              </a:rPr>
            </a:br>
            <a:r>
              <a:rPr lang="en-IN" b="0" dirty="0">
                <a:effectLst/>
              </a:rPr>
              <a:t>Gamma Radiation Sensor</a:t>
            </a:r>
            <a:br>
              <a:rPr lang="en-IN" dirty="0"/>
            </a:br>
            <a:endParaRPr lang="en-IN" dirty="0"/>
          </a:p>
        </p:txBody>
      </p:sp>
      <p:sp>
        <p:nvSpPr>
          <p:cNvPr id="3" name="Content Placeholder 2">
            <a:extLst>
              <a:ext uri="{FF2B5EF4-FFF2-40B4-BE49-F238E27FC236}">
                <a16:creationId xmlns:a16="http://schemas.microsoft.com/office/drawing/2014/main" id="{AB66B8FE-6110-4411-9ECC-3448A36D9728}"/>
              </a:ext>
            </a:extLst>
          </p:cNvPr>
          <p:cNvSpPr>
            <a:spLocks noGrp="1"/>
          </p:cNvSpPr>
          <p:nvPr>
            <p:ph idx="1"/>
          </p:nvPr>
        </p:nvSpPr>
        <p:spPr/>
        <p:txBody>
          <a:bodyPr/>
          <a:lstStyle/>
          <a:p>
            <a:r>
              <a:rPr lang="en-US" b="0" i="0" dirty="0">
                <a:solidFill>
                  <a:srgbClr val="2E2E2E"/>
                </a:solidFill>
                <a:effectLst/>
                <a:latin typeface="NexusSerif"/>
              </a:rPr>
              <a:t>Exposure to nuclear radiations is extremely harmful to human and animal life. Three main types of nuclear radiations are alpha, beta, and gamma. Gamma radiation is dangerous to human life causing cellular destruction and subsequently leading to DNA damage, cancer, and radiation sickness if exposed in excess. Gamma radiation detector forms the heart of a radiation monitoring system and hence, deployment of such detectors in the vicinity of nuclear power plants is vital.</a:t>
            </a:r>
            <a:endParaRPr lang="en-IN" dirty="0"/>
          </a:p>
          <a:p>
            <a:endParaRPr lang="en-IN" dirty="0"/>
          </a:p>
        </p:txBody>
      </p:sp>
    </p:spTree>
    <p:extLst>
      <p:ext uri="{BB962C8B-B14F-4D97-AF65-F5344CB8AC3E}">
        <p14:creationId xmlns:p14="http://schemas.microsoft.com/office/powerpoint/2010/main" val="354444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892B-0294-439C-979C-EAA7DC8B8C9D}"/>
              </a:ext>
            </a:extLst>
          </p:cNvPr>
          <p:cNvSpPr>
            <a:spLocks noGrp="1"/>
          </p:cNvSpPr>
          <p:nvPr>
            <p:ph type="title"/>
          </p:nvPr>
        </p:nvSpPr>
        <p:spPr/>
        <p:txBody>
          <a:bodyPr/>
          <a:lstStyle/>
          <a:p>
            <a:endParaRPr lang="en-IN" dirty="0"/>
          </a:p>
        </p:txBody>
      </p:sp>
      <p:pic>
        <p:nvPicPr>
          <p:cNvPr id="4" name="Picture 2" descr="Fig. 1">
            <a:extLst>
              <a:ext uri="{FF2B5EF4-FFF2-40B4-BE49-F238E27FC236}">
                <a16:creationId xmlns:a16="http://schemas.microsoft.com/office/drawing/2014/main" id="{D4EDB9A7-B174-4779-9A04-F1994C2932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8486" y="2889293"/>
            <a:ext cx="5745891" cy="300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387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035DE2-D3C8-4C4F-953D-0CE426119894}"/>
              </a:ext>
            </a:extLst>
          </p:cNvPr>
          <p:cNvSpPr>
            <a:spLocks noGrp="1"/>
          </p:cNvSpPr>
          <p:nvPr>
            <p:ph type="title"/>
          </p:nvPr>
        </p:nvSpPr>
        <p:spPr>
          <a:xfrm>
            <a:off x="838200" y="365125"/>
            <a:ext cx="10515600" cy="1325563"/>
          </a:xfrm>
        </p:spPr>
        <p:txBody>
          <a:bodyPr/>
          <a:lstStyle/>
          <a:p>
            <a:r>
              <a:rPr lang="en-IN" dirty="0"/>
              <a:t>Body temperature sensor</a:t>
            </a:r>
          </a:p>
        </p:txBody>
      </p:sp>
      <p:sp>
        <p:nvSpPr>
          <p:cNvPr id="5" name="Content Placeholder 2">
            <a:extLst>
              <a:ext uri="{FF2B5EF4-FFF2-40B4-BE49-F238E27FC236}">
                <a16:creationId xmlns:a16="http://schemas.microsoft.com/office/drawing/2014/main" id="{894B5594-FE19-4041-9539-CA85B51D651F}"/>
              </a:ext>
            </a:extLst>
          </p:cNvPr>
          <p:cNvSpPr>
            <a:spLocks noGrp="1"/>
          </p:cNvSpPr>
          <p:nvPr>
            <p:ph idx="1"/>
          </p:nvPr>
        </p:nvSpPr>
        <p:spPr>
          <a:xfrm>
            <a:off x="838200" y="1825625"/>
            <a:ext cx="10515600" cy="4351338"/>
          </a:xfrm>
        </p:spPr>
        <p:txBody>
          <a:bodyPr/>
          <a:lstStyle/>
          <a:p>
            <a:pPr algn="just"/>
            <a:r>
              <a:rPr lang="en-US" dirty="0"/>
              <a:t>The MAX30205 temperature sensor accurately measures temperature and provide an overtemperature alarm/ interrupt/shutdown output. This device converts the temperature measurements to digital form using a high resolution, sigma-delta, analog-to-digital converter (ADC). Accuracy meets clinical thermometry specification of the ASTM E1112 when soldered on the final PCB. Communication is through an I2C-compatible, 2-wire serial interface.</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264606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9A8DA6-26ED-4096-8C0B-E411EA3432BD}"/>
              </a:ext>
            </a:extLst>
          </p:cNvPr>
          <p:cNvSpPr>
            <a:spLocks noGrp="1"/>
          </p:cNvSpPr>
          <p:nvPr>
            <p:ph type="title"/>
          </p:nvPr>
        </p:nvSpPr>
        <p:spPr>
          <a:xfrm>
            <a:off x="838200" y="365125"/>
            <a:ext cx="10515600" cy="1325563"/>
          </a:xfrm>
        </p:spPr>
        <p:txBody>
          <a:bodyPr/>
          <a:lstStyle/>
          <a:p>
            <a:r>
              <a:rPr lang="en-US" dirty="0"/>
              <a:t>Benefits and Features</a:t>
            </a:r>
            <a:endParaRPr lang="en-IN" dirty="0"/>
          </a:p>
        </p:txBody>
      </p:sp>
      <p:sp>
        <p:nvSpPr>
          <p:cNvPr id="5" name="Content Placeholder 2">
            <a:extLst>
              <a:ext uri="{FF2B5EF4-FFF2-40B4-BE49-F238E27FC236}">
                <a16:creationId xmlns:a16="http://schemas.microsoft.com/office/drawing/2014/main" id="{DC1D9274-BA8F-4125-BACB-D9DE0161216C}"/>
              </a:ext>
            </a:extLst>
          </p:cNvPr>
          <p:cNvSpPr>
            <a:spLocks noGrp="1"/>
          </p:cNvSpPr>
          <p:nvPr>
            <p:ph idx="1"/>
          </p:nvPr>
        </p:nvSpPr>
        <p:spPr>
          <a:xfrm>
            <a:off x="838200" y="1825625"/>
            <a:ext cx="10515600" cy="4351338"/>
          </a:xfrm>
        </p:spPr>
        <p:txBody>
          <a:bodyPr>
            <a:normAutofit lnSpcReduction="10000"/>
          </a:bodyPr>
          <a:lstStyle/>
          <a:p>
            <a:r>
              <a:rPr lang="en-US" dirty="0"/>
              <a:t> High Accuracy and Low-Voltage Operation Aids Designers in Meeting Error and Power Budgets </a:t>
            </a:r>
          </a:p>
          <a:p>
            <a:r>
              <a:rPr lang="en-US" dirty="0"/>
              <a:t> 0.1°C Accuracy (37°C to 39°C)</a:t>
            </a:r>
          </a:p>
          <a:p>
            <a:r>
              <a:rPr lang="en-US" dirty="0"/>
              <a:t> 16-Bit (0.00390625°C) Temperature Resolution </a:t>
            </a:r>
          </a:p>
          <a:p>
            <a:r>
              <a:rPr lang="en-US" dirty="0"/>
              <a:t> 2.7V to 3.3V Supply Voltage Range </a:t>
            </a:r>
          </a:p>
          <a:p>
            <a:r>
              <a:rPr lang="en-US" dirty="0"/>
              <a:t> One-Shot and Shutdown Modes Help Reduce Power Usage </a:t>
            </a:r>
          </a:p>
          <a:p>
            <a:r>
              <a:rPr lang="en-US" dirty="0"/>
              <a:t> 600μA (</a:t>
            </a:r>
            <a:r>
              <a:rPr lang="en-US" dirty="0" err="1"/>
              <a:t>typ</a:t>
            </a:r>
            <a:r>
              <a:rPr lang="en-US" dirty="0"/>
              <a:t>) Operating Supply Current</a:t>
            </a:r>
          </a:p>
          <a:p>
            <a:r>
              <a:rPr lang="en-US" dirty="0"/>
              <a:t> Digital Functions Make Integration Easier into Any System • Selectable Timeout Prevents Bus Lockup • Separate Open-Drain OS Output Operates as Interrupt or Comparator/Thermostat Output</a:t>
            </a:r>
            <a:endParaRPr lang="en-IN" dirty="0"/>
          </a:p>
        </p:txBody>
      </p:sp>
    </p:spTree>
    <p:extLst>
      <p:ext uri="{BB962C8B-B14F-4D97-AF65-F5344CB8AC3E}">
        <p14:creationId xmlns:p14="http://schemas.microsoft.com/office/powerpoint/2010/main" val="184467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9386-5A50-4A3F-AC5D-466A75184DE2}"/>
              </a:ext>
            </a:extLst>
          </p:cNvPr>
          <p:cNvSpPr>
            <a:spLocks noGrp="1"/>
          </p:cNvSpPr>
          <p:nvPr>
            <p:ph type="title"/>
          </p:nvPr>
        </p:nvSpPr>
        <p:spPr/>
        <p:txBody>
          <a:bodyPr/>
          <a:lstStyle/>
          <a:p>
            <a:r>
              <a:rPr lang="en-IN"/>
              <a:t>Technical Specifications</a:t>
            </a:r>
          </a:p>
        </p:txBody>
      </p:sp>
      <p:sp>
        <p:nvSpPr>
          <p:cNvPr id="5" name="Content Placeholder 2">
            <a:extLst>
              <a:ext uri="{FF2B5EF4-FFF2-40B4-BE49-F238E27FC236}">
                <a16:creationId xmlns:a16="http://schemas.microsoft.com/office/drawing/2014/main" id="{610FED55-2F37-4DC8-8D56-1EADE0402AB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Arial" panose="020B0604020202020204" pitchFamily="34" charset="0"/>
              </a:rPr>
              <a:t>Calibrated directly in Celsius (Centigrade)</a:t>
            </a:r>
          </a:p>
          <a:p>
            <a:pPr marL="0" indent="0">
              <a:buFont typeface="Arial" panose="020B0604020202020204" pitchFamily="34" charset="0"/>
              <a:buNone/>
            </a:pPr>
            <a:r>
              <a:rPr lang="en-US">
                <a:latin typeface="Arial" panose="020B0604020202020204" pitchFamily="34" charset="0"/>
              </a:rPr>
              <a:t>Linear + 10-mV/°C scale factor</a:t>
            </a:r>
          </a:p>
          <a:p>
            <a:pPr marL="0" indent="0">
              <a:buFont typeface="Arial" panose="020B0604020202020204" pitchFamily="34" charset="0"/>
              <a:buNone/>
            </a:pPr>
            <a:r>
              <a:rPr lang="en-US">
                <a:latin typeface="Arial" panose="020B0604020202020204" pitchFamily="34" charset="0"/>
              </a:rPr>
              <a:t>0.5°C ensured accuracy (at 25°C)</a:t>
            </a:r>
          </a:p>
          <a:p>
            <a:pPr marL="0" indent="0">
              <a:buFont typeface="Arial" panose="020B0604020202020204" pitchFamily="34" charset="0"/>
              <a:buNone/>
            </a:pPr>
            <a:r>
              <a:rPr lang="en-US">
                <a:latin typeface="Arial" panose="020B0604020202020204" pitchFamily="34" charset="0"/>
              </a:rPr>
              <a:t>Rated for full −55°C to 150°C range</a:t>
            </a:r>
          </a:p>
          <a:p>
            <a:pPr marL="0" indent="0">
              <a:buFont typeface="Arial" panose="020B0604020202020204" pitchFamily="34" charset="0"/>
              <a:buNone/>
            </a:pPr>
            <a:r>
              <a:rPr lang="en-US">
                <a:latin typeface="Arial" panose="020B0604020202020204" pitchFamily="34" charset="0"/>
              </a:rPr>
              <a:t>Suitable for remote applications</a:t>
            </a:r>
          </a:p>
          <a:p>
            <a:endParaRPr lang="en-IN" dirty="0"/>
          </a:p>
        </p:txBody>
      </p:sp>
      <p:pic>
        <p:nvPicPr>
          <p:cNvPr id="6" name="Picture 5">
            <a:extLst>
              <a:ext uri="{FF2B5EF4-FFF2-40B4-BE49-F238E27FC236}">
                <a16:creationId xmlns:a16="http://schemas.microsoft.com/office/drawing/2014/main" id="{1E470C0E-47D2-4237-9B94-763E0FC31D5D}"/>
              </a:ext>
            </a:extLst>
          </p:cNvPr>
          <p:cNvPicPr>
            <a:picLocks noChangeAspect="1"/>
          </p:cNvPicPr>
          <p:nvPr/>
        </p:nvPicPr>
        <p:blipFill>
          <a:blip r:embed="rId2"/>
          <a:stretch>
            <a:fillRect/>
          </a:stretch>
        </p:blipFill>
        <p:spPr>
          <a:xfrm>
            <a:off x="7773687" y="2519363"/>
            <a:ext cx="3396821" cy="3657600"/>
          </a:xfrm>
          <a:prstGeom prst="rect">
            <a:avLst/>
          </a:prstGeom>
        </p:spPr>
      </p:pic>
    </p:spTree>
    <p:extLst>
      <p:ext uri="{BB962C8B-B14F-4D97-AF65-F5344CB8AC3E}">
        <p14:creationId xmlns:p14="http://schemas.microsoft.com/office/powerpoint/2010/main" val="350590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151BA-9845-4649-B847-00203522278C}"/>
              </a:ext>
            </a:extLst>
          </p:cNvPr>
          <p:cNvSpPr>
            <a:spLocks noGrp="1"/>
          </p:cNvSpPr>
          <p:nvPr>
            <p:ph type="title"/>
          </p:nvPr>
        </p:nvSpPr>
        <p:spPr>
          <a:xfrm>
            <a:off x="838200" y="365125"/>
            <a:ext cx="10515600" cy="1325563"/>
          </a:xfrm>
        </p:spPr>
        <p:txBody>
          <a:bodyPr/>
          <a:lstStyle/>
          <a:p>
            <a:r>
              <a:rPr lang="en-IN" dirty="0"/>
              <a:t>Pulse Rate Sensor</a:t>
            </a:r>
          </a:p>
        </p:txBody>
      </p:sp>
      <p:sp>
        <p:nvSpPr>
          <p:cNvPr id="5" name="Content Placeholder 2">
            <a:extLst>
              <a:ext uri="{FF2B5EF4-FFF2-40B4-BE49-F238E27FC236}">
                <a16:creationId xmlns:a16="http://schemas.microsoft.com/office/drawing/2014/main" id="{AFF2FBA0-4512-46BA-96C0-119DF57867F3}"/>
              </a:ext>
            </a:extLst>
          </p:cNvPr>
          <p:cNvSpPr>
            <a:spLocks noGrp="1"/>
          </p:cNvSpPr>
          <p:nvPr>
            <p:ph idx="1"/>
          </p:nvPr>
        </p:nvSpPr>
        <p:spPr>
          <a:xfrm>
            <a:off x="838200" y="1825625"/>
            <a:ext cx="10515600" cy="4351338"/>
          </a:xfrm>
        </p:spPr>
        <p:txBody>
          <a:bodyPr>
            <a:normAutofit fontScale="85000" lnSpcReduction="10000"/>
          </a:bodyPr>
          <a:lstStyle/>
          <a:p>
            <a:pPr algn="just" fontAlgn="base"/>
            <a:r>
              <a:rPr lang="en-US" b="0" i="0" dirty="0">
                <a:solidFill>
                  <a:srgbClr val="666666"/>
                </a:solidFill>
                <a:effectLst/>
                <a:latin typeface="Arial" panose="020B0604020202020204" pitchFamily="34" charset="0"/>
              </a:rPr>
              <a:t>The heartbeat sensor is based on the principle of photoplethysmography. It measures the change in volume of blood through any organ of the body which causes a change in the light intensity through that organ (avascular region). In the case of applications where the heart </a:t>
            </a:r>
            <a:r>
              <a:rPr lang="en-US" dirty="0">
                <a:solidFill>
                  <a:srgbClr val="E03800"/>
                </a:solidFill>
                <a:latin typeface="inherit"/>
              </a:rPr>
              <a:t>pulse rate is to be monitored</a:t>
            </a:r>
            <a:r>
              <a:rPr lang="en-US" b="0" i="0" dirty="0">
                <a:solidFill>
                  <a:srgbClr val="666666"/>
                </a:solidFill>
                <a:effectLst/>
                <a:latin typeface="Arial" panose="020B0604020202020204" pitchFamily="34" charset="0"/>
              </a:rPr>
              <a:t>, the timing of the pulses is more important. The flow of blood volume is decided by the rate of heart pulses and since light is absorbed by the blood, the signal pulses are equivalent to the heartbeat pulses.</a:t>
            </a:r>
          </a:p>
          <a:p>
            <a:pPr algn="l" fontAlgn="base"/>
            <a:r>
              <a:rPr lang="en-US" b="0" i="0" dirty="0">
                <a:solidFill>
                  <a:srgbClr val="666666"/>
                </a:solidFill>
                <a:effectLst/>
                <a:latin typeface="Arial" panose="020B0604020202020204" pitchFamily="34" charset="0"/>
              </a:rPr>
              <a:t>There are two types of photoplethysmography:</a:t>
            </a:r>
          </a:p>
          <a:p>
            <a:pPr algn="just" fontAlgn="base"/>
            <a:r>
              <a:rPr lang="en-US" b="1" i="0" dirty="0">
                <a:solidFill>
                  <a:srgbClr val="666666"/>
                </a:solidFill>
                <a:effectLst/>
                <a:latin typeface="inherit"/>
              </a:rPr>
              <a:t>Transmission</a:t>
            </a:r>
            <a:r>
              <a:rPr lang="en-US" b="0" i="0" dirty="0">
                <a:solidFill>
                  <a:srgbClr val="666666"/>
                </a:solidFill>
                <a:effectLst/>
                <a:latin typeface="Arial" panose="020B0604020202020204" pitchFamily="34" charset="0"/>
              </a:rPr>
              <a:t>: Light emitted from the light-emitting device is transmitted through any vascular region of the body like earlobe and received by the detector.</a:t>
            </a:r>
          </a:p>
          <a:p>
            <a:pPr algn="l" fontAlgn="base"/>
            <a:r>
              <a:rPr lang="en-US" b="1" i="0" dirty="0">
                <a:solidFill>
                  <a:srgbClr val="666666"/>
                </a:solidFill>
                <a:effectLst/>
                <a:latin typeface="inherit"/>
              </a:rPr>
              <a:t>Reflection</a:t>
            </a:r>
            <a:r>
              <a:rPr lang="en-US" b="0" i="0" dirty="0">
                <a:solidFill>
                  <a:srgbClr val="666666"/>
                </a:solidFill>
                <a:effectLst/>
                <a:latin typeface="Arial" panose="020B0604020202020204" pitchFamily="34" charset="0"/>
              </a:rPr>
              <a:t>: Light emitted from the light-emitting device is reflected by the regions.</a:t>
            </a:r>
          </a:p>
        </p:txBody>
      </p:sp>
    </p:spTree>
    <p:extLst>
      <p:ext uri="{BB962C8B-B14F-4D97-AF65-F5344CB8AC3E}">
        <p14:creationId xmlns:p14="http://schemas.microsoft.com/office/powerpoint/2010/main" val="973271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26793-2E38-49CC-A3FD-E3A7CB25C598}"/>
              </a:ext>
            </a:extLst>
          </p:cNvPr>
          <p:cNvSpPr>
            <a:spLocks noGrp="1"/>
          </p:cNvSpPr>
          <p:nvPr>
            <p:ph type="title"/>
          </p:nvPr>
        </p:nvSpPr>
        <p:spPr>
          <a:xfrm>
            <a:off x="838200" y="365125"/>
            <a:ext cx="10515600" cy="1325563"/>
          </a:xfrm>
        </p:spPr>
        <p:txBody>
          <a:bodyPr/>
          <a:lstStyle/>
          <a:p>
            <a:r>
              <a:rPr lang="en-IN" dirty="0"/>
              <a:t>Working of a Pulse rate sensor</a:t>
            </a:r>
          </a:p>
        </p:txBody>
      </p:sp>
      <p:sp>
        <p:nvSpPr>
          <p:cNvPr id="5" name="Content Placeholder 2">
            <a:extLst>
              <a:ext uri="{FF2B5EF4-FFF2-40B4-BE49-F238E27FC236}">
                <a16:creationId xmlns:a16="http://schemas.microsoft.com/office/drawing/2014/main" id="{B513E84A-297E-42DC-A524-24FDDEC13993}"/>
              </a:ext>
            </a:extLst>
          </p:cNvPr>
          <p:cNvSpPr>
            <a:spLocks noGrp="1"/>
          </p:cNvSpPr>
          <p:nvPr>
            <p:ph idx="1"/>
          </p:nvPr>
        </p:nvSpPr>
        <p:spPr>
          <a:xfrm>
            <a:off x="838200" y="1825625"/>
            <a:ext cx="10515600" cy="4351338"/>
          </a:xfrm>
        </p:spPr>
        <p:txBody>
          <a:bodyPr>
            <a:normAutofit/>
          </a:bodyPr>
          <a:lstStyle/>
          <a:p>
            <a:pPr algn="just" fontAlgn="base"/>
            <a:r>
              <a:rPr lang="en-US" sz="2000" b="0" i="0" dirty="0">
                <a:solidFill>
                  <a:srgbClr val="666666"/>
                </a:solidFill>
                <a:effectLst/>
              </a:rPr>
              <a:t>The basic heartbeat sensor consists of a light-emitting diode and a detector like a light detecting resistor or a photodiode. The heartbeat pulses cause a variation in the flow of blood to different regions of the body.  When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the form of the electrical signal and is proportional to the heartbeat rate.</a:t>
            </a:r>
          </a:p>
          <a:p>
            <a:pPr algn="just" fontAlgn="base"/>
            <a:r>
              <a:rPr lang="en-US" sz="2000" b="0" i="0" dirty="0">
                <a:solidFill>
                  <a:srgbClr val="666666"/>
                </a:solidFill>
                <a:effectLst/>
              </a:rPr>
              <a:t>This signal is a DC signal relating to the tissues and the blood volume and the AC component synchronous with the heartbeat and caused by pulsatile changes in arterial blood volume is superimposed on the DC signal. Thus the major requirement is to isolate that AC component as it is of prime importance.</a:t>
            </a:r>
          </a:p>
          <a:p>
            <a:endParaRPr lang="en-IN" dirty="0"/>
          </a:p>
        </p:txBody>
      </p:sp>
    </p:spTree>
    <p:extLst>
      <p:ext uri="{BB962C8B-B14F-4D97-AF65-F5344CB8AC3E}">
        <p14:creationId xmlns:p14="http://schemas.microsoft.com/office/powerpoint/2010/main" val="1598410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62077-5CF6-441D-BDAA-0E466318EA74}"/>
              </a:ext>
            </a:extLst>
          </p:cNvPr>
          <p:cNvSpPr>
            <a:spLocks noGrp="1"/>
          </p:cNvSpPr>
          <p:nvPr>
            <p:ph type="title"/>
          </p:nvPr>
        </p:nvSpPr>
        <p:spPr>
          <a:xfrm>
            <a:off x="838200" y="365125"/>
            <a:ext cx="10515600" cy="1325563"/>
          </a:xfrm>
        </p:spPr>
        <p:txBody>
          <a:bodyPr/>
          <a:lstStyle/>
          <a:p>
            <a:r>
              <a:rPr lang="en-IN" dirty="0"/>
              <a:t>Pulse rate sensor</a:t>
            </a:r>
          </a:p>
        </p:txBody>
      </p:sp>
      <p:pic>
        <p:nvPicPr>
          <p:cNvPr id="7" name="Picture 2" descr="See the source image">
            <a:extLst>
              <a:ext uri="{FF2B5EF4-FFF2-40B4-BE49-F238E27FC236}">
                <a16:creationId xmlns:a16="http://schemas.microsoft.com/office/drawing/2014/main" id="{1F4D44FF-9A47-49EF-BBF4-BC7225713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32" y="1825625"/>
            <a:ext cx="6487637" cy="393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89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78B3C5-78D7-471B-B6C8-0478409676B6}"/>
              </a:ext>
            </a:extLst>
          </p:cNvPr>
          <p:cNvSpPr>
            <a:spLocks noGrp="1"/>
          </p:cNvSpPr>
          <p:nvPr>
            <p:ph type="title"/>
          </p:nvPr>
        </p:nvSpPr>
        <p:spPr>
          <a:xfrm>
            <a:off x="838200" y="365125"/>
            <a:ext cx="10515600" cy="1325563"/>
          </a:xfrm>
        </p:spPr>
        <p:txBody>
          <a:bodyPr/>
          <a:lstStyle/>
          <a:p>
            <a:r>
              <a:rPr lang="en-IN" dirty="0"/>
              <a:t>GSR Sensor</a:t>
            </a:r>
          </a:p>
        </p:txBody>
      </p:sp>
      <p:sp>
        <p:nvSpPr>
          <p:cNvPr id="5" name="Content Placeholder 2">
            <a:extLst>
              <a:ext uri="{FF2B5EF4-FFF2-40B4-BE49-F238E27FC236}">
                <a16:creationId xmlns:a16="http://schemas.microsoft.com/office/drawing/2014/main" id="{4E732CCE-9DB3-4A38-9DF1-EB45324682E2}"/>
              </a:ext>
            </a:extLst>
          </p:cNvPr>
          <p:cNvSpPr>
            <a:spLocks noGrp="1"/>
          </p:cNvSpPr>
          <p:nvPr>
            <p:ph idx="1"/>
          </p:nvPr>
        </p:nvSpPr>
        <p:spPr>
          <a:xfrm>
            <a:off x="838200" y="1825625"/>
            <a:ext cx="10515600" cy="4351338"/>
          </a:xfrm>
        </p:spPr>
        <p:txBody>
          <a:bodyPr/>
          <a:lstStyle/>
          <a:p>
            <a:r>
              <a:rPr lang="en-US" b="0" i="0" dirty="0">
                <a:effectLst/>
                <a:latin typeface="Roboto" panose="02000000000000000000" pitchFamily="2" charset="0"/>
              </a:rPr>
              <a:t>GSR stands for galvanic skin response, is a method of measuring the electrical conductance of the skin. Strong emotion can cause stimulus to your sympathetic nervous system, resulting more sweat being secreted by the sweat glands. Grove - GSR allows you to spot such strong emotions by simple attaching two electrodes to two fingers on one hand. It is an interesting to create emotion related projects like sleep quality monitor.</a:t>
            </a:r>
            <a:endParaRPr lang="en-IN" dirty="0"/>
          </a:p>
        </p:txBody>
      </p:sp>
    </p:spTree>
    <p:extLst>
      <p:ext uri="{BB962C8B-B14F-4D97-AF65-F5344CB8AC3E}">
        <p14:creationId xmlns:p14="http://schemas.microsoft.com/office/powerpoint/2010/main" val="263907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536B-E8E6-43EB-B35E-5E2CA6EE4B70}"/>
              </a:ext>
            </a:extLst>
          </p:cNvPr>
          <p:cNvSpPr>
            <a:spLocks noGrp="1"/>
          </p:cNvSpPr>
          <p:nvPr>
            <p:ph type="title"/>
          </p:nvPr>
        </p:nvSpPr>
        <p:spPr/>
        <p:txBody>
          <a:bodyPr/>
          <a:lstStyle/>
          <a:p>
            <a:r>
              <a:rPr lang="en-US" altLang="en-US" dirty="0">
                <a:cs typeface="Arial"/>
              </a:rPr>
              <a:t>What is our Goal?</a:t>
            </a:r>
            <a:endParaRPr lang="en-IN" dirty="0"/>
          </a:p>
        </p:txBody>
      </p:sp>
      <p:sp>
        <p:nvSpPr>
          <p:cNvPr id="3" name="Content Placeholder 2">
            <a:extLst>
              <a:ext uri="{FF2B5EF4-FFF2-40B4-BE49-F238E27FC236}">
                <a16:creationId xmlns:a16="http://schemas.microsoft.com/office/drawing/2014/main" id="{03BB757A-8BA6-485B-98FF-0A7F842A31FD}"/>
              </a:ext>
            </a:extLst>
          </p:cNvPr>
          <p:cNvSpPr>
            <a:spLocks noGrp="1"/>
          </p:cNvSpPr>
          <p:nvPr>
            <p:ph idx="1"/>
          </p:nvPr>
        </p:nvSpPr>
        <p:spPr/>
        <p:txBody>
          <a:bodyPr/>
          <a:lstStyle/>
          <a:p>
            <a:pPr marL="0" indent="0">
              <a:lnSpc>
                <a:spcPct val="80000"/>
              </a:lnSpc>
              <a:buNone/>
            </a:pPr>
            <a:r>
              <a:rPr lang="en-US" altLang="en-US" b="1" dirty="0">
                <a:cs typeface="Arial"/>
              </a:rPr>
              <a:t>To present report &amp; analysis for :</a:t>
            </a:r>
          </a:p>
          <a:p>
            <a:pPr>
              <a:lnSpc>
                <a:spcPct val="80000"/>
              </a:lnSpc>
              <a:buFont typeface="Arial"/>
              <a:buChar char="•"/>
            </a:pPr>
            <a:endParaRPr lang="en-US" dirty="0">
              <a:ea typeface="+mn-lt"/>
              <a:cs typeface="+mn-lt"/>
            </a:endParaRPr>
          </a:p>
          <a:p>
            <a:pPr>
              <a:lnSpc>
                <a:spcPct val="80000"/>
              </a:lnSpc>
              <a:buFont typeface="Arial"/>
              <a:buChar char="•"/>
            </a:pPr>
            <a:r>
              <a:rPr lang="en-US" dirty="0">
                <a:ea typeface="+mn-lt"/>
                <a:cs typeface="+mn-lt"/>
              </a:rPr>
              <a:t>Effects on Psychological &amp; Behavioral health</a:t>
            </a:r>
          </a:p>
          <a:p>
            <a:pPr>
              <a:lnSpc>
                <a:spcPct val="80000"/>
              </a:lnSpc>
              <a:buFont typeface="Arial"/>
              <a:buChar char="•"/>
            </a:pPr>
            <a:r>
              <a:rPr lang="en-US" dirty="0">
                <a:ea typeface="+mn-lt"/>
                <a:cs typeface="+mn-lt"/>
              </a:rPr>
              <a:t>Effects on Physical Health</a:t>
            </a:r>
          </a:p>
          <a:p>
            <a:endParaRPr lang="en-IN" dirty="0"/>
          </a:p>
        </p:txBody>
      </p:sp>
    </p:spTree>
    <p:extLst>
      <p:ext uri="{BB962C8B-B14F-4D97-AF65-F5344CB8AC3E}">
        <p14:creationId xmlns:p14="http://schemas.microsoft.com/office/powerpoint/2010/main" val="732273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48F58B4-1C0F-466B-8369-6A3827947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6188" y="2022331"/>
            <a:ext cx="4605812" cy="34543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ow does GSR work?">
            <a:extLst>
              <a:ext uri="{FF2B5EF4-FFF2-40B4-BE49-F238E27FC236}">
                <a16:creationId xmlns:a16="http://schemas.microsoft.com/office/drawing/2014/main" id="{21958605-2531-4EA9-9984-C6DF0246E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6" y="1392135"/>
            <a:ext cx="6364796" cy="424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08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54BF-A49B-463A-98C7-7E8D7B181501}"/>
              </a:ext>
            </a:extLst>
          </p:cNvPr>
          <p:cNvSpPr>
            <a:spLocks noGrp="1"/>
          </p:cNvSpPr>
          <p:nvPr>
            <p:ph type="title"/>
          </p:nvPr>
        </p:nvSpPr>
        <p:spPr/>
        <p:txBody>
          <a:bodyPr/>
          <a:lstStyle/>
          <a:p>
            <a:r>
              <a:rPr lang="en-US" altLang="en-US" b="1" dirty="0"/>
              <a:t>Challenges for the Space Health</a:t>
            </a:r>
            <a:endParaRPr lang="en-IN" dirty="0"/>
          </a:p>
        </p:txBody>
      </p:sp>
      <p:sp>
        <p:nvSpPr>
          <p:cNvPr id="3" name="Content Placeholder 2">
            <a:extLst>
              <a:ext uri="{FF2B5EF4-FFF2-40B4-BE49-F238E27FC236}">
                <a16:creationId xmlns:a16="http://schemas.microsoft.com/office/drawing/2014/main" id="{62DE7502-7203-40ED-856A-31A33C331614}"/>
              </a:ext>
            </a:extLst>
          </p:cNvPr>
          <p:cNvSpPr>
            <a:spLocks noGrp="1"/>
          </p:cNvSpPr>
          <p:nvPr>
            <p:ph idx="1"/>
          </p:nvPr>
        </p:nvSpPr>
        <p:spPr/>
        <p:txBody>
          <a:bodyPr/>
          <a:lstStyle/>
          <a:p>
            <a:pPr marL="0" indent="0">
              <a:lnSpc>
                <a:spcPct val="80000"/>
              </a:lnSpc>
              <a:buNone/>
            </a:pPr>
            <a:r>
              <a:rPr lang="en-US" altLang="en-US" sz="2800" b="1" dirty="0">
                <a:solidFill>
                  <a:schemeClr val="bg2">
                    <a:lumMod val="25000"/>
                  </a:schemeClr>
                </a:solidFill>
              </a:rPr>
              <a:t>Effects on Psychological &amp; Behavioral health </a:t>
            </a:r>
            <a:endParaRPr lang="en-US" altLang="en-US" sz="2800" b="1" dirty="0">
              <a:solidFill>
                <a:schemeClr val="bg2">
                  <a:lumMod val="25000"/>
                </a:schemeClr>
              </a:solidFill>
              <a:cs typeface="Arial"/>
            </a:endParaRPr>
          </a:p>
          <a:p>
            <a:pPr marL="914400" lvl="2" indent="0">
              <a:lnSpc>
                <a:spcPct val="80000"/>
              </a:lnSpc>
              <a:buNone/>
            </a:pPr>
            <a:endParaRPr lang="en-US" altLang="en-US" b="1" dirty="0">
              <a:cs typeface="Arial"/>
            </a:endParaRPr>
          </a:p>
          <a:p>
            <a:pPr lvl="2">
              <a:lnSpc>
                <a:spcPct val="80000"/>
              </a:lnSpc>
              <a:buFont typeface="Arial"/>
              <a:buChar char="•"/>
            </a:pPr>
            <a:r>
              <a:rPr lang="en-US" b="1" dirty="0">
                <a:ea typeface="+mn-lt"/>
                <a:cs typeface="+mn-lt"/>
              </a:rPr>
              <a:t>Psycho social stressors</a:t>
            </a:r>
            <a:endParaRPr lang="en-US" dirty="0">
              <a:ea typeface="+mn-lt"/>
              <a:cs typeface="+mn-lt"/>
            </a:endParaRPr>
          </a:p>
          <a:p>
            <a:pPr marL="914400" lvl="2" indent="0">
              <a:lnSpc>
                <a:spcPct val="80000"/>
              </a:lnSpc>
              <a:buNone/>
            </a:pPr>
            <a:r>
              <a:rPr lang="en-US" b="1" dirty="0">
                <a:ea typeface="+mn-lt"/>
                <a:cs typeface="+mn-lt"/>
              </a:rPr>
              <a:t>   </a:t>
            </a:r>
          </a:p>
          <a:p>
            <a:pPr lvl="2">
              <a:lnSpc>
                <a:spcPct val="80000"/>
              </a:lnSpc>
              <a:buFont typeface="Arial"/>
              <a:buChar char="•"/>
            </a:pPr>
            <a:r>
              <a:rPr lang="en-US" b="1" dirty="0">
                <a:ea typeface="+mn-lt"/>
                <a:cs typeface="+mn-lt"/>
              </a:rPr>
              <a:t>Insomnia &amp; Sleep</a:t>
            </a:r>
            <a:endParaRPr lang="en-US" dirty="0">
              <a:ea typeface="+mn-lt"/>
              <a:cs typeface="+mn-lt"/>
            </a:endParaRPr>
          </a:p>
          <a:p>
            <a:pPr lvl="2">
              <a:lnSpc>
                <a:spcPct val="80000"/>
              </a:lnSpc>
              <a:buFont typeface="Arial"/>
              <a:buChar char="•"/>
            </a:pPr>
            <a:endParaRPr lang="en-US" b="1" dirty="0">
              <a:ea typeface="+mn-lt"/>
              <a:cs typeface="+mn-lt"/>
            </a:endParaRPr>
          </a:p>
          <a:p>
            <a:pPr lvl="2">
              <a:lnSpc>
                <a:spcPct val="80000"/>
              </a:lnSpc>
              <a:buFont typeface="Arial"/>
              <a:buChar char="•"/>
            </a:pPr>
            <a:r>
              <a:rPr lang="en-US" b="1" dirty="0">
                <a:ea typeface="+mn-lt"/>
                <a:cs typeface="+mn-lt"/>
              </a:rPr>
              <a:t>Circadian Rhythm</a:t>
            </a:r>
            <a:endParaRPr lang="en-US" dirty="0">
              <a:ea typeface="+mn-lt"/>
              <a:cs typeface="+mn-lt"/>
            </a:endParaRPr>
          </a:p>
          <a:p>
            <a:pPr lvl="2">
              <a:lnSpc>
                <a:spcPct val="80000"/>
              </a:lnSpc>
              <a:buFont typeface="Arial"/>
              <a:buChar char="•"/>
            </a:pPr>
            <a:endParaRPr lang="en-US" b="1" dirty="0">
              <a:ea typeface="+mn-lt"/>
              <a:cs typeface="+mn-lt"/>
            </a:endParaRPr>
          </a:p>
          <a:p>
            <a:pPr lvl="2">
              <a:lnSpc>
                <a:spcPct val="80000"/>
              </a:lnSpc>
              <a:buFont typeface="Arial"/>
              <a:buChar char="•"/>
            </a:pPr>
            <a:r>
              <a:rPr lang="en-US" b="1" dirty="0">
                <a:ea typeface="+mn-lt"/>
                <a:cs typeface="+mn-lt"/>
              </a:rPr>
              <a:t>Duration of space travel</a:t>
            </a:r>
            <a:endParaRPr lang="en-US" dirty="0">
              <a:ea typeface="+mn-lt"/>
              <a:cs typeface="+mn-lt"/>
            </a:endParaRPr>
          </a:p>
          <a:p>
            <a:endParaRPr lang="en-IN" dirty="0"/>
          </a:p>
        </p:txBody>
      </p:sp>
    </p:spTree>
    <p:extLst>
      <p:ext uri="{BB962C8B-B14F-4D97-AF65-F5344CB8AC3E}">
        <p14:creationId xmlns:p14="http://schemas.microsoft.com/office/powerpoint/2010/main" val="120907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E653-4223-4AFD-8ECF-2EC34B9C66B1}"/>
              </a:ext>
            </a:extLst>
          </p:cNvPr>
          <p:cNvSpPr>
            <a:spLocks noGrp="1"/>
          </p:cNvSpPr>
          <p:nvPr>
            <p:ph type="title"/>
          </p:nvPr>
        </p:nvSpPr>
        <p:spPr/>
        <p:txBody>
          <a:bodyPr>
            <a:normAutofit/>
          </a:bodyPr>
          <a:lstStyle/>
          <a:p>
            <a:pPr lvl="2">
              <a:lnSpc>
                <a:spcPct val="80000"/>
              </a:lnSpc>
            </a:pPr>
            <a:r>
              <a:rPr lang="en-US" sz="3200" dirty="0">
                <a:ea typeface="+mn-lt"/>
                <a:cs typeface="+mn-lt"/>
              </a:rPr>
              <a:t>Psycho social stressors</a:t>
            </a:r>
          </a:p>
        </p:txBody>
      </p:sp>
      <p:sp>
        <p:nvSpPr>
          <p:cNvPr id="3" name="Content Placeholder 2">
            <a:extLst>
              <a:ext uri="{FF2B5EF4-FFF2-40B4-BE49-F238E27FC236}">
                <a16:creationId xmlns:a16="http://schemas.microsoft.com/office/drawing/2014/main" id="{0ECA8D3E-383B-4D76-ADF2-D294A25C5849}"/>
              </a:ext>
            </a:extLst>
          </p:cNvPr>
          <p:cNvSpPr>
            <a:spLocks noGrp="1"/>
          </p:cNvSpPr>
          <p:nvPr>
            <p:ph idx="1"/>
          </p:nvPr>
        </p:nvSpPr>
        <p:spPr/>
        <p:txBody>
          <a:bodyPr/>
          <a:lstStyle/>
          <a:p>
            <a:r>
              <a:rPr lang="en-US" b="0" i="0" dirty="0">
                <a:solidFill>
                  <a:srgbClr val="212121"/>
                </a:solidFill>
                <a:effectLst/>
                <a:latin typeface="Merriweather"/>
              </a:rPr>
              <a:t>Psychosocial stress affects most of space travelers and astronauts from time to time and can take a significant toll. It is the result of a cognitive appraisal (your mental interpretation) of what is at stake and what can be done about it. More simply put, psychosocial stress results when we look at a perceived social threat in our lives (real or even imagined) and discern that it may require resources we don't have.</a:t>
            </a:r>
            <a:endParaRPr lang="en-IN" dirty="0"/>
          </a:p>
        </p:txBody>
      </p:sp>
    </p:spTree>
    <p:extLst>
      <p:ext uri="{BB962C8B-B14F-4D97-AF65-F5344CB8AC3E}">
        <p14:creationId xmlns:p14="http://schemas.microsoft.com/office/powerpoint/2010/main" val="297005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CBCA-3C5A-40B4-8377-0DF2097BEC92}"/>
              </a:ext>
            </a:extLst>
          </p:cNvPr>
          <p:cNvSpPr>
            <a:spLocks noGrp="1"/>
          </p:cNvSpPr>
          <p:nvPr>
            <p:ph type="title"/>
          </p:nvPr>
        </p:nvSpPr>
        <p:spPr/>
        <p:txBody>
          <a:bodyPr/>
          <a:lstStyle/>
          <a:p>
            <a:r>
              <a:rPr lang="en-US" b="1" dirty="0">
                <a:ea typeface="+mn-lt"/>
                <a:cs typeface="+mn-lt"/>
              </a:rPr>
              <a:t>Insomnia &amp; Sleep</a:t>
            </a:r>
            <a:br>
              <a:rPr lang="en-US" dirty="0">
                <a:ea typeface="+mn-lt"/>
                <a:cs typeface="+mn-lt"/>
              </a:rPr>
            </a:br>
            <a:endParaRPr lang="en-IN" dirty="0"/>
          </a:p>
        </p:txBody>
      </p:sp>
      <p:sp>
        <p:nvSpPr>
          <p:cNvPr id="3" name="Content Placeholder 2">
            <a:extLst>
              <a:ext uri="{FF2B5EF4-FFF2-40B4-BE49-F238E27FC236}">
                <a16:creationId xmlns:a16="http://schemas.microsoft.com/office/drawing/2014/main" id="{E47E5900-1D7B-409C-BD20-8BF7DA79E8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8220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BB56-974A-4F23-BE8A-F46E61D1E946}"/>
              </a:ext>
            </a:extLst>
          </p:cNvPr>
          <p:cNvSpPr>
            <a:spLocks noGrp="1"/>
          </p:cNvSpPr>
          <p:nvPr>
            <p:ph type="title"/>
          </p:nvPr>
        </p:nvSpPr>
        <p:spPr/>
        <p:txBody>
          <a:bodyPr>
            <a:normAutofit/>
          </a:bodyPr>
          <a:lstStyle/>
          <a:p>
            <a:pPr lvl="2">
              <a:lnSpc>
                <a:spcPct val="80000"/>
              </a:lnSpc>
            </a:pPr>
            <a:r>
              <a:rPr lang="en-US" sz="3600">
                <a:ea typeface="+mn-lt"/>
                <a:cs typeface="+mn-lt"/>
              </a:rPr>
              <a:t>Circadian Rhythm</a:t>
            </a:r>
            <a:endParaRPr lang="en-US" sz="3600" dirty="0">
              <a:ea typeface="+mn-lt"/>
              <a:cs typeface="+mn-lt"/>
            </a:endParaRPr>
          </a:p>
        </p:txBody>
      </p:sp>
      <p:sp>
        <p:nvSpPr>
          <p:cNvPr id="3" name="Content Placeholder 2">
            <a:extLst>
              <a:ext uri="{FF2B5EF4-FFF2-40B4-BE49-F238E27FC236}">
                <a16:creationId xmlns:a16="http://schemas.microsoft.com/office/drawing/2014/main" id="{71C072C7-AF67-4FE1-B12A-DCCB969E4EFE}"/>
              </a:ext>
            </a:extLst>
          </p:cNvPr>
          <p:cNvSpPr>
            <a:spLocks noGrp="1"/>
          </p:cNvSpPr>
          <p:nvPr>
            <p:ph idx="1"/>
          </p:nvPr>
        </p:nvSpPr>
        <p:spPr/>
        <p:txBody>
          <a:bodyPr/>
          <a:lstStyle/>
          <a:p>
            <a:r>
              <a:rPr lang="en-US" b="0" i="0" dirty="0">
                <a:solidFill>
                  <a:srgbClr val="666666"/>
                </a:solidFill>
                <a:effectLst/>
                <a:latin typeface="Segoe UI" panose="020B0502040204020203" pitchFamily="34" charset="0"/>
              </a:rPr>
              <a:t>A circadian rhythm is a natural, internal process that regulates the sleep-wake cycle and repeats on each rotation of the Earth roughly every 24 hours. It can refer to any biological process that displays an endogenous, entrain able oscillation of about 24 hours. </a:t>
            </a:r>
            <a:endParaRPr lang="en-IN" dirty="0"/>
          </a:p>
        </p:txBody>
      </p:sp>
    </p:spTree>
    <p:extLst>
      <p:ext uri="{BB962C8B-B14F-4D97-AF65-F5344CB8AC3E}">
        <p14:creationId xmlns:p14="http://schemas.microsoft.com/office/powerpoint/2010/main" val="188963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C811-E6EC-40B3-9564-82B536FCB89C}"/>
              </a:ext>
            </a:extLst>
          </p:cNvPr>
          <p:cNvSpPr>
            <a:spLocks noGrp="1"/>
          </p:cNvSpPr>
          <p:nvPr>
            <p:ph type="title"/>
          </p:nvPr>
        </p:nvSpPr>
        <p:spPr/>
        <p:txBody>
          <a:bodyPr/>
          <a:lstStyle/>
          <a:p>
            <a:r>
              <a:rPr lang="en-US" altLang="en-US" sz="4400" b="1" dirty="0">
                <a:solidFill>
                  <a:schemeClr val="bg2">
                    <a:lumMod val="25000"/>
                  </a:schemeClr>
                </a:solidFill>
              </a:rPr>
              <a:t>Physical factors that influence nature</a:t>
            </a:r>
            <a:endParaRPr lang="en-IN" dirty="0">
              <a:solidFill>
                <a:schemeClr val="bg2">
                  <a:lumMod val="25000"/>
                </a:schemeClr>
              </a:solidFill>
            </a:endParaRPr>
          </a:p>
        </p:txBody>
      </p:sp>
      <p:sp>
        <p:nvSpPr>
          <p:cNvPr id="3" name="Content Placeholder 2">
            <a:extLst>
              <a:ext uri="{FF2B5EF4-FFF2-40B4-BE49-F238E27FC236}">
                <a16:creationId xmlns:a16="http://schemas.microsoft.com/office/drawing/2014/main" id="{E8A62119-1DB9-4F2D-8AFE-566B9A7EAB6E}"/>
              </a:ext>
            </a:extLst>
          </p:cNvPr>
          <p:cNvSpPr>
            <a:spLocks noGrp="1"/>
          </p:cNvSpPr>
          <p:nvPr>
            <p:ph idx="1"/>
          </p:nvPr>
        </p:nvSpPr>
        <p:spPr>
          <a:xfrm>
            <a:off x="838200" y="1825625"/>
            <a:ext cx="10515600" cy="4667250"/>
          </a:xfrm>
        </p:spPr>
        <p:txBody>
          <a:bodyPr>
            <a:normAutofit fontScale="92500" lnSpcReduction="10000"/>
          </a:bodyPr>
          <a:lstStyle/>
          <a:p>
            <a:r>
              <a:rPr lang="en-US" altLang="en-US" sz="2800" dirty="0">
                <a:solidFill>
                  <a:schemeClr val="bg2">
                    <a:lumMod val="25000"/>
                  </a:schemeClr>
                </a:solidFill>
              </a:rPr>
              <a:t>Life evolved on earth while the force of gravity has been constant for 4.8 billion years. </a:t>
            </a:r>
          </a:p>
          <a:p>
            <a:pPr>
              <a:buFontTx/>
              <a:buNone/>
            </a:pPr>
            <a:r>
              <a:rPr lang="en-US" altLang="en-US" sz="2800" dirty="0">
                <a:solidFill>
                  <a:schemeClr val="bg2">
                    <a:lumMod val="25000"/>
                  </a:schemeClr>
                </a:solidFill>
              </a:rPr>
              <a:t> </a:t>
            </a:r>
          </a:p>
          <a:p>
            <a:r>
              <a:rPr lang="en-US" altLang="en-US" sz="2800" dirty="0">
                <a:solidFill>
                  <a:schemeClr val="bg2">
                    <a:lumMod val="25000"/>
                  </a:schemeClr>
                </a:solidFill>
              </a:rPr>
              <a:t>Therefore, there is little or no genetic memory of life responding to gravitational force changes. </a:t>
            </a:r>
          </a:p>
          <a:p>
            <a:pPr>
              <a:buFontTx/>
              <a:buNone/>
            </a:pPr>
            <a:r>
              <a:rPr lang="en-US" altLang="en-US" sz="2800" dirty="0">
                <a:solidFill>
                  <a:schemeClr val="bg2">
                    <a:lumMod val="25000"/>
                  </a:schemeClr>
                </a:solidFill>
              </a:rPr>
              <a:t> </a:t>
            </a:r>
          </a:p>
          <a:p>
            <a:r>
              <a:rPr lang="en-US" altLang="en-US" sz="2800" dirty="0">
                <a:solidFill>
                  <a:schemeClr val="bg2">
                    <a:lumMod val="25000"/>
                  </a:schemeClr>
                </a:solidFill>
              </a:rPr>
              <a:t>As we transition terrestrial life to low gravity environments and study the adaptive processes in cells, our understanding of the role of gravity in shaping evolution on Earth will increase.</a:t>
            </a:r>
          </a:p>
          <a:p>
            <a:pPr>
              <a:buFontTx/>
              <a:buNone/>
            </a:pPr>
            <a:r>
              <a:rPr lang="en-US" altLang="en-US" sz="2800" dirty="0">
                <a:solidFill>
                  <a:schemeClr val="bg2">
                    <a:lumMod val="25000"/>
                  </a:schemeClr>
                </a:solidFill>
              </a:rPr>
              <a:t>  </a:t>
            </a:r>
          </a:p>
          <a:p>
            <a:r>
              <a:rPr lang="en-US" altLang="en-US" sz="2800" dirty="0">
                <a:solidFill>
                  <a:schemeClr val="bg2">
                    <a:lumMod val="25000"/>
                  </a:schemeClr>
                </a:solidFill>
              </a:rPr>
              <a:t>The response of higher organisms to this ‘new’ environment may be less ordered than the response to say, thermal change.</a:t>
            </a:r>
          </a:p>
        </p:txBody>
      </p:sp>
    </p:spTree>
    <p:extLst>
      <p:ext uri="{BB962C8B-B14F-4D97-AF65-F5344CB8AC3E}">
        <p14:creationId xmlns:p14="http://schemas.microsoft.com/office/powerpoint/2010/main" val="7162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E320-1DEF-4E51-B2CD-7A89A5A1CFE4}"/>
              </a:ext>
            </a:extLst>
          </p:cNvPr>
          <p:cNvSpPr>
            <a:spLocks noGrp="1"/>
          </p:cNvSpPr>
          <p:nvPr>
            <p:ph type="title"/>
          </p:nvPr>
        </p:nvSpPr>
        <p:spPr/>
        <p:txBody>
          <a:bodyPr/>
          <a:lstStyle/>
          <a:p>
            <a:r>
              <a:rPr lang="en-US" altLang="en-US" sz="4400" b="1">
                <a:solidFill>
                  <a:schemeClr val="hlink"/>
                </a:solidFill>
              </a:rPr>
              <a:t>What happens to humans in space?</a:t>
            </a:r>
            <a:endParaRPr lang="en-IN"/>
          </a:p>
        </p:txBody>
      </p:sp>
      <p:sp>
        <p:nvSpPr>
          <p:cNvPr id="3" name="Content Placeholder 2">
            <a:extLst>
              <a:ext uri="{FF2B5EF4-FFF2-40B4-BE49-F238E27FC236}">
                <a16:creationId xmlns:a16="http://schemas.microsoft.com/office/drawing/2014/main" id="{BFB40A99-4F34-4C3A-ADEF-8856EB044460}"/>
              </a:ext>
            </a:extLst>
          </p:cNvPr>
          <p:cNvSpPr>
            <a:spLocks noGrp="1"/>
          </p:cNvSpPr>
          <p:nvPr>
            <p:ph idx="1"/>
          </p:nvPr>
        </p:nvSpPr>
        <p:spPr>
          <a:xfrm>
            <a:off x="838200" y="1825625"/>
            <a:ext cx="10515600" cy="4785240"/>
          </a:xfrm>
        </p:spPr>
        <p:txBody>
          <a:bodyPr>
            <a:normAutofit fontScale="92500" lnSpcReduction="20000"/>
          </a:bodyPr>
          <a:lstStyle/>
          <a:p>
            <a:pPr>
              <a:lnSpc>
                <a:spcPct val="80000"/>
              </a:lnSpc>
            </a:pPr>
            <a:r>
              <a:rPr lang="en-US" altLang="en-US" sz="1800" b="1" dirty="0"/>
              <a:t>Early response (&lt;3 weeks)</a:t>
            </a:r>
          </a:p>
          <a:p>
            <a:pPr lvl="1">
              <a:lnSpc>
                <a:spcPct val="80000"/>
              </a:lnSpc>
            </a:pPr>
            <a:r>
              <a:rPr lang="en-US" altLang="en-US" sz="1600" b="1" dirty="0"/>
              <a:t>Cephalad fluid shift</a:t>
            </a:r>
          </a:p>
          <a:p>
            <a:pPr lvl="1">
              <a:lnSpc>
                <a:spcPct val="80000"/>
              </a:lnSpc>
            </a:pPr>
            <a:r>
              <a:rPr lang="en-US" altLang="en-US" sz="1600" b="1" dirty="0" err="1"/>
              <a:t>Neurovestibular</a:t>
            </a:r>
            <a:r>
              <a:rPr lang="en-US" altLang="en-US" sz="1600" b="1" dirty="0"/>
              <a:t> disturbances</a:t>
            </a:r>
          </a:p>
          <a:p>
            <a:pPr lvl="1">
              <a:lnSpc>
                <a:spcPct val="80000"/>
              </a:lnSpc>
            </a:pPr>
            <a:r>
              <a:rPr lang="en-US" altLang="en-US" sz="1600" b="1" dirty="0"/>
              <a:t>Sleep disturbances</a:t>
            </a:r>
          </a:p>
          <a:p>
            <a:pPr lvl="1">
              <a:lnSpc>
                <a:spcPct val="80000"/>
              </a:lnSpc>
            </a:pPr>
            <a:r>
              <a:rPr lang="en-US" altLang="en-US" sz="1600" b="1" dirty="0"/>
              <a:t>Bone demineralization</a:t>
            </a:r>
          </a:p>
          <a:p>
            <a:pPr lvl="1">
              <a:lnSpc>
                <a:spcPct val="80000"/>
              </a:lnSpc>
            </a:pPr>
            <a:endParaRPr lang="en-US" altLang="en-US" sz="1600" b="1" dirty="0"/>
          </a:p>
          <a:p>
            <a:pPr>
              <a:lnSpc>
                <a:spcPct val="80000"/>
              </a:lnSpc>
            </a:pPr>
            <a:r>
              <a:rPr lang="en-US" altLang="en-US" sz="1800" b="1" dirty="0"/>
              <a:t>Intermediate (3 weeks to 6 months)</a:t>
            </a:r>
          </a:p>
          <a:p>
            <a:pPr lvl="1">
              <a:lnSpc>
                <a:spcPct val="80000"/>
              </a:lnSpc>
            </a:pPr>
            <a:r>
              <a:rPr lang="en-US" altLang="en-US" sz="1600" b="1" dirty="0"/>
              <a:t>Radiation exposure</a:t>
            </a:r>
          </a:p>
          <a:p>
            <a:pPr lvl="1">
              <a:lnSpc>
                <a:spcPct val="80000"/>
              </a:lnSpc>
            </a:pPr>
            <a:r>
              <a:rPr lang="en-US" altLang="en-US" sz="1600" b="1" dirty="0"/>
              <a:t>Bone resorption</a:t>
            </a:r>
          </a:p>
          <a:p>
            <a:pPr lvl="1">
              <a:lnSpc>
                <a:spcPct val="80000"/>
              </a:lnSpc>
            </a:pPr>
            <a:r>
              <a:rPr lang="en-US" altLang="en-US" sz="1600" b="1" dirty="0"/>
              <a:t>Muscle atrophy</a:t>
            </a:r>
          </a:p>
          <a:p>
            <a:pPr lvl="1">
              <a:lnSpc>
                <a:spcPct val="80000"/>
              </a:lnSpc>
            </a:pPr>
            <a:r>
              <a:rPr lang="en-US" altLang="en-US" sz="1600" b="1" dirty="0"/>
              <a:t>Cardiovascular deconditioning</a:t>
            </a:r>
          </a:p>
          <a:p>
            <a:pPr lvl="1">
              <a:lnSpc>
                <a:spcPct val="80000"/>
              </a:lnSpc>
            </a:pPr>
            <a:r>
              <a:rPr lang="en-US" altLang="en-US" sz="1600" b="1" dirty="0"/>
              <a:t>GI disturbances</a:t>
            </a:r>
          </a:p>
          <a:p>
            <a:pPr lvl="1">
              <a:lnSpc>
                <a:spcPct val="80000"/>
              </a:lnSpc>
            </a:pPr>
            <a:r>
              <a:rPr lang="en-US" altLang="en-US" sz="1600" b="1" dirty="0"/>
              <a:t>Hematological changes</a:t>
            </a:r>
          </a:p>
          <a:p>
            <a:pPr lvl="1">
              <a:lnSpc>
                <a:spcPct val="80000"/>
              </a:lnSpc>
            </a:pPr>
            <a:endParaRPr lang="en-US" altLang="en-US" sz="1600" b="1" dirty="0"/>
          </a:p>
          <a:p>
            <a:pPr>
              <a:lnSpc>
                <a:spcPct val="80000"/>
              </a:lnSpc>
            </a:pPr>
            <a:r>
              <a:rPr lang="en-US" altLang="en-US" sz="1800" b="1" dirty="0"/>
              <a:t>Long Duration (6 months to 3 years)</a:t>
            </a:r>
          </a:p>
          <a:p>
            <a:pPr lvl="1">
              <a:lnSpc>
                <a:spcPct val="80000"/>
              </a:lnSpc>
            </a:pPr>
            <a:r>
              <a:rPr lang="en-US" altLang="en-US" sz="1600" b="1" dirty="0"/>
              <a:t>Radiation exposure</a:t>
            </a:r>
          </a:p>
          <a:p>
            <a:pPr lvl="1">
              <a:lnSpc>
                <a:spcPct val="80000"/>
              </a:lnSpc>
            </a:pPr>
            <a:r>
              <a:rPr lang="en-US" altLang="en-US" sz="1600" b="1" dirty="0"/>
              <a:t>Muscle atrophy</a:t>
            </a:r>
          </a:p>
          <a:p>
            <a:pPr lvl="1">
              <a:lnSpc>
                <a:spcPct val="80000"/>
              </a:lnSpc>
            </a:pPr>
            <a:r>
              <a:rPr lang="en-US" altLang="en-US" sz="1600" b="1" dirty="0"/>
              <a:t>Cardiovascular deconditioning</a:t>
            </a:r>
          </a:p>
          <a:p>
            <a:pPr lvl="1">
              <a:lnSpc>
                <a:spcPct val="80000"/>
              </a:lnSpc>
            </a:pPr>
            <a:r>
              <a:rPr lang="en-US" altLang="en-US" sz="1600" b="1" dirty="0"/>
              <a:t>GI disturbances</a:t>
            </a:r>
          </a:p>
          <a:p>
            <a:pPr lvl="1">
              <a:lnSpc>
                <a:spcPct val="80000"/>
              </a:lnSpc>
            </a:pPr>
            <a:r>
              <a:rPr lang="en-US" altLang="en-US" sz="1600" b="1" dirty="0"/>
              <a:t>Hematological changes</a:t>
            </a:r>
          </a:p>
          <a:p>
            <a:pPr lvl="1">
              <a:lnSpc>
                <a:spcPct val="80000"/>
              </a:lnSpc>
            </a:pPr>
            <a:r>
              <a:rPr lang="en-US" altLang="en-US" sz="1600" b="1" dirty="0"/>
              <a:t>Declining immunity</a:t>
            </a:r>
          </a:p>
          <a:p>
            <a:pPr lvl="1">
              <a:lnSpc>
                <a:spcPct val="80000"/>
              </a:lnSpc>
            </a:pPr>
            <a:endParaRPr lang="en-US" altLang="en-US" sz="1600" b="1" dirty="0"/>
          </a:p>
          <a:p>
            <a:pPr lvl="1">
              <a:lnSpc>
                <a:spcPct val="80000"/>
              </a:lnSpc>
            </a:pPr>
            <a:endParaRPr lang="en-US" altLang="en-US" sz="1400" b="1" dirty="0"/>
          </a:p>
          <a:p>
            <a:pPr lvl="1">
              <a:lnSpc>
                <a:spcPct val="80000"/>
              </a:lnSpc>
            </a:pPr>
            <a:endParaRPr lang="en-US" altLang="en-US" sz="1600" b="1" dirty="0"/>
          </a:p>
          <a:p>
            <a:endParaRPr lang="en-IN" dirty="0"/>
          </a:p>
        </p:txBody>
      </p:sp>
    </p:spTree>
    <p:extLst>
      <p:ext uri="{BB962C8B-B14F-4D97-AF65-F5344CB8AC3E}">
        <p14:creationId xmlns:p14="http://schemas.microsoft.com/office/powerpoint/2010/main" val="10710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1999</Words>
  <Application>Microsoft Office PowerPoint</Application>
  <PresentationFormat>Widescreen</PresentationFormat>
  <Paragraphs>116</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Garamond</vt:lpstr>
      <vt:lpstr>inherit</vt:lpstr>
      <vt:lpstr>Merriweather</vt:lpstr>
      <vt:lpstr>NexusSerif</vt:lpstr>
      <vt:lpstr>Roboto</vt:lpstr>
      <vt:lpstr>Segoe UI</vt:lpstr>
      <vt:lpstr>Office Theme</vt:lpstr>
      <vt:lpstr>Space Health and Medicine: Psychological, Physiological and Behavioral stress</vt:lpstr>
      <vt:lpstr>Motivation &amp; Resources</vt:lpstr>
      <vt:lpstr>What is our Goal?</vt:lpstr>
      <vt:lpstr>Challenges for the Space Health</vt:lpstr>
      <vt:lpstr>Psycho social stressors</vt:lpstr>
      <vt:lpstr>Insomnia &amp; Sleep </vt:lpstr>
      <vt:lpstr>Circadian Rhythm</vt:lpstr>
      <vt:lpstr>Physical factors that influence nature</vt:lpstr>
      <vt:lpstr>What happens to humans in space?</vt:lpstr>
      <vt:lpstr>Health Effects on Physical Body due to micro-gravity </vt:lpstr>
      <vt:lpstr>PowerPoint Presentation</vt:lpstr>
      <vt:lpstr>PowerPoint Presentation</vt:lpstr>
      <vt:lpstr>PowerPoint Presentation</vt:lpstr>
      <vt:lpstr>Cardiac Problems</vt:lpstr>
      <vt:lpstr>Puffy Faces and Skinny Legs</vt:lpstr>
      <vt:lpstr>Muscle Atrophy</vt:lpstr>
      <vt:lpstr>Health Effects on Physical Body due to Stellar Radiations  </vt:lpstr>
      <vt:lpstr>Problems in lungs due to cosmic dust </vt:lpstr>
      <vt:lpstr>Cognitive problems due to stellar radiations</vt:lpstr>
      <vt:lpstr>Sensors</vt:lpstr>
      <vt:lpstr> Gamma Radiation Sensor </vt:lpstr>
      <vt:lpstr>PowerPoint Presentation</vt:lpstr>
      <vt:lpstr>Body temperature sensor</vt:lpstr>
      <vt:lpstr>Benefits and Features</vt:lpstr>
      <vt:lpstr>Technical Specifications</vt:lpstr>
      <vt:lpstr>Pulse Rate Sensor</vt:lpstr>
      <vt:lpstr>Working of a Pulse rate sensor</vt:lpstr>
      <vt:lpstr>Pulse rate sensor</vt:lpstr>
      <vt:lpstr>GSR Sensor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Health and Medicine: Psychological, Physiological and Behavioral stress</dc:title>
  <dc:creator>tarrun sai</dc:creator>
  <cp:lastModifiedBy>tarrun sai</cp:lastModifiedBy>
  <cp:revision>4</cp:revision>
  <dcterms:created xsi:type="dcterms:W3CDTF">2020-09-19T21:35:11Z</dcterms:created>
  <dcterms:modified xsi:type="dcterms:W3CDTF">2020-09-19T22:11:21Z</dcterms:modified>
</cp:coreProperties>
</file>