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23" Target="slides/slide10.xml" Type="http://schemas.openxmlformats.org/officeDocument/2006/relationships/slide"/><Relationship Id="rId24" Target="slides/slide11.xml" Type="http://schemas.openxmlformats.org/officeDocument/2006/relationships/slide"/><Relationship Id="rId25" Target="slides/slide12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66221" y="4819967"/>
            <a:ext cx="755555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Cloud Migration Strategy for Zantac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2419667"/>
            <a:ext cx="18288000" cy="538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Operational Readiness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Processes for monitoring application performance, availability, and security: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Azure Monitor for performance monitoring and diagnostics.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Azure Availability Zones or Azure Traffic Manager for high availability.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Automation and configuration management with Azure Automation and Azure Resource Manager (ARM) templates.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Backup and disaster recovery strategies using Azure Backup and Azure Site Recovery.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2719705"/>
            <a:ext cx="18288000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Cost Optimization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Strategies for optimizing costs in the Azure environment: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Monitoring and optimizing resource utilization with Azure Cost Management and Azure Advisor.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Rightsizing Azure VMs and resource optimization.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Azure Reserved Instances or Azure Hybrid Benefit for cost savings.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Governance policies for resource management and budget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98773" y="3319780"/>
            <a:ext cx="15890453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Non-Functional Requirements (NFRs)</a:t>
            </a:r>
          </a:p>
          <a:p>
            <a:pPr>
              <a:lnSpc>
                <a:spcPts val="4759"/>
              </a:lnSpc>
            </a:pP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Scalability, availability, performance, reliability, and other relevant NFRs.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Azure services and features used to fulfill NFRs.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SLAs and monitoring mechanisms to ensure compliance with NFRs.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3019742"/>
            <a:ext cx="18288000" cy="598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Brief overview of the cloud migration strategy:</a:t>
            </a:r>
          </a:p>
          <a:p>
            <a:pPr>
              <a:lnSpc>
                <a:spcPts val="4759"/>
              </a:lnSpc>
              <a:spcBef>
                <a:spcPct val="0"/>
              </a:spcBef>
            </a:pPr>
          </a:p>
          <a:p>
            <a:pPr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Zantac's goal is to migrate their existing workload to Azure for increased scalability,flexibility, and cost-efficiency.</a:t>
            </a:r>
          </a:p>
          <a:p>
            <a:pPr>
              <a:lnSpc>
                <a:spcPts val="4759"/>
              </a:lnSpc>
              <a:spcBef>
                <a:spcPct val="0"/>
              </a:spcBef>
            </a:pPr>
          </a:p>
          <a:p>
            <a:pPr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The migration will be executed in a phased approach, prioritising critical applications and ensuring minimal disruption to business operations.</a:t>
            </a:r>
          </a:p>
          <a:p>
            <a:pPr>
              <a:lnSpc>
                <a:spcPts val="4759"/>
              </a:lnSpc>
              <a:spcBef>
                <a:spcPct val="0"/>
              </a:spcBef>
            </a:pP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Key benefits include improved infrastructure availability, reliability, security, and reduced operational costs.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2719705"/>
            <a:ext cx="18288000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Current Infrastructure Overview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On-premises data center hosting the 8 major applications.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Dependency on the IT department and third-party managed service providers.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Challenges include limited scalability, high maintenance costs, and dependency on physical hardware.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3019742"/>
            <a:ext cx="18288000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Cloud Provider Selection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Overview of Zantac's existing relationship with Azure: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Existing partnership with Azure for certain services.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Positive experiences with Azure's reliability, security, and scalability.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Decision to leverage Azure for the cloud migration based on the strategic alignment and expertise.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971550"/>
            <a:ext cx="18288000" cy="8709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Canva Sans Bold"/>
              </a:rPr>
              <a:t>Migration Approach</a:t>
            </a:r>
          </a:p>
          <a:p>
            <a:pPr algn="ctr">
              <a:lnSpc>
                <a:spcPts val="4060"/>
              </a:lnSpc>
              <a:spcBef>
                <a:spcPct val="0"/>
              </a:spcBef>
            </a:pPr>
          </a:p>
          <a:p>
            <a:pPr marL="626112" indent="-313056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anva Sans"/>
              </a:rPr>
              <a:t>E-commerce application (Java J2EE stack): Containerization with Azure Kubernetes Service (AKS) or Azure Web App.</a:t>
            </a:r>
          </a:p>
          <a:p>
            <a:pPr marL="626112" indent="-313056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anva Sans"/>
              </a:rPr>
              <a:t>Customer information management system: Lift-and-shift migration to Azure Virtual Machines (VMs).</a:t>
            </a:r>
          </a:p>
          <a:p>
            <a:pPr algn="l" marL="626112" indent="-313056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anva Sans"/>
              </a:rPr>
              <a:t>FE Apps - Retail store applications (.NET): Containerization with Azure Container Instances (ACI) or Azure Service Fabric.</a:t>
            </a:r>
          </a:p>
          <a:p>
            <a:pPr marL="626112" indent="-313056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anva Sans"/>
              </a:rPr>
              <a:t>BES Backend systems (Linux + Weblogic + Oracle): Refactoring and containerization with Docker and Azure Kubernetes Service (AKS).</a:t>
            </a:r>
          </a:p>
          <a:p>
            <a:pPr marL="626112" indent="-313056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anva Sans"/>
              </a:rPr>
              <a:t>Middleware application with Mule ESB: Rebuilding using Azure Logic Apps, Azure Functions, and Azure API Management.</a:t>
            </a:r>
          </a:p>
          <a:p>
            <a:pPr marL="626112" indent="-313056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anva Sans"/>
              </a:rPr>
              <a:t>Mobile app (Android and iOS): Rebuilding with Azure App Service, Azure Functions, and Azure Mobile Apps.</a:t>
            </a:r>
          </a:p>
          <a:p>
            <a:pPr marL="626112" indent="-313056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anva Sans"/>
              </a:rPr>
              <a:t>Big Data and analytics on Azure cloud: Lift-and-shift migration to Azure HDInsight and Azure Synapse Analytics.</a:t>
            </a: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</a:rPr>
              <a:t>CRM using Salesforce: Integrating with Azure using Salesforce Connect or custom APIs.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519555"/>
            <a:ext cx="18288000" cy="598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Infrastructure Architecture</a:t>
            </a:r>
          </a:p>
          <a:p>
            <a:pPr algn="ctr">
              <a:lnSpc>
                <a:spcPts val="4759"/>
              </a:lnSpc>
            </a:pP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Azure Virtual Network (VNet) with subnets for secure application deployment.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Load balancers for distributing traffic to the application instances.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Auto Scaling or Azure Virtual Machine Scale Sets for dynamic scaling based on demand.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Network Security Groups (NSGs) for network security.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Azure Monitor for monitoring and alerting.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Integration with azure services like Azure SQL Database, Azure Blob Storage, and Azure Cosmos DB.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61791" y="3019742"/>
            <a:ext cx="12964418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Application Migration Plan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Detailed plan for migrating each application to Azure: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Application dependencies and interdependencies analysis.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Priority-based migration sequence and timeline.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Phased approach with iterative testing and validation.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Rollback and contingency plans in case of any issues.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60921" y="3019742"/>
            <a:ext cx="16766158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Data Migration Strategy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Backup and restore for smaller datasets.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Database replication or Azure Database Migration Service for larger datasets.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Data integrity checks and validation.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Minimizing downtime and ensuring data consistency during the migration.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3873" y="2419667"/>
            <a:ext cx="17160255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Security and Compliance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Explanation of the security measures and best practices implemented in Azure: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Azure Active Directory (AAD) for identity and access management.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Encryption at rest and in transit using Azure Key Vault and SSL/TLS.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Network security with Azure Virtual Network (VNet), NSGs, and Azure Firewall.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Compliance with relevant regulations and industry standards.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Azure Security Center for threat detection and monitoring.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DAFnxq9wgiE</dc:identifier>
  <dcterms:modified xsi:type="dcterms:W3CDTF">2011-08-01T06:04:30Z</dcterms:modified>
  <cp:revision>1</cp:revision>
  <dc:title>Cloud Migration Strategy for Zantac</dc:title>
</cp:coreProperties>
</file>