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67" r:id="rId2"/>
    <p:sldId id="266" r:id="rId3"/>
    <p:sldId id="256" r:id="rId4"/>
    <p:sldId id="257" r:id="rId5"/>
    <p:sldId id="258" r:id="rId6"/>
    <p:sldId id="259" r:id="rId7"/>
    <p:sldId id="260" r:id="rId8"/>
    <p:sldId id="261" r:id="rId9"/>
    <p:sldId id="262"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9E6BD-517A-4B48-A3FE-28CD1902F145}"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A01FC-6F8D-450D-847E-BAD9FD0A364B}" type="slidenum">
              <a:rPr lang="en-IN" smtClean="0"/>
              <a:t>‹#›</a:t>
            </a:fld>
            <a:endParaRPr lang="en-IN"/>
          </a:p>
        </p:txBody>
      </p:sp>
    </p:spTree>
    <p:extLst>
      <p:ext uri="{BB962C8B-B14F-4D97-AF65-F5344CB8AC3E}">
        <p14:creationId xmlns:p14="http://schemas.microsoft.com/office/powerpoint/2010/main" val="172770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381407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6417F-AEB6-4E9D-A9E0-89FE714E2EEC}"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335876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18313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361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104715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2323708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12058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251375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22650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182695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3442517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6417F-AEB6-4E9D-A9E0-89FE714E2EEC}"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262684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6417F-AEB6-4E9D-A9E0-89FE714E2EEC}" type="datetimeFigureOut">
              <a:rPr lang="en-IN" smtClean="0"/>
              <a:t>24-01-2025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93679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385818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11413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F6417F-AEB6-4E9D-A9E0-89FE714E2EEC}" type="datetimeFigureOut">
              <a:rPr lang="en-IN" smtClean="0"/>
              <a:t>24-01-2025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30668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6417F-AEB6-4E9D-A9E0-89FE714E2EEC}"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AE0276-8826-461E-B17A-BEC46B655B28}" type="slidenum">
              <a:rPr lang="en-IN" smtClean="0"/>
              <a:t>‹#›</a:t>
            </a:fld>
            <a:endParaRPr lang="en-IN"/>
          </a:p>
        </p:txBody>
      </p:sp>
    </p:spTree>
    <p:extLst>
      <p:ext uri="{BB962C8B-B14F-4D97-AF65-F5344CB8AC3E}">
        <p14:creationId xmlns:p14="http://schemas.microsoft.com/office/powerpoint/2010/main" val="270826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F6417F-AEB6-4E9D-A9E0-89FE714E2EEC}" type="datetimeFigureOut">
              <a:rPr lang="en-IN" smtClean="0"/>
              <a:t>24-01-2025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AE0276-8826-461E-B17A-BEC46B655B28}" type="slidenum">
              <a:rPr lang="en-IN" smtClean="0"/>
              <a:t>‹#›</a:t>
            </a:fld>
            <a:endParaRPr lang="en-IN"/>
          </a:p>
        </p:txBody>
      </p:sp>
    </p:spTree>
    <p:extLst>
      <p:ext uri="{BB962C8B-B14F-4D97-AF65-F5344CB8AC3E}">
        <p14:creationId xmlns:p14="http://schemas.microsoft.com/office/powerpoint/2010/main" val="232349809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commons.wikimedia.org/wiki/File:Curved_Arrow.svg" TargetMode="Externa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BE13-2658-CD84-6648-F6C05CFE094D}"/>
              </a:ext>
            </a:extLst>
          </p:cNvPr>
          <p:cNvSpPr>
            <a:spLocks noGrp="1"/>
          </p:cNvSpPr>
          <p:nvPr>
            <p:ph type="title"/>
          </p:nvPr>
        </p:nvSpPr>
        <p:spPr>
          <a:xfrm>
            <a:off x="874710" y="2953871"/>
            <a:ext cx="9404723" cy="1400530"/>
          </a:xfrm>
        </p:spPr>
        <p:txBody>
          <a:bodyPr/>
          <a:lstStyle/>
          <a:p>
            <a:r>
              <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enorite" panose="00000500000000000000" pitchFamily="2" charset="0"/>
                <a:ea typeface="Tahoma" panose="020B0604030504040204" pitchFamily="34" charset="0"/>
                <a:cs typeface="Tahoma" panose="020B0604030504040204" pitchFamily="34" charset="0"/>
              </a:rPr>
              <a:t>ATLIQ HARDWARE</a:t>
            </a:r>
            <a:br>
              <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enorite" panose="00000500000000000000" pitchFamily="2" charset="0"/>
                <a:ea typeface="Tahoma" panose="020B0604030504040204" pitchFamily="34" charset="0"/>
                <a:cs typeface="Tahoma" panose="020B0604030504040204" pitchFamily="34" charset="0"/>
              </a:rPr>
            </a:b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Box 5">
            <a:extLst>
              <a:ext uri="{FF2B5EF4-FFF2-40B4-BE49-F238E27FC236}">
                <a16:creationId xmlns:a16="http://schemas.microsoft.com/office/drawing/2014/main" id="{3E9C66CD-EC06-68DA-88A5-EDDF8390D624}"/>
              </a:ext>
            </a:extLst>
          </p:cNvPr>
          <p:cNvSpPr txBox="1"/>
          <p:nvPr/>
        </p:nvSpPr>
        <p:spPr>
          <a:xfrm>
            <a:off x="3926546" y="4169735"/>
            <a:ext cx="8162365" cy="477054"/>
          </a:xfrm>
          <a:prstGeom prst="rect">
            <a:avLst/>
          </a:prstGeom>
          <a:noFill/>
        </p:spPr>
        <p:txBody>
          <a:bodyPr wrap="square" rtlCol="0">
            <a:spAutoFit/>
          </a:bodyPr>
          <a:lstStyle/>
          <a:p>
            <a:r>
              <a:rPr lang="en-US" sz="2500" dirty="0">
                <a:solidFill>
                  <a:schemeClr val="accent3"/>
                </a:solidFill>
                <a:latin typeface="Tenorite" panose="00000500000000000000" pitchFamily="2" charset="0"/>
                <a:ea typeface="Tahoma" panose="020B0604030504040204" pitchFamily="34" charset="0"/>
                <a:cs typeface="Tahoma" panose="020B0604030504040204" pitchFamily="34" charset="0"/>
              </a:rPr>
              <a:t>Sales Insights FROM ad-hoc requests</a:t>
            </a:r>
            <a:endParaRPr lang="en-IN" sz="2500" dirty="0">
              <a:solidFill>
                <a:schemeClr val="accent3"/>
              </a:solidFill>
            </a:endParaRPr>
          </a:p>
        </p:txBody>
      </p:sp>
      <p:sp>
        <p:nvSpPr>
          <p:cNvPr id="7" name="TextBox 6">
            <a:extLst>
              <a:ext uri="{FF2B5EF4-FFF2-40B4-BE49-F238E27FC236}">
                <a16:creationId xmlns:a16="http://schemas.microsoft.com/office/drawing/2014/main" id="{FF8C0586-08BC-ED15-FD01-D27E90F57318}"/>
              </a:ext>
            </a:extLst>
          </p:cNvPr>
          <p:cNvSpPr txBox="1"/>
          <p:nvPr/>
        </p:nvSpPr>
        <p:spPr>
          <a:xfrm>
            <a:off x="6420127" y="4844127"/>
            <a:ext cx="3859306" cy="369332"/>
          </a:xfrm>
          <a:prstGeom prst="rect">
            <a:avLst/>
          </a:prstGeom>
          <a:noFill/>
        </p:spPr>
        <p:txBody>
          <a:bodyPr wrap="square" rtlCol="0">
            <a:spAutoFit/>
          </a:bodyPr>
          <a:lstStyle/>
          <a:p>
            <a:r>
              <a:rPr lang="en-US" sz="1800" dirty="0">
                <a:latin typeface="Magneto" panose="04030805050802020D02" pitchFamily="82" charset="0"/>
                <a:ea typeface="Tahoma" panose="020B0604030504040204" pitchFamily="34" charset="0"/>
                <a:cs typeface="Tahoma" panose="020B0604030504040204" pitchFamily="34" charset="0"/>
              </a:rPr>
              <a:t>-Keerthan Poojary</a:t>
            </a:r>
            <a:endParaRPr lang="en-IN" dirty="0">
              <a:latin typeface="Magneto" panose="04030805050802020D02" pitchFamily="82" charset="0"/>
            </a:endParaRPr>
          </a:p>
        </p:txBody>
      </p:sp>
    </p:spTree>
    <p:extLst>
      <p:ext uri="{BB962C8B-B14F-4D97-AF65-F5344CB8AC3E}">
        <p14:creationId xmlns:p14="http://schemas.microsoft.com/office/powerpoint/2010/main" val="304459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62E3-6D6E-8380-57E0-DFF3C63CDE2A}"/>
              </a:ext>
            </a:extLst>
          </p:cNvPr>
          <p:cNvSpPr>
            <a:spLocks noGrp="1"/>
          </p:cNvSpPr>
          <p:nvPr>
            <p:ph type="title"/>
          </p:nvPr>
        </p:nvSpPr>
        <p:spPr/>
        <p:txBody>
          <a:bodyPr>
            <a:normAutofit/>
          </a:bodyPr>
          <a:lstStyle/>
          <a:p>
            <a:r>
              <a:rPr lang="en-US" sz="1500" dirty="0"/>
              <a:t>Request 8:</a:t>
            </a:r>
            <a:br>
              <a:rPr lang="en-US" sz="1500" dirty="0"/>
            </a:br>
            <a:r>
              <a:rPr lang="en-US" sz="1500" dirty="0"/>
              <a:t>In which quarter of 2020, got the maximum </a:t>
            </a:r>
            <a:r>
              <a:rPr lang="en-US" sz="1500" dirty="0" err="1"/>
              <a:t>total_sold_quantity</a:t>
            </a:r>
            <a:r>
              <a:rPr lang="en-US" sz="1500" dirty="0"/>
              <a:t>? The final  output contains these fields sorted by the </a:t>
            </a:r>
            <a:r>
              <a:rPr lang="en-US" sz="1500" dirty="0" err="1"/>
              <a:t>total_sold_quantity</a:t>
            </a:r>
            <a:r>
              <a:rPr lang="en-US" sz="1500" dirty="0"/>
              <a:t>, </a:t>
            </a:r>
            <a:br>
              <a:rPr lang="en-US" sz="1500" dirty="0"/>
            </a:br>
            <a:r>
              <a:rPr lang="en-US" sz="1500" dirty="0"/>
              <a:t>			 Quarter </a:t>
            </a:r>
            <a:br>
              <a:rPr lang="en-US" sz="1500" dirty="0"/>
            </a:br>
            <a:r>
              <a:rPr lang="en-US" sz="1500" dirty="0"/>
              <a:t> 			  </a:t>
            </a:r>
            <a:r>
              <a:rPr lang="en-US" sz="1500" dirty="0" err="1"/>
              <a:t>total_sold_quantity</a:t>
            </a:r>
            <a:r>
              <a:rPr lang="en-US" sz="1500" dirty="0"/>
              <a:t>.</a:t>
            </a:r>
            <a:endParaRPr lang="en-IN" sz="1500" dirty="0"/>
          </a:p>
        </p:txBody>
      </p:sp>
      <p:pic>
        <p:nvPicPr>
          <p:cNvPr id="5" name="Content Placeholder 4">
            <a:extLst>
              <a:ext uri="{FF2B5EF4-FFF2-40B4-BE49-F238E27FC236}">
                <a16:creationId xmlns:a16="http://schemas.microsoft.com/office/drawing/2014/main" id="{F41B4444-427D-E5C3-4130-75F73E056859}"/>
              </a:ext>
            </a:extLst>
          </p:cNvPr>
          <p:cNvPicPr>
            <a:picLocks noGrp="1" noChangeAspect="1"/>
          </p:cNvPicPr>
          <p:nvPr>
            <p:ph idx="1"/>
          </p:nvPr>
        </p:nvPicPr>
        <p:blipFill>
          <a:blip r:embed="rId2"/>
          <a:stretch>
            <a:fillRect/>
          </a:stretch>
        </p:blipFill>
        <p:spPr>
          <a:xfrm>
            <a:off x="8164621" y="2271899"/>
            <a:ext cx="1886213" cy="924054"/>
          </a:xfrm>
        </p:spPr>
      </p:pic>
      <p:pic>
        <p:nvPicPr>
          <p:cNvPr id="7" name="Picture 6">
            <a:extLst>
              <a:ext uri="{FF2B5EF4-FFF2-40B4-BE49-F238E27FC236}">
                <a16:creationId xmlns:a16="http://schemas.microsoft.com/office/drawing/2014/main" id="{40756D67-91D0-47D8-A3BB-808BB0C3F99B}"/>
              </a:ext>
            </a:extLst>
          </p:cNvPr>
          <p:cNvPicPr>
            <a:picLocks noChangeAspect="1"/>
          </p:cNvPicPr>
          <p:nvPr/>
        </p:nvPicPr>
        <p:blipFill>
          <a:blip r:embed="rId3"/>
          <a:stretch>
            <a:fillRect/>
          </a:stretch>
        </p:blipFill>
        <p:spPr>
          <a:xfrm>
            <a:off x="1510524" y="2830170"/>
            <a:ext cx="4410691" cy="2219635"/>
          </a:xfrm>
          <a:prstGeom prst="rect">
            <a:avLst/>
          </a:prstGeom>
        </p:spPr>
      </p:pic>
      <p:pic>
        <p:nvPicPr>
          <p:cNvPr id="8" name="Graphic 7">
            <a:extLst>
              <a:ext uri="{FF2B5EF4-FFF2-40B4-BE49-F238E27FC236}">
                <a16:creationId xmlns:a16="http://schemas.microsoft.com/office/drawing/2014/main" id="{10A6D19D-5F95-29A9-F30F-B9B2221D26CE}"/>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8050462">
            <a:off x="6230110" y="2943998"/>
            <a:ext cx="2202278" cy="196956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83366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0672-DD74-B1DC-5F99-C03C1F239E2A}"/>
              </a:ext>
            </a:extLst>
          </p:cNvPr>
          <p:cNvSpPr>
            <a:spLocks noGrp="1"/>
          </p:cNvSpPr>
          <p:nvPr>
            <p:ph type="title"/>
          </p:nvPr>
        </p:nvSpPr>
        <p:spPr/>
        <p:txBody>
          <a:bodyPr>
            <a:normAutofit fontScale="90000"/>
          </a:bodyPr>
          <a:lstStyle/>
          <a:p>
            <a:r>
              <a:rPr lang="en-US" sz="1500" dirty="0"/>
              <a:t> Request 9:</a:t>
            </a:r>
            <a:br>
              <a:rPr lang="en-US" sz="1500" dirty="0"/>
            </a:br>
            <a:r>
              <a:rPr lang="en-US" sz="1500" dirty="0"/>
              <a:t>     Which channel helped to bring more gross sales in the fiscal year 2021 and the percentage of contribution?  The final output  contains these fields, </a:t>
            </a:r>
            <a:br>
              <a:rPr lang="en-US" sz="1500" dirty="0"/>
            </a:br>
            <a:r>
              <a:rPr lang="en-US" sz="1500" dirty="0"/>
              <a:t> 		channel </a:t>
            </a:r>
            <a:br>
              <a:rPr lang="en-US" sz="1500" dirty="0"/>
            </a:br>
            <a:r>
              <a:rPr lang="en-US" sz="1500" dirty="0"/>
              <a:t> 		</a:t>
            </a:r>
            <a:r>
              <a:rPr lang="en-US" sz="1500" dirty="0" err="1"/>
              <a:t>gross_sales_mln</a:t>
            </a:r>
            <a:r>
              <a:rPr lang="en-US" sz="1500" dirty="0"/>
              <a:t> </a:t>
            </a:r>
            <a:br>
              <a:rPr lang="en-US" sz="1500" dirty="0"/>
            </a:br>
            <a:r>
              <a:rPr lang="en-US" sz="1500" dirty="0"/>
              <a:t>	          percentage </a:t>
            </a:r>
            <a:endParaRPr lang="en-IN" sz="1500" dirty="0"/>
          </a:p>
        </p:txBody>
      </p:sp>
      <p:pic>
        <p:nvPicPr>
          <p:cNvPr id="5" name="Content Placeholder 4">
            <a:extLst>
              <a:ext uri="{FF2B5EF4-FFF2-40B4-BE49-F238E27FC236}">
                <a16:creationId xmlns:a16="http://schemas.microsoft.com/office/drawing/2014/main" id="{6D15F3FF-DC19-6D86-D812-0147A9A2C44F}"/>
              </a:ext>
            </a:extLst>
          </p:cNvPr>
          <p:cNvPicPr>
            <a:picLocks noGrp="1" noChangeAspect="1"/>
          </p:cNvPicPr>
          <p:nvPr>
            <p:ph idx="1"/>
          </p:nvPr>
        </p:nvPicPr>
        <p:blipFill>
          <a:blip r:embed="rId2"/>
          <a:stretch>
            <a:fillRect/>
          </a:stretch>
        </p:blipFill>
        <p:spPr>
          <a:xfrm>
            <a:off x="7983095" y="2263239"/>
            <a:ext cx="2591162" cy="800212"/>
          </a:xfrm>
        </p:spPr>
      </p:pic>
      <p:pic>
        <p:nvPicPr>
          <p:cNvPr id="11" name="Picture 10">
            <a:extLst>
              <a:ext uri="{FF2B5EF4-FFF2-40B4-BE49-F238E27FC236}">
                <a16:creationId xmlns:a16="http://schemas.microsoft.com/office/drawing/2014/main" id="{3DE985F8-6DDD-0F78-927A-055961E5B2B3}"/>
              </a:ext>
            </a:extLst>
          </p:cNvPr>
          <p:cNvPicPr>
            <a:picLocks noChangeAspect="1"/>
          </p:cNvPicPr>
          <p:nvPr/>
        </p:nvPicPr>
        <p:blipFill>
          <a:blip r:embed="rId3"/>
          <a:stretch>
            <a:fillRect/>
          </a:stretch>
        </p:blipFill>
        <p:spPr>
          <a:xfrm>
            <a:off x="235706" y="3063451"/>
            <a:ext cx="6554115" cy="2486372"/>
          </a:xfrm>
          <a:prstGeom prst="rect">
            <a:avLst/>
          </a:prstGeom>
        </p:spPr>
      </p:pic>
      <p:pic>
        <p:nvPicPr>
          <p:cNvPr id="12" name="Graphic 11">
            <a:extLst>
              <a:ext uri="{FF2B5EF4-FFF2-40B4-BE49-F238E27FC236}">
                <a16:creationId xmlns:a16="http://schemas.microsoft.com/office/drawing/2014/main" id="{DCAB8DBD-8AC5-76BC-10F8-BB478EDEFDB1}"/>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1172963" flipH="1">
            <a:off x="5746952" y="1278457"/>
            <a:ext cx="2202278" cy="1969564"/>
          </a:xfrm>
          <a:prstGeom prst="rect">
            <a:avLst/>
          </a:prstGeom>
          <a:effectLst>
            <a:outerShdw blurRad="50800" dist="38100" dir="18900000" algn="bl" rotWithShape="0">
              <a:prstClr val="black">
                <a:alpha val="40000"/>
              </a:prstClr>
            </a:outerShdw>
          </a:effectLst>
        </p:spPr>
      </p:pic>
      <p:sp>
        <p:nvSpPr>
          <p:cNvPr id="13" name="TextBox 12">
            <a:extLst>
              <a:ext uri="{FF2B5EF4-FFF2-40B4-BE49-F238E27FC236}">
                <a16:creationId xmlns:a16="http://schemas.microsoft.com/office/drawing/2014/main" id="{F2BDA9F6-464E-E4CD-A3E2-C1612F8E1239}"/>
              </a:ext>
            </a:extLst>
          </p:cNvPr>
          <p:cNvSpPr txBox="1"/>
          <p:nvPr/>
        </p:nvSpPr>
        <p:spPr>
          <a:xfrm>
            <a:off x="6486171" y="5549823"/>
            <a:ext cx="558501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Channel </a:t>
            </a:r>
            <a:r>
              <a:rPr lang="en-CA" b="1"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retailer</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helped to bring more gross sales with the contribution of 73%, followed by </a:t>
            </a:r>
            <a:r>
              <a:rPr lang="en-CA" b="1"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Director</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and </a:t>
            </a:r>
            <a:r>
              <a:rPr lang="en-CA" b="1"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Distributer</a:t>
            </a:r>
          </a:p>
        </p:txBody>
      </p:sp>
    </p:spTree>
    <p:extLst>
      <p:ext uri="{BB962C8B-B14F-4D97-AF65-F5344CB8AC3E}">
        <p14:creationId xmlns:p14="http://schemas.microsoft.com/office/powerpoint/2010/main" val="36213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CA0-07EC-60D0-D0F3-F1681051107B}"/>
              </a:ext>
            </a:extLst>
          </p:cNvPr>
          <p:cNvSpPr>
            <a:spLocks noGrp="1"/>
          </p:cNvSpPr>
          <p:nvPr>
            <p:ph type="title"/>
          </p:nvPr>
        </p:nvSpPr>
        <p:spPr/>
        <p:txBody>
          <a:bodyPr>
            <a:noAutofit/>
          </a:bodyPr>
          <a:lstStyle/>
          <a:p>
            <a:r>
              <a:rPr lang="en-US" sz="1500" dirty="0"/>
              <a:t> Request 10:</a:t>
            </a:r>
            <a:br>
              <a:rPr lang="en-US" sz="1500" dirty="0"/>
            </a:br>
            <a:r>
              <a:rPr lang="en-US" sz="1500" dirty="0"/>
              <a:t>  Get the Top 3 products in each division that have a high </a:t>
            </a:r>
            <a:r>
              <a:rPr lang="en-US" sz="1500" dirty="0" err="1"/>
              <a:t>total_sold_quantity</a:t>
            </a:r>
            <a:r>
              <a:rPr lang="en-US" sz="1500" dirty="0"/>
              <a:t> in the </a:t>
            </a:r>
            <a:r>
              <a:rPr lang="en-US" sz="1500" dirty="0" err="1"/>
              <a:t>fiscal_year</a:t>
            </a:r>
            <a:r>
              <a:rPr lang="en-US" sz="1500" dirty="0"/>
              <a:t>  2021? The final output contains these fields, </a:t>
            </a:r>
            <a:br>
              <a:rPr lang="en-US" sz="1500" dirty="0"/>
            </a:br>
            <a:r>
              <a:rPr lang="en-US" sz="1500" dirty="0"/>
              <a:t>	 division </a:t>
            </a:r>
            <a:br>
              <a:rPr lang="en-US" sz="1500" dirty="0"/>
            </a:br>
            <a:r>
              <a:rPr lang="en-US" sz="1500" dirty="0"/>
              <a:t> 	product_code </a:t>
            </a:r>
            <a:br>
              <a:rPr lang="en-US" sz="1500" dirty="0"/>
            </a:br>
            <a:r>
              <a:rPr lang="en-US" sz="1500" dirty="0"/>
              <a:t> 	product </a:t>
            </a:r>
            <a:br>
              <a:rPr lang="en-US" sz="1500" dirty="0"/>
            </a:br>
            <a:r>
              <a:rPr lang="en-US" sz="1500" dirty="0"/>
              <a:t> 	</a:t>
            </a:r>
            <a:r>
              <a:rPr lang="en-US" sz="1500" dirty="0" err="1"/>
              <a:t>total_sold_quantity</a:t>
            </a:r>
            <a:r>
              <a:rPr lang="en-US" sz="1500" dirty="0"/>
              <a:t> </a:t>
            </a:r>
            <a:br>
              <a:rPr lang="en-US" sz="1500" dirty="0"/>
            </a:br>
            <a:r>
              <a:rPr lang="en-US" sz="1500" dirty="0"/>
              <a:t>	 rank_order </a:t>
            </a:r>
            <a:endParaRPr lang="en-IN" sz="1500" dirty="0"/>
          </a:p>
        </p:txBody>
      </p:sp>
      <p:pic>
        <p:nvPicPr>
          <p:cNvPr id="5" name="Picture 4">
            <a:extLst>
              <a:ext uri="{FF2B5EF4-FFF2-40B4-BE49-F238E27FC236}">
                <a16:creationId xmlns:a16="http://schemas.microsoft.com/office/drawing/2014/main" id="{EB1B87A0-C0D6-DE72-9AA6-567BD4BB7389}"/>
              </a:ext>
            </a:extLst>
          </p:cNvPr>
          <p:cNvPicPr>
            <a:picLocks noChangeAspect="1"/>
          </p:cNvPicPr>
          <p:nvPr/>
        </p:nvPicPr>
        <p:blipFill>
          <a:blip r:embed="rId2"/>
          <a:stretch>
            <a:fillRect/>
          </a:stretch>
        </p:blipFill>
        <p:spPr>
          <a:xfrm>
            <a:off x="7582989" y="1676155"/>
            <a:ext cx="4448796" cy="1752845"/>
          </a:xfrm>
          <a:prstGeom prst="rect">
            <a:avLst/>
          </a:prstGeom>
        </p:spPr>
      </p:pic>
      <p:pic>
        <p:nvPicPr>
          <p:cNvPr id="7" name="Picture 6">
            <a:extLst>
              <a:ext uri="{FF2B5EF4-FFF2-40B4-BE49-F238E27FC236}">
                <a16:creationId xmlns:a16="http://schemas.microsoft.com/office/drawing/2014/main" id="{D9337A33-BFF7-FC08-8B9A-3971E46CF028}"/>
              </a:ext>
            </a:extLst>
          </p:cNvPr>
          <p:cNvPicPr>
            <a:picLocks noChangeAspect="1"/>
          </p:cNvPicPr>
          <p:nvPr/>
        </p:nvPicPr>
        <p:blipFill>
          <a:blip r:embed="rId3"/>
          <a:stretch>
            <a:fillRect/>
          </a:stretch>
        </p:blipFill>
        <p:spPr>
          <a:xfrm>
            <a:off x="812576" y="3042575"/>
            <a:ext cx="5887272" cy="2791215"/>
          </a:xfrm>
          <a:prstGeom prst="rect">
            <a:avLst/>
          </a:prstGeom>
        </p:spPr>
      </p:pic>
      <p:pic>
        <p:nvPicPr>
          <p:cNvPr id="8" name="Graphic 7">
            <a:extLst>
              <a:ext uri="{FF2B5EF4-FFF2-40B4-BE49-F238E27FC236}">
                <a16:creationId xmlns:a16="http://schemas.microsoft.com/office/drawing/2014/main" id="{876EEFD9-18E7-4BB9-CA4F-ACDEB63B56E1}"/>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7815935">
            <a:off x="6975431" y="3224800"/>
            <a:ext cx="2202278" cy="196956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50105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0313C-DABD-1E5A-FC34-15C6A75F7484}"/>
              </a:ext>
            </a:extLst>
          </p:cNvPr>
          <p:cNvSpPr txBox="1">
            <a:spLocks/>
          </p:cNvSpPr>
          <p:nvPr/>
        </p:nvSpPr>
        <p:spPr>
          <a:xfrm>
            <a:off x="4572652" y="3142130"/>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Thank You !</a:t>
            </a:r>
            <a:br>
              <a:rPr lang="en-US"/>
            </a:br>
            <a:endParaRPr lang="en-IN" dirty="0"/>
          </a:p>
        </p:txBody>
      </p:sp>
    </p:spTree>
    <p:extLst>
      <p:ext uri="{BB962C8B-B14F-4D97-AF65-F5344CB8AC3E}">
        <p14:creationId xmlns:p14="http://schemas.microsoft.com/office/powerpoint/2010/main" val="311716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4A59-2D8E-7766-0F3E-8D87C2886AC2}"/>
              </a:ext>
            </a:extLst>
          </p:cNvPr>
          <p:cNvSpPr>
            <a:spLocks noGrp="1"/>
          </p:cNvSpPr>
          <p:nvPr>
            <p:ph type="title"/>
          </p:nvPr>
        </p:nvSpPr>
        <p:spPr>
          <a:xfrm>
            <a:off x="1492784" y="1059870"/>
            <a:ext cx="9404723" cy="1400530"/>
          </a:xfrm>
        </p:spPr>
        <p:txBody>
          <a:bodyPr/>
          <a:lstStyle/>
          <a:p>
            <a:r>
              <a:rPr lang="en-US" sz="3000" dirty="0"/>
              <a:t>Introduction</a:t>
            </a:r>
            <a:endParaRPr lang="en-IN" sz="3000" dirty="0"/>
          </a:p>
        </p:txBody>
      </p:sp>
      <p:sp>
        <p:nvSpPr>
          <p:cNvPr id="3" name="Content Placeholder 2">
            <a:extLst>
              <a:ext uri="{FF2B5EF4-FFF2-40B4-BE49-F238E27FC236}">
                <a16:creationId xmlns:a16="http://schemas.microsoft.com/office/drawing/2014/main" id="{C5CB6CFA-7C80-685E-D90C-67079EAC4258}"/>
              </a:ext>
            </a:extLst>
          </p:cNvPr>
          <p:cNvSpPr>
            <a:spLocks noGrp="1"/>
          </p:cNvSpPr>
          <p:nvPr>
            <p:ph idx="1"/>
          </p:nvPr>
        </p:nvSpPr>
        <p:spPr>
          <a:xfrm>
            <a:off x="1721876" y="2846295"/>
            <a:ext cx="8946541" cy="2951835"/>
          </a:xfrm>
        </p:spPr>
        <p:style>
          <a:lnRef idx="2">
            <a:schemeClr val="accent4"/>
          </a:lnRef>
          <a:fillRef idx="1">
            <a:schemeClr val="lt1"/>
          </a:fillRef>
          <a:effectRef idx="0">
            <a:schemeClr val="accent4"/>
          </a:effectRef>
          <a:fontRef idx="minor">
            <a:schemeClr val="dk1"/>
          </a:fontRef>
        </p:style>
        <p:txBody>
          <a:bodyPr/>
          <a:lstStyle/>
          <a:p>
            <a:pPr algn="l"/>
            <a:r>
              <a:rPr lang="en-US" b="0" i="0" dirty="0" err="1">
                <a:solidFill>
                  <a:srgbClr val="131022"/>
                </a:solidFill>
                <a:effectLst/>
                <a:latin typeface="Manrope"/>
              </a:rPr>
              <a:t>Atliq</a:t>
            </a:r>
            <a:r>
              <a:rPr lang="en-US" b="0" i="0" dirty="0">
                <a:solidFill>
                  <a:srgbClr val="131022"/>
                </a:solidFill>
                <a:effectLst/>
                <a:latin typeface="Manrope"/>
              </a:rPr>
              <a:t> </a:t>
            </a:r>
            <a:r>
              <a:rPr lang="en-US" b="0" i="0" dirty="0" err="1">
                <a:solidFill>
                  <a:srgbClr val="131022"/>
                </a:solidFill>
                <a:effectLst/>
                <a:latin typeface="Manrope"/>
              </a:rPr>
              <a:t>Hardwares</a:t>
            </a:r>
            <a:r>
              <a:rPr lang="en-US" b="0" i="0" dirty="0">
                <a:solidFill>
                  <a:srgbClr val="131022"/>
                </a:solidFill>
                <a:effectLst/>
                <a:latin typeface="Manrope"/>
              </a:rPr>
              <a:t> (imaginary company) is one of the leading computer hardware producers in India and well expanded in other countries too.</a:t>
            </a:r>
          </a:p>
          <a:p>
            <a:pPr algn="l"/>
            <a:r>
              <a:rPr lang="en-US" b="0" i="0" dirty="0">
                <a:solidFill>
                  <a:srgbClr val="131022"/>
                </a:solidFill>
                <a:effectLst/>
                <a:latin typeface="Manrope"/>
              </a:rPr>
              <a:t>However, the management noticed that they do not get enough insights to make quick and smart data-informed decisions.</a:t>
            </a:r>
          </a:p>
          <a:p>
            <a:pPr algn="l"/>
            <a:r>
              <a:rPr lang="en-US" b="0" i="0" dirty="0">
                <a:solidFill>
                  <a:srgbClr val="131022"/>
                </a:solidFill>
                <a:effectLst/>
                <a:latin typeface="Manrope"/>
              </a:rPr>
              <a:t>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p:txBody>
      </p:sp>
      <p:sp>
        <p:nvSpPr>
          <p:cNvPr id="4" name="Rectangle 3">
            <a:extLst>
              <a:ext uri="{FF2B5EF4-FFF2-40B4-BE49-F238E27FC236}">
                <a16:creationId xmlns:a16="http://schemas.microsoft.com/office/drawing/2014/main" id="{4DE79F47-CF1F-EFAE-A62A-E0C61EDFBDF5}"/>
              </a:ext>
            </a:extLst>
          </p:cNvPr>
          <p:cNvSpPr/>
          <p:nvPr/>
        </p:nvSpPr>
        <p:spPr>
          <a:xfrm>
            <a:off x="1294493" y="1059869"/>
            <a:ext cx="157788" cy="43275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768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1500-8375-427C-6783-19A3A050C8BA}"/>
              </a:ext>
            </a:extLst>
          </p:cNvPr>
          <p:cNvSpPr>
            <a:spLocks noGrp="1"/>
          </p:cNvSpPr>
          <p:nvPr>
            <p:ph type="ctrTitle"/>
          </p:nvPr>
        </p:nvSpPr>
        <p:spPr>
          <a:xfrm>
            <a:off x="1026457" y="799635"/>
            <a:ext cx="9516035" cy="692990"/>
          </a:xfrm>
        </p:spPr>
        <p:txBody>
          <a:bodyPr>
            <a:noAutofit/>
          </a:bodyPr>
          <a:lstStyle/>
          <a:p>
            <a:pPr algn="l"/>
            <a:br>
              <a:rPr lang="en-US" sz="1500" dirty="0"/>
            </a:br>
            <a:r>
              <a:rPr lang="en-US" sz="1500" dirty="0"/>
              <a:t> Requests 1: </a:t>
            </a:r>
            <a:br>
              <a:rPr lang="en-US" sz="1500" dirty="0"/>
            </a:br>
            <a:r>
              <a:rPr lang="en-US" sz="1500" dirty="0"/>
              <a:t> </a:t>
            </a:r>
            <a:br>
              <a:rPr lang="en-US" sz="1500" dirty="0"/>
            </a:br>
            <a:r>
              <a:rPr lang="en-US" sz="1500" dirty="0"/>
              <a:t> Provide the list of markets in which customer  "</a:t>
            </a:r>
            <a:r>
              <a:rPr lang="en-US" sz="1500" dirty="0" err="1"/>
              <a:t>Atliq</a:t>
            </a:r>
            <a:r>
              <a:rPr lang="en-US" sz="1500" dirty="0"/>
              <a:t>  Exclusive"  operates its </a:t>
            </a:r>
            <a:br>
              <a:rPr lang="en-US" sz="1500" dirty="0"/>
            </a:br>
            <a:r>
              <a:rPr lang="en-US" sz="1500" dirty="0"/>
              <a:t> business in the  APAC  region. </a:t>
            </a:r>
            <a:endParaRPr lang="en-IN" sz="1500" dirty="0"/>
          </a:p>
        </p:txBody>
      </p:sp>
      <p:pic>
        <p:nvPicPr>
          <p:cNvPr id="5" name="Picture 4">
            <a:extLst>
              <a:ext uri="{FF2B5EF4-FFF2-40B4-BE49-F238E27FC236}">
                <a16:creationId xmlns:a16="http://schemas.microsoft.com/office/drawing/2014/main" id="{34F4BFC6-6B7B-C7FD-E38E-8DBFDD175785}"/>
              </a:ext>
            </a:extLst>
          </p:cNvPr>
          <p:cNvPicPr>
            <a:picLocks noChangeAspect="1"/>
          </p:cNvPicPr>
          <p:nvPr/>
        </p:nvPicPr>
        <p:blipFill>
          <a:blip r:embed="rId2"/>
          <a:stretch>
            <a:fillRect/>
          </a:stretch>
        </p:blipFill>
        <p:spPr>
          <a:xfrm>
            <a:off x="7589855" y="2649071"/>
            <a:ext cx="3329155" cy="2559868"/>
          </a:xfrm>
          <a:prstGeom prst="rect">
            <a:avLst/>
          </a:prstGeom>
        </p:spPr>
      </p:pic>
      <p:pic>
        <p:nvPicPr>
          <p:cNvPr id="9" name="Picture 8">
            <a:extLst>
              <a:ext uri="{FF2B5EF4-FFF2-40B4-BE49-F238E27FC236}">
                <a16:creationId xmlns:a16="http://schemas.microsoft.com/office/drawing/2014/main" id="{2EBC0C63-0176-1B33-E34A-62119D02FE47}"/>
              </a:ext>
            </a:extLst>
          </p:cNvPr>
          <p:cNvPicPr>
            <a:picLocks noChangeAspect="1"/>
          </p:cNvPicPr>
          <p:nvPr/>
        </p:nvPicPr>
        <p:blipFill>
          <a:blip r:embed="rId3"/>
          <a:stretch>
            <a:fillRect/>
          </a:stretch>
        </p:blipFill>
        <p:spPr>
          <a:xfrm>
            <a:off x="1443902" y="2511497"/>
            <a:ext cx="3272020" cy="1573305"/>
          </a:xfrm>
          <a:prstGeom prst="rect">
            <a:avLst/>
          </a:prstGeom>
        </p:spPr>
      </p:pic>
      <p:pic>
        <p:nvPicPr>
          <p:cNvPr id="6" name="Graphic 5">
            <a:extLst>
              <a:ext uri="{FF2B5EF4-FFF2-40B4-BE49-F238E27FC236}">
                <a16:creationId xmlns:a16="http://schemas.microsoft.com/office/drawing/2014/main" id="{56C844F4-2655-93A2-7C3A-EB863C387CEE}"/>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2942148" flipH="1">
            <a:off x="5133607" y="1257152"/>
            <a:ext cx="2202278" cy="1969564"/>
          </a:xfrm>
          <a:prstGeom prst="rect">
            <a:avLst/>
          </a:prstGeom>
          <a:effectLst>
            <a:outerShdw blurRad="50800" dist="38100" dir="18900000" algn="bl" rotWithShape="0">
              <a:prstClr val="black">
                <a:alpha val="40000"/>
              </a:prstClr>
            </a:outerShdw>
          </a:effectLst>
        </p:spPr>
      </p:pic>
      <p:sp>
        <p:nvSpPr>
          <p:cNvPr id="10" name="TextBox 9">
            <a:extLst>
              <a:ext uri="{FF2B5EF4-FFF2-40B4-BE49-F238E27FC236}">
                <a16:creationId xmlns:a16="http://schemas.microsoft.com/office/drawing/2014/main" id="{BF27506E-1265-D652-219B-BA8B74A9902D}"/>
              </a:ext>
            </a:extLst>
          </p:cNvPr>
          <p:cNvSpPr txBox="1"/>
          <p:nvPr/>
        </p:nvSpPr>
        <p:spPr>
          <a:xfrm>
            <a:off x="1272990" y="5084019"/>
            <a:ext cx="5405232"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India is a leading market in terms of Gross Sales for </a:t>
            </a:r>
            <a:r>
              <a:rPr lang="en-CA" dirty="0" err="1">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Atliq</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Exclusive in Asia Pacific region out of 8 countries, followed by Indonesia, Japan and others.</a:t>
            </a:r>
          </a:p>
        </p:txBody>
      </p:sp>
    </p:spTree>
    <p:extLst>
      <p:ext uri="{BB962C8B-B14F-4D97-AF65-F5344CB8AC3E}">
        <p14:creationId xmlns:p14="http://schemas.microsoft.com/office/powerpoint/2010/main" val="100878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9379-6BCA-A4C0-F6A1-CC64EC1F413C}"/>
              </a:ext>
            </a:extLst>
          </p:cNvPr>
          <p:cNvSpPr>
            <a:spLocks noGrp="1"/>
          </p:cNvSpPr>
          <p:nvPr>
            <p:ph type="title"/>
          </p:nvPr>
        </p:nvSpPr>
        <p:spPr>
          <a:xfrm>
            <a:off x="838200" y="365126"/>
            <a:ext cx="10269071" cy="1221628"/>
          </a:xfrm>
        </p:spPr>
        <p:txBody>
          <a:bodyPr>
            <a:noAutofit/>
          </a:bodyPr>
          <a:lstStyle/>
          <a:p>
            <a:r>
              <a:rPr lang="en-US" sz="1500" dirty="0"/>
              <a:t> Request 2 :  </a:t>
            </a:r>
            <a:br>
              <a:rPr lang="en-US" sz="1500" dirty="0"/>
            </a:br>
            <a:r>
              <a:rPr lang="en-US" sz="1500" dirty="0"/>
              <a:t>  What is the percentage of unique product increase in 2021 vs. 2020? The </a:t>
            </a:r>
            <a:br>
              <a:rPr lang="en-US" sz="1500" dirty="0"/>
            </a:br>
            <a:r>
              <a:rPr lang="en-US" sz="1500" dirty="0"/>
              <a:t>   final output contains these fields, </a:t>
            </a:r>
            <a:br>
              <a:rPr lang="en-US" sz="1500" dirty="0"/>
            </a:br>
            <a:r>
              <a:rPr lang="en-US" sz="1500" dirty="0"/>
              <a:t>                          unique_products_2020 </a:t>
            </a:r>
            <a:br>
              <a:rPr lang="en-US" sz="1500" dirty="0"/>
            </a:br>
            <a:r>
              <a:rPr lang="en-US" sz="1500" dirty="0"/>
              <a:t> 		         unique_products_2021 </a:t>
            </a:r>
            <a:br>
              <a:rPr lang="en-US" sz="1500" dirty="0"/>
            </a:br>
            <a:r>
              <a:rPr lang="en-US" sz="1500" dirty="0"/>
              <a:t>                           </a:t>
            </a:r>
            <a:r>
              <a:rPr lang="en-US" sz="1500" dirty="0" err="1"/>
              <a:t>percentage_chg</a:t>
            </a:r>
            <a:r>
              <a:rPr lang="en-US" sz="1500" dirty="0"/>
              <a:t> </a:t>
            </a:r>
            <a:endParaRPr lang="en-IN" sz="1500" dirty="0"/>
          </a:p>
        </p:txBody>
      </p:sp>
      <p:pic>
        <p:nvPicPr>
          <p:cNvPr id="5" name="Content Placeholder 4">
            <a:extLst>
              <a:ext uri="{FF2B5EF4-FFF2-40B4-BE49-F238E27FC236}">
                <a16:creationId xmlns:a16="http://schemas.microsoft.com/office/drawing/2014/main" id="{BAD5FC49-ADB3-A6A3-15F9-C35C7051CAD5}"/>
              </a:ext>
            </a:extLst>
          </p:cNvPr>
          <p:cNvPicPr>
            <a:picLocks noGrp="1" noChangeAspect="1"/>
          </p:cNvPicPr>
          <p:nvPr>
            <p:ph idx="1"/>
          </p:nvPr>
        </p:nvPicPr>
        <p:blipFill>
          <a:blip r:embed="rId2"/>
          <a:stretch>
            <a:fillRect/>
          </a:stretch>
        </p:blipFill>
        <p:spPr>
          <a:xfrm>
            <a:off x="7144243" y="2094733"/>
            <a:ext cx="4829849" cy="762106"/>
          </a:xfrm>
        </p:spPr>
      </p:pic>
      <p:pic>
        <p:nvPicPr>
          <p:cNvPr id="7" name="Picture 6">
            <a:extLst>
              <a:ext uri="{FF2B5EF4-FFF2-40B4-BE49-F238E27FC236}">
                <a16:creationId xmlns:a16="http://schemas.microsoft.com/office/drawing/2014/main" id="{9DD85031-0660-1E2B-2BF5-EBCEC4A5FF04}"/>
              </a:ext>
            </a:extLst>
          </p:cNvPr>
          <p:cNvPicPr>
            <a:picLocks noChangeAspect="1"/>
          </p:cNvPicPr>
          <p:nvPr/>
        </p:nvPicPr>
        <p:blipFill>
          <a:blip r:embed="rId3"/>
          <a:stretch>
            <a:fillRect/>
          </a:stretch>
        </p:blipFill>
        <p:spPr>
          <a:xfrm>
            <a:off x="335791" y="2330718"/>
            <a:ext cx="6277239" cy="2940530"/>
          </a:xfrm>
          <a:prstGeom prst="rect">
            <a:avLst/>
          </a:prstGeom>
        </p:spPr>
      </p:pic>
      <p:pic>
        <p:nvPicPr>
          <p:cNvPr id="9" name="Graphic 8">
            <a:extLst>
              <a:ext uri="{FF2B5EF4-FFF2-40B4-BE49-F238E27FC236}">
                <a16:creationId xmlns:a16="http://schemas.microsoft.com/office/drawing/2014/main" id="{7EC1BAB2-C3C3-6DAD-538E-8367FD776B33}"/>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7500512">
            <a:off x="6986467" y="2820248"/>
            <a:ext cx="2193225" cy="1961467"/>
          </a:xfrm>
          <a:prstGeom prst="rect">
            <a:avLst/>
          </a:prstGeom>
          <a:effectLst>
            <a:outerShdw blurRad="76200" dir="13500000" sy="23000" kx="1200000" algn="br" rotWithShape="0">
              <a:prstClr val="black">
                <a:alpha val="20000"/>
              </a:prstClr>
            </a:outerShdw>
          </a:effectLst>
        </p:spPr>
      </p:pic>
      <p:sp>
        <p:nvSpPr>
          <p:cNvPr id="12" name="TextBox 11">
            <a:extLst>
              <a:ext uri="{FF2B5EF4-FFF2-40B4-BE49-F238E27FC236}">
                <a16:creationId xmlns:a16="http://schemas.microsoft.com/office/drawing/2014/main" id="{C1D48A5C-AD55-860D-C32E-260ED05CF155}"/>
              </a:ext>
            </a:extLst>
          </p:cNvPr>
          <p:cNvSpPr txBox="1"/>
          <p:nvPr/>
        </p:nvSpPr>
        <p:spPr>
          <a:xfrm>
            <a:off x="6566649" y="5487235"/>
            <a:ext cx="558501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The percentage of unique products increase in 21 vs 20 36.33% , in that unique products for 2021 is 334 and unique products for 2020 was 245.</a:t>
            </a:r>
          </a:p>
        </p:txBody>
      </p:sp>
    </p:spTree>
    <p:extLst>
      <p:ext uri="{BB962C8B-B14F-4D97-AF65-F5344CB8AC3E}">
        <p14:creationId xmlns:p14="http://schemas.microsoft.com/office/powerpoint/2010/main" val="67832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29B5-E278-79B1-4372-9ABA736B9BD8}"/>
              </a:ext>
            </a:extLst>
          </p:cNvPr>
          <p:cNvSpPr>
            <a:spLocks noGrp="1"/>
          </p:cNvSpPr>
          <p:nvPr>
            <p:ph type="title"/>
          </p:nvPr>
        </p:nvSpPr>
        <p:spPr/>
        <p:txBody>
          <a:bodyPr>
            <a:normAutofit/>
          </a:bodyPr>
          <a:lstStyle/>
          <a:p>
            <a:r>
              <a:rPr lang="en-US" sz="1500" dirty="0"/>
              <a:t>Request 3 :</a:t>
            </a:r>
            <a:br>
              <a:rPr lang="en-US" sz="1500" dirty="0"/>
            </a:br>
            <a:r>
              <a:rPr lang="en-US" sz="1500" dirty="0"/>
              <a:t>		   Provide a report with all the unique product counts for each  segment  and </a:t>
            </a:r>
            <a:br>
              <a:rPr lang="en-US" sz="1500" dirty="0"/>
            </a:br>
            <a:r>
              <a:rPr lang="en-US" sz="1500" dirty="0"/>
              <a:t>                    sort them in descending order of product counts. The final output contains  2 fields, </a:t>
            </a:r>
            <a:br>
              <a:rPr lang="en-US" sz="1500" dirty="0"/>
            </a:br>
            <a:r>
              <a:rPr lang="en-US" sz="1500" dirty="0"/>
              <a:t>	 			segment </a:t>
            </a:r>
            <a:br>
              <a:rPr lang="en-US" sz="1500" dirty="0"/>
            </a:br>
            <a:r>
              <a:rPr lang="en-US" sz="1500" dirty="0"/>
              <a:t> 				</a:t>
            </a:r>
            <a:r>
              <a:rPr lang="en-US" sz="1500" dirty="0" err="1"/>
              <a:t>product_count</a:t>
            </a:r>
            <a:r>
              <a:rPr lang="en-US" sz="1500" dirty="0"/>
              <a:t> </a:t>
            </a:r>
            <a:endParaRPr lang="en-IN" sz="1500" dirty="0"/>
          </a:p>
        </p:txBody>
      </p:sp>
      <p:pic>
        <p:nvPicPr>
          <p:cNvPr id="5" name="Content Placeholder 4">
            <a:extLst>
              <a:ext uri="{FF2B5EF4-FFF2-40B4-BE49-F238E27FC236}">
                <a16:creationId xmlns:a16="http://schemas.microsoft.com/office/drawing/2014/main" id="{A6AA9CB6-C4C1-E3F1-27AC-BAF4AC22D8C8}"/>
              </a:ext>
            </a:extLst>
          </p:cNvPr>
          <p:cNvPicPr>
            <a:picLocks noGrp="1" noChangeAspect="1"/>
          </p:cNvPicPr>
          <p:nvPr>
            <p:ph idx="1"/>
          </p:nvPr>
        </p:nvPicPr>
        <p:blipFill>
          <a:blip r:embed="rId2"/>
          <a:stretch>
            <a:fillRect/>
          </a:stretch>
        </p:blipFill>
        <p:spPr>
          <a:xfrm>
            <a:off x="7230034" y="2276768"/>
            <a:ext cx="2572872" cy="1942267"/>
          </a:xfrm>
        </p:spPr>
      </p:pic>
      <p:pic>
        <p:nvPicPr>
          <p:cNvPr id="7" name="Picture 6">
            <a:extLst>
              <a:ext uri="{FF2B5EF4-FFF2-40B4-BE49-F238E27FC236}">
                <a16:creationId xmlns:a16="http://schemas.microsoft.com/office/drawing/2014/main" id="{C69E63CC-643B-8B73-E47A-4B4967121E92}"/>
              </a:ext>
            </a:extLst>
          </p:cNvPr>
          <p:cNvPicPr>
            <a:picLocks noChangeAspect="1"/>
          </p:cNvPicPr>
          <p:nvPr/>
        </p:nvPicPr>
        <p:blipFill>
          <a:blip r:embed="rId3"/>
          <a:stretch>
            <a:fillRect/>
          </a:stretch>
        </p:blipFill>
        <p:spPr>
          <a:xfrm>
            <a:off x="1411405" y="3429000"/>
            <a:ext cx="3667637" cy="1171739"/>
          </a:xfrm>
          <a:prstGeom prst="rect">
            <a:avLst/>
          </a:prstGeom>
        </p:spPr>
      </p:pic>
      <p:pic>
        <p:nvPicPr>
          <p:cNvPr id="3" name="Graphic 2">
            <a:extLst>
              <a:ext uri="{FF2B5EF4-FFF2-40B4-BE49-F238E27FC236}">
                <a16:creationId xmlns:a16="http://schemas.microsoft.com/office/drawing/2014/main" id="{20DCADDD-4A00-5133-B157-6F92B975EBCC}"/>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1172963" flipH="1">
            <a:off x="4994861" y="1497083"/>
            <a:ext cx="2202278" cy="1969564"/>
          </a:xfrm>
          <a:prstGeom prst="rect">
            <a:avLst/>
          </a:prstGeom>
          <a:effectLst>
            <a:outerShdw blurRad="50800" dist="38100" dir="18900000" algn="bl" rotWithShape="0">
              <a:prstClr val="black">
                <a:alpha val="40000"/>
              </a:prstClr>
            </a:outerShdw>
          </a:effectLst>
        </p:spPr>
      </p:pic>
      <p:sp>
        <p:nvSpPr>
          <p:cNvPr id="4" name="TextBox 3">
            <a:extLst>
              <a:ext uri="{FF2B5EF4-FFF2-40B4-BE49-F238E27FC236}">
                <a16:creationId xmlns:a16="http://schemas.microsoft.com/office/drawing/2014/main" id="{FFEFD7C5-F33D-5183-C0CE-2D82601D0E99}"/>
              </a:ext>
            </a:extLst>
          </p:cNvPr>
          <p:cNvSpPr txBox="1"/>
          <p:nvPr/>
        </p:nvSpPr>
        <p:spPr>
          <a:xfrm>
            <a:off x="5517778" y="4887070"/>
            <a:ext cx="558501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The unique product counts as follows notebook with products count of 129 followed by accessories with 116..</a:t>
            </a:r>
          </a:p>
        </p:txBody>
      </p:sp>
    </p:spTree>
    <p:extLst>
      <p:ext uri="{BB962C8B-B14F-4D97-AF65-F5344CB8AC3E}">
        <p14:creationId xmlns:p14="http://schemas.microsoft.com/office/powerpoint/2010/main" val="184550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5A81-F1F0-26DE-955D-83F2E3D172F2}"/>
              </a:ext>
            </a:extLst>
          </p:cNvPr>
          <p:cNvSpPr>
            <a:spLocks noGrp="1"/>
          </p:cNvSpPr>
          <p:nvPr>
            <p:ph type="title"/>
          </p:nvPr>
        </p:nvSpPr>
        <p:spPr>
          <a:xfrm>
            <a:off x="686453" y="351895"/>
            <a:ext cx="9404723" cy="1400530"/>
          </a:xfrm>
        </p:spPr>
        <p:txBody>
          <a:bodyPr>
            <a:normAutofit fontScale="90000"/>
          </a:bodyPr>
          <a:lstStyle/>
          <a:p>
            <a:r>
              <a:rPr lang="en-US" sz="1500" dirty="0"/>
              <a:t> Request 4:</a:t>
            </a:r>
            <a:br>
              <a:rPr lang="en-US" sz="1500" dirty="0"/>
            </a:br>
            <a:r>
              <a:rPr lang="en-US" sz="1500" dirty="0"/>
              <a:t>  Follow-up: Which segment had the most increase in unique products in 2021 vs 2020? The final output contains these fields, </a:t>
            </a:r>
            <a:br>
              <a:rPr lang="en-US" sz="1500" dirty="0"/>
            </a:br>
            <a:r>
              <a:rPr lang="en-US" sz="1500" dirty="0"/>
              <a:t> 		segment </a:t>
            </a:r>
            <a:br>
              <a:rPr lang="en-US" sz="1500" dirty="0"/>
            </a:br>
            <a:r>
              <a:rPr lang="en-US" sz="1500" dirty="0"/>
              <a:t> 		product_count_2020 </a:t>
            </a:r>
            <a:br>
              <a:rPr lang="en-US" sz="1500" dirty="0"/>
            </a:br>
            <a:r>
              <a:rPr lang="en-US" sz="1500" dirty="0"/>
              <a:t> 		product_count_2021 </a:t>
            </a:r>
            <a:br>
              <a:rPr lang="en-US" sz="1500" dirty="0"/>
            </a:br>
            <a:r>
              <a:rPr lang="en-US" sz="1500" dirty="0"/>
              <a:t> 		difference </a:t>
            </a:r>
            <a:endParaRPr lang="en-IN" sz="1500" dirty="0"/>
          </a:p>
        </p:txBody>
      </p:sp>
      <p:pic>
        <p:nvPicPr>
          <p:cNvPr id="5" name="Content Placeholder 4">
            <a:extLst>
              <a:ext uri="{FF2B5EF4-FFF2-40B4-BE49-F238E27FC236}">
                <a16:creationId xmlns:a16="http://schemas.microsoft.com/office/drawing/2014/main" id="{D7E7CB75-E7BB-74C1-42C2-B10B9D1E9466}"/>
              </a:ext>
            </a:extLst>
          </p:cNvPr>
          <p:cNvPicPr>
            <a:picLocks noGrp="1" noChangeAspect="1"/>
          </p:cNvPicPr>
          <p:nvPr>
            <p:ph idx="1"/>
          </p:nvPr>
        </p:nvPicPr>
        <p:blipFill>
          <a:blip r:embed="rId2"/>
          <a:stretch>
            <a:fillRect/>
          </a:stretch>
        </p:blipFill>
        <p:spPr>
          <a:xfrm>
            <a:off x="7633831" y="1939469"/>
            <a:ext cx="3886742" cy="1295581"/>
          </a:xfrm>
        </p:spPr>
      </p:pic>
      <p:pic>
        <p:nvPicPr>
          <p:cNvPr id="7" name="Picture 6">
            <a:extLst>
              <a:ext uri="{FF2B5EF4-FFF2-40B4-BE49-F238E27FC236}">
                <a16:creationId xmlns:a16="http://schemas.microsoft.com/office/drawing/2014/main" id="{B350CA82-4A99-1C5D-8092-8BE1E87975AB}"/>
              </a:ext>
            </a:extLst>
          </p:cNvPr>
          <p:cNvPicPr>
            <a:picLocks noChangeAspect="1"/>
          </p:cNvPicPr>
          <p:nvPr/>
        </p:nvPicPr>
        <p:blipFill>
          <a:blip r:embed="rId3"/>
          <a:stretch>
            <a:fillRect/>
          </a:stretch>
        </p:blipFill>
        <p:spPr>
          <a:xfrm>
            <a:off x="879260" y="3235050"/>
            <a:ext cx="5753903" cy="2838846"/>
          </a:xfrm>
          <a:prstGeom prst="rect">
            <a:avLst/>
          </a:prstGeom>
        </p:spPr>
      </p:pic>
      <p:pic>
        <p:nvPicPr>
          <p:cNvPr id="10" name="Graphic 9">
            <a:extLst>
              <a:ext uri="{FF2B5EF4-FFF2-40B4-BE49-F238E27FC236}">
                <a16:creationId xmlns:a16="http://schemas.microsoft.com/office/drawing/2014/main" id="{93B6E6C7-F265-5EA6-2660-1E2C3921B4EA}"/>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7133658">
            <a:off x="7231983" y="3306087"/>
            <a:ext cx="2202278" cy="196956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58727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505C-213A-F134-CC67-75FDE626C0C8}"/>
              </a:ext>
            </a:extLst>
          </p:cNvPr>
          <p:cNvSpPr>
            <a:spLocks noGrp="1"/>
          </p:cNvSpPr>
          <p:nvPr>
            <p:ph type="title"/>
          </p:nvPr>
        </p:nvSpPr>
        <p:spPr/>
        <p:txBody>
          <a:bodyPr>
            <a:normAutofit fontScale="90000"/>
          </a:bodyPr>
          <a:lstStyle/>
          <a:p>
            <a:r>
              <a:rPr lang="en-US" sz="1500" dirty="0"/>
              <a:t> Request 5:</a:t>
            </a:r>
            <a:br>
              <a:rPr lang="en-US" sz="1500" dirty="0"/>
            </a:br>
            <a:r>
              <a:rPr lang="en-US" sz="1500" dirty="0"/>
              <a:t>	Get the products that have the highest and lowest manufacturing </a:t>
            </a:r>
            <a:r>
              <a:rPr lang="en-US" sz="1500" dirty="0" err="1"/>
              <a:t>costs.The</a:t>
            </a:r>
            <a:r>
              <a:rPr lang="en-US" sz="1500" dirty="0"/>
              <a:t> final output should     contain these fields, </a:t>
            </a:r>
            <a:br>
              <a:rPr lang="en-US" sz="1500" dirty="0"/>
            </a:br>
            <a:r>
              <a:rPr lang="en-US" sz="1500" dirty="0"/>
              <a:t>              </a:t>
            </a:r>
            <a:r>
              <a:rPr lang="en-US" sz="1500" dirty="0" err="1"/>
              <a:t>product_code</a:t>
            </a:r>
            <a:r>
              <a:rPr lang="en-US" sz="1500" dirty="0"/>
              <a:t> </a:t>
            </a:r>
            <a:br>
              <a:rPr lang="en-US" sz="1500" dirty="0"/>
            </a:br>
            <a:r>
              <a:rPr lang="en-US" sz="1500" dirty="0"/>
              <a:t>              product </a:t>
            </a:r>
            <a:br>
              <a:rPr lang="en-US" sz="1500" dirty="0"/>
            </a:br>
            <a:r>
              <a:rPr lang="en-US" sz="1500" dirty="0"/>
              <a:t>              </a:t>
            </a:r>
            <a:r>
              <a:rPr lang="en-US" sz="1500" dirty="0" err="1"/>
              <a:t>manufacturing_cost</a:t>
            </a:r>
            <a:r>
              <a:rPr lang="en-US" sz="1500" dirty="0"/>
              <a:t> </a:t>
            </a:r>
            <a:endParaRPr lang="en-IN" sz="1500" dirty="0"/>
          </a:p>
        </p:txBody>
      </p:sp>
      <p:pic>
        <p:nvPicPr>
          <p:cNvPr id="5" name="Content Placeholder 4">
            <a:extLst>
              <a:ext uri="{FF2B5EF4-FFF2-40B4-BE49-F238E27FC236}">
                <a16:creationId xmlns:a16="http://schemas.microsoft.com/office/drawing/2014/main" id="{58E30EFB-B8CB-C508-3B22-6AB477CD962C}"/>
              </a:ext>
            </a:extLst>
          </p:cNvPr>
          <p:cNvPicPr>
            <a:picLocks noGrp="1" noChangeAspect="1"/>
          </p:cNvPicPr>
          <p:nvPr>
            <p:ph idx="1"/>
          </p:nvPr>
        </p:nvPicPr>
        <p:blipFill>
          <a:blip r:embed="rId2"/>
          <a:stretch>
            <a:fillRect/>
          </a:stretch>
        </p:blipFill>
        <p:spPr>
          <a:xfrm>
            <a:off x="7718098" y="2219584"/>
            <a:ext cx="3362794" cy="562053"/>
          </a:xfrm>
        </p:spPr>
      </p:pic>
      <p:pic>
        <p:nvPicPr>
          <p:cNvPr id="7" name="Picture 6">
            <a:extLst>
              <a:ext uri="{FF2B5EF4-FFF2-40B4-BE49-F238E27FC236}">
                <a16:creationId xmlns:a16="http://schemas.microsoft.com/office/drawing/2014/main" id="{5749F456-8753-062A-2F17-D2C35B98C879}"/>
              </a:ext>
            </a:extLst>
          </p:cNvPr>
          <p:cNvPicPr>
            <a:picLocks noChangeAspect="1"/>
          </p:cNvPicPr>
          <p:nvPr/>
        </p:nvPicPr>
        <p:blipFill>
          <a:blip r:embed="rId3"/>
          <a:stretch>
            <a:fillRect/>
          </a:stretch>
        </p:blipFill>
        <p:spPr>
          <a:xfrm>
            <a:off x="283604" y="3147973"/>
            <a:ext cx="6649378" cy="2019582"/>
          </a:xfrm>
          <a:prstGeom prst="rect">
            <a:avLst/>
          </a:prstGeom>
        </p:spPr>
      </p:pic>
      <p:pic>
        <p:nvPicPr>
          <p:cNvPr id="8" name="Graphic 7">
            <a:extLst>
              <a:ext uri="{FF2B5EF4-FFF2-40B4-BE49-F238E27FC236}">
                <a16:creationId xmlns:a16="http://schemas.microsoft.com/office/drawing/2014/main" id="{539E63AD-17D2-6504-D6E9-EEB4B9CE7B0D}"/>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1172963" flipH="1">
            <a:off x="5505850" y="1345998"/>
            <a:ext cx="2202278" cy="1969564"/>
          </a:xfrm>
          <a:prstGeom prst="rect">
            <a:avLst/>
          </a:prstGeom>
          <a:effectLst>
            <a:outerShdw blurRad="50800" dist="38100" dir="18900000" algn="bl" rotWithShape="0">
              <a:prstClr val="black">
                <a:alpha val="40000"/>
              </a:prstClr>
            </a:outerShdw>
          </a:effectLst>
        </p:spPr>
      </p:pic>
      <p:sp>
        <p:nvSpPr>
          <p:cNvPr id="9" name="TextBox 8">
            <a:extLst>
              <a:ext uri="{FF2B5EF4-FFF2-40B4-BE49-F238E27FC236}">
                <a16:creationId xmlns:a16="http://schemas.microsoft.com/office/drawing/2014/main" id="{785A89AD-E6A1-BA21-CE0E-080DA6D251B8}"/>
              </a:ext>
            </a:extLst>
          </p:cNvPr>
          <p:cNvSpPr txBox="1"/>
          <p:nvPr/>
        </p:nvSpPr>
        <p:spPr>
          <a:xfrm>
            <a:off x="6606990" y="5487235"/>
            <a:ext cx="558501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Product AQ Home had the highest manufacturing cost </a:t>
            </a:r>
            <a:r>
              <a:rPr lang="en-CA" dirty="0" err="1">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ie</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240.54, where as product AQ master had the lowest manufacturing cost </a:t>
            </a:r>
            <a:r>
              <a:rPr lang="en-CA" dirty="0" err="1">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ie</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0.89.</a:t>
            </a:r>
          </a:p>
        </p:txBody>
      </p:sp>
    </p:spTree>
    <p:extLst>
      <p:ext uri="{BB962C8B-B14F-4D97-AF65-F5344CB8AC3E}">
        <p14:creationId xmlns:p14="http://schemas.microsoft.com/office/powerpoint/2010/main" val="414338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1026D-2365-3B95-6873-999134BD4AB5}"/>
              </a:ext>
            </a:extLst>
          </p:cNvPr>
          <p:cNvSpPr>
            <a:spLocks noGrp="1"/>
          </p:cNvSpPr>
          <p:nvPr>
            <p:ph type="title"/>
          </p:nvPr>
        </p:nvSpPr>
        <p:spPr/>
        <p:txBody>
          <a:bodyPr>
            <a:normAutofit fontScale="90000"/>
          </a:bodyPr>
          <a:lstStyle/>
          <a:p>
            <a:r>
              <a:rPr lang="en-US" sz="1500" dirty="0"/>
              <a:t> Request 6:</a:t>
            </a:r>
            <a:br>
              <a:rPr lang="en-US" sz="1500" dirty="0"/>
            </a:br>
            <a:r>
              <a:rPr lang="en-US" sz="1500" dirty="0"/>
              <a:t>	Generate a report which contains the top 5 customers who received an average high  </a:t>
            </a:r>
            <a:r>
              <a:rPr lang="en-US" sz="1500" dirty="0" err="1"/>
              <a:t>pre_invoice_discount_pct</a:t>
            </a:r>
            <a:r>
              <a:rPr lang="en-US" sz="1500" dirty="0"/>
              <a:t>  for the  fiscal  year 2021  and in the </a:t>
            </a:r>
            <a:r>
              <a:rPr lang="en-US" sz="1500" dirty="0" err="1"/>
              <a:t>indian</a:t>
            </a:r>
            <a:r>
              <a:rPr lang="en-US" sz="1500" dirty="0"/>
              <a:t>  market. The final output contains these fields, </a:t>
            </a:r>
            <a:br>
              <a:rPr lang="en-US" sz="1500" dirty="0"/>
            </a:br>
            <a:r>
              <a:rPr lang="en-US" sz="1500" dirty="0"/>
              <a:t>              </a:t>
            </a:r>
            <a:r>
              <a:rPr lang="en-US" sz="1500" dirty="0" err="1"/>
              <a:t>customer_code</a:t>
            </a:r>
            <a:r>
              <a:rPr lang="en-US" sz="1500" dirty="0"/>
              <a:t> </a:t>
            </a:r>
            <a:br>
              <a:rPr lang="en-US" sz="1500" dirty="0"/>
            </a:br>
            <a:r>
              <a:rPr lang="en-US" sz="1500" dirty="0"/>
              <a:t> 	     customer </a:t>
            </a:r>
            <a:br>
              <a:rPr lang="en-US" sz="1500" dirty="0"/>
            </a:br>
            <a:r>
              <a:rPr lang="en-US" sz="1500" dirty="0"/>
              <a:t>              </a:t>
            </a:r>
            <a:r>
              <a:rPr lang="en-US" sz="1500" dirty="0" err="1"/>
              <a:t>average_discount_percentage</a:t>
            </a:r>
            <a:r>
              <a:rPr lang="en-US" sz="1500" dirty="0"/>
              <a:t> </a:t>
            </a:r>
            <a:endParaRPr lang="en-IN" sz="1500" dirty="0"/>
          </a:p>
        </p:txBody>
      </p:sp>
      <p:pic>
        <p:nvPicPr>
          <p:cNvPr id="5" name="Content Placeholder 4">
            <a:extLst>
              <a:ext uri="{FF2B5EF4-FFF2-40B4-BE49-F238E27FC236}">
                <a16:creationId xmlns:a16="http://schemas.microsoft.com/office/drawing/2014/main" id="{CBDB79A6-55CB-69B5-8FFB-4546029B2D22}"/>
              </a:ext>
            </a:extLst>
          </p:cNvPr>
          <p:cNvPicPr>
            <a:picLocks noGrp="1" noChangeAspect="1"/>
          </p:cNvPicPr>
          <p:nvPr>
            <p:ph idx="1"/>
          </p:nvPr>
        </p:nvPicPr>
        <p:blipFill>
          <a:blip r:embed="rId2"/>
          <a:stretch>
            <a:fillRect/>
          </a:stretch>
        </p:blipFill>
        <p:spPr>
          <a:xfrm>
            <a:off x="8230088" y="1672801"/>
            <a:ext cx="3057952" cy="1105054"/>
          </a:xfrm>
        </p:spPr>
      </p:pic>
      <p:pic>
        <p:nvPicPr>
          <p:cNvPr id="7" name="Picture 6">
            <a:extLst>
              <a:ext uri="{FF2B5EF4-FFF2-40B4-BE49-F238E27FC236}">
                <a16:creationId xmlns:a16="http://schemas.microsoft.com/office/drawing/2014/main" id="{7322E027-7912-6F7C-A03F-2D73430A48B7}"/>
              </a:ext>
            </a:extLst>
          </p:cNvPr>
          <p:cNvPicPr>
            <a:picLocks noChangeAspect="1"/>
          </p:cNvPicPr>
          <p:nvPr/>
        </p:nvPicPr>
        <p:blipFill>
          <a:blip r:embed="rId3"/>
          <a:stretch>
            <a:fillRect/>
          </a:stretch>
        </p:blipFill>
        <p:spPr>
          <a:xfrm>
            <a:off x="443519" y="2414785"/>
            <a:ext cx="7011378" cy="2743583"/>
          </a:xfrm>
          <a:prstGeom prst="rect">
            <a:avLst/>
          </a:prstGeom>
        </p:spPr>
      </p:pic>
      <p:pic>
        <p:nvPicPr>
          <p:cNvPr id="8" name="Graphic 7">
            <a:extLst>
              <a:ext uri="{FF2B5EF4-FFF2-40B4-BE49-F238E27FC236}">
                <a16:creationId xmlns:a16="http://schemas.microsoft.com/office/drawing/2014/main" id="{8770CFA7-1E0D-5765-38E1-7BFFBDD06FEF}"/>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6996899">
            <a:off x="7565173" y="2875659"/>
            <a:ext cx="2202278" cy="1969564"/>
          </a:xfrm>
          <a:prstGeom prst="rect">
            <a:avLst/>
          </a:prstGeom>
          <a:effectLst>
            <a:outerShdw blurRad="50800" dist="38100" dir="18900000" algn="bl" rotWithShape="0">
              <a:prstClr val="black">
                <a:alpha val="40000"/>
              </a:prstClr>
            </a:outerShdw>
          </a:effectLst>
        </p:spPr>
      </p:pic>
      <p:sp>
        <p:nvSpPr>
          <p:cNvPr id="9" name="TextBox 8">
            <a:extLst>
              <a:ext uri="{FF2B5EF4-FFF2-40B4-BE49-F238E27FC236}">
                <a16:creationId xmlns:a16="http://schemas.microsoft.com/office/drawing/2014/main" id="{75101F17-93C4-6DAC-1CF5-EC0F77FD50B0}"/>
              </a:ext>
            </a:extLst>
          </p:cNvPr>
          <p:cNvSpPr txBox="1"/>
          <p:nvPr/>
        </p:nvSpPr>
        <p:spPr>
          <a:xfrm>
            <a:off x="6418731" y="5128968"/>
            <a:ext cx="5585010"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Insights :</a:t>
            </a:r>
          </a:p>
          <a:p>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The top 5 customers as follows : Flipkart followed by </a:t>
            </a:r>
            <a:r>
              <a:rPr lang="en-CA" dirty="0" err="1">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vives,Ezone,croma,Amazon</a:t>
            </a:r>
            <a:r>
              <a:rPr lang="en-CA" dirty="0">
                <a:ln w="0"/>
                <a:solidFill>
                  <a:schemeClr val="accent3">
                    <a:lumMod val="50000"/>
                  </a:schemeClr>
                </a:solidFill>
                <a:effectLst>
                  <a:outerShdw blurRad="38100" dist="25400" dir="5400000" algn="ctr" rotWithShape="0">
                    <a:srgbClr val="6E747A">
                      <a:alpha val="43000"/>
                    </a:srgbClr>
                  </a:outerShdw>
                </a:effectLst>
                <a:latin typeface="Tenorite" panose="00000500000000000000" pitchFamily="2" charset="0"/>
              </a:rPr>
              <a:t>. Who were received a average high pre invoice discount in fy21 at Indian market</a:t>
            </a:r>
          </a:p>
        </p:txBody>
      </p:sp>
    </p:spTree>
    <p:extLst>
      <p:ext uri="{BB962C8B-B14F-4D97-AF65-F5344CB8AC3E}">
        <p14:creationId xmlns:p14="http://schemas.microsoft.com/office/powerpoint/2010/main" val="397056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A24E-FD41-C71C-4352-F283BDAD2FF7}"/>
              </a:ext>
            </a:extLst>
          </p:cNvPr>
          <p:cNvSpPr>
            <a:spLocks noGrp="1"/>
          </p:cNvSpPr>
          <p:nvPr>
            <p:ph type="title"/>
          </p:nvPr>
        </p:nvSpPr>
        <p:spPr/>
        <p:txBody>
          <a:bodyPr>
            <a:noAutofit/>
          </a:bodyPr>
          <a:lstStyle/>
          <a:p>
            <a:r>
              <a:rPr lang="en-US" sz="1500" dirty="0"/>
              <a:t>Request 7 :</a:t>
            </a:r>
            <a:br>
              <a:rPr lang="en-US" sz="1500" dirty="0"/>
            </a:br>
            <a:r>
              <a:rPr lang="en-US" sz="1500" dirty="0"/>
              <a:t>Get the complete report of the Gross sales amount for the customer  “</a:t>
            </a:r>
            <a:r>
              <a:rPr lang="en-US" sz="1500" dirty="0" err="1"/>
              <a:t>Atliq</a:t>
            </a:r>
            <a:r>
              <a:rPr lang="en-US" sz="1500" dirty="0"/>
              <a:t> Exclusive”  for each month </a:t>
            </a:r>
            <a:br>
              <a:rPr lang="en-US" sz="1500" dirty="0"/>
            </a:br>
            <a:r>
              <a:rPr lang="en-US" sz="1500" dirty="0"/>
              <a:t>This analysis helps to  get an idea of low and high-performing months and take strategic decisions. </a:t>
            </a:r>
            <a:br>
              <a:rPr lang="en-US" sz="1500" dirty="0"/>
            </a:br>
            <a:r>
              <a:rPr lang="en-US" sz="1500" dirty="0"/>
              <a:t>The final report contains these columns: </a:t>
            </a:r>
            <a:br>
              <a:rPr lang="en-US" sz="1500" dirty="0"/>
            </a:br>
            <a:r>
              <a:rPr lang="en-US" sz="1500" dirty="0"/>
              <a:t>    Month </a:t>
            </a:r>
            <a:br>
              <a:rPr lang="en-US" sz="1500" dirty="0"/>
            </a:br>
            <a:r>
              <a:rPr lang="en-US" sz="1500" dirty="0"/>
              <a:t>    Year </a:t>
            </a:r>
            <a:br>
              <a:rPr lang="en-US" sz="1500" dirty="0"/>
            </a:br>
            <a:r>
              <a:rPr lang="en-US" sz="1500" dirty="0"/>
              <a:t>    Gross sales Amount</a:t>
            </a:r>
            <a:endParaRPr lang="en-IN" sz="1500" dirty="0"/>
          </a:p>
        </p:txBody>
      </p:sp>
      <p:pic>
        <p:nvPicPr>
          <p:cNvPr id="9" name="Picture 8">
            <a:extLst>
              <a:ext uri="{FF2B5EF4-FFF2-40B4-BE49-F238E27FC236}">
                <a16:creationId xmlns:a16="http://schemas.microsoft.com/office/drawing/2014/main" id="{13325808-4695-7E4B-BDDC-823FCDF151FF}"/>
              </a:ext>
            </a:extLst>
          </p:cNvPr>
          <p:cNvPicPr>
            <a:picLocks noChangeAspect="1"/>
          </p:cNvPicPr>
          <p:nvPr/>
        </p:nvPicPr>
        <p:blipFill>
          <a:blip r:embed="rId2"/>
          <a:stretch>
            <a:fillRect/>
          </a:stretch>
        </p:blipFill>
        <p:spPr>
          <a:xfrm>
            <a:off x="8658914" y="2029344"/>
            <a:ext cx="2162477" cy="3648584"/>
          </a:xfrm>
          <a:prstGeom prst="rect">
            <a:avLst/>
          </a:prstGeom>
        </p:spPr>
      </p:pic>
      <p:pic>
        <p:nvPicPr>
          <p:cNvPr id="11" name="Picture 10">
            <a:extLst>
              <a:ext uri="{FF2B5EF4-FFF2-40B4-BE49-F238E27FC236}">
                <a16:creationId xmlns:a16="http://schemas.microsoft.com/office/drawing/2014/main" id="{FB2CF68F-869D-A5F6-F8DA-70592458D02F}"/>
              </a:ext>
            </a:extLst>
          </p:cNvPr>
          <p:cNvPicPr>
            <a:picLocks noChangeAspect="1"/>
          </p:cNvPicPr>
          <p:nvPr/>
        </p:nvPicPr>
        <p:blipFill>
          <a:blip r:embed="rId3"/>
          <a:stretch>
            <a:fillRect/>
          </a:stretch>
        </p:blipFill>
        <p:spPr>
          <a:xfrm>
            <a:off x="778342" y="3429000"/>
            <a:ext cx="5772956" cy="2695951"/>
          </a:xfrm>
          <a:prstGeom prst="rect">
            <a:avLst/>
          </a:prstGeom>
        </p:spPr>
      </p:pic>
      <p:pic>
        <p:nvPicPr>
          <p:cNvPr id="12" name="Graphic 11">
            <a:extLst>
              <a:ext uri="{FF2B5EF4-FFF2-40B4-BE49-F238E27FC236}">
                <a16:creationId xmlns:a16="http://schemas.microsoft.com/office/drawing/2014/main" id="{9702F4B0-CE12-6C48-70CC-8D9691E30979}"/>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rot="11172963" flipH="1">
            <a:off x="6356479" y="1345997"/>
            <a:ext cx="2202278" cy="196956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58455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518</TotalTime>
  <Words>800</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Century Gothic</vt:lpstr>
      <vt:lpstr>Magneto</vt:lpstr>
      <vt:lpstr>Manrope</vt:lpstr>
      <vt:lpstr>Tenorite</vt:lpstr>
      <vt:lpstr>Wingdings 3</vt:lpstr>
      <vt:lpstr>Ion</vt:lpstr>
      <vt:lpstr>ATLIQ HARDWARE </vt:lpstr>
      <vt:lpstr>Introduction</vt:lpstr>
      <vt:lpstr>  Requests 1:     Provide the list of markets in which customer  "Atliq  Exclusive"  operates its   business in the  APAC  region. </vt:lpstr>
      <vt:lpstr> Request 2 :     What is the percentage of unique product increase in 2021 vs. 2020? The     final output contains these fields,                            unique_products_2020              unique_products_2021                             percentage_chg </vt:lpstr>
      <vt:lpstr>Request 3 :      Provide a report with all the unique product counts for each  segment  and                      sort them in descending order of product counts. The final output contains  2 fields,       segment       product_count </vt:lpstr>
      <vt:lpstr> Request 4:   Follow-up: Which segment had the most increase in unique products in 2021 vs 2020? The final output contains these fields,     segment     product_count_2020     product_count_2021     difference </vt:lpstr>
      <vt:lpstr> Request 5:  Get the products that have the highest and lowest manufacturing costs.The final output should     contain these fields,                product_code                product                manufacturing_cost </vt:lpstr>
      <vt:lpstr> Request 6:  Generate a report which contains the top 5 customers who received an average high  pre_invoice_discount_pct  for the  fiscal  year 2021  and in the indian  market. The final output contains these fields,                customer_code         customer                average_discount_percentage </vt:lpstr>
      <vt:lpstr>Request 7 : Get the complete report of the Gross sales amount for the customer  “Atliq Exclusive”  for each month  This analysis helps to  get an idea of low and high-performing months and take strategic decisions.  The final report contains these columns:      Month      Year      Gross sales Amount</vt:lpstr>
      <vt:lpstr>Request 8: In which quarter of 2020, got the maximum total_sold_quantity? The final  output contains these fields sorted by the total_sold_quantity,      Quarter        total_sold_quantity.</vt:lpstr>
      <vt:lpstr> Request 9:      Which channel helped to bring more gross sales in the fiscal year 2021 and the percentage of contribution?  The final output  contains these fields,     channel     gross_sales_mln             percentage </vt:lpstr>
      <vt:lpstr> Request 10:   Get the Top 3 products in each division that have a high total_sold_quantity in the fiscal_year  2021? The final output contains these fields,    division    product_code    product    total_sold_quantity    rank_order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Keerthan Poojary</dc:creator>
  <cp:lastModifiedBy>Keerthan Poojary</cp:lastModifiedBy>
  <cp:revision>4</cp:revision>
  <dcterms:created xsi:type="dcterms:W3CDTF">2025-01-23T11:04:42Z</dcterms:created>
  <dcterms:modified xsi:type="dcterms:W3CDTF">2025-01-24T07:38:26Z</dcterms:modified>
</cp:coreProperties>
</file>