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1"/>
  </p:notesMasterIdLst>
  <p:sldIdLst>
    <p:sldId id="256" r:id="rId3"/>
    <p:sldId id="257" r:id="rId4"/>
    <p:sldId id="264" r:id="rId5"/>
    <p:sldId id="271" r:id="rId6"/>
    <p:sldId id="273" r:id="rId7"/>
    <p:sldId id="277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69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1" d="100"/>
          <a:sy n="91" d="100"/>
        </p:scale>
        <p:origin x="12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8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</a:t>
            </a:r>
            <a:r>
              <a:rPr lang="en-US" baseline="0" dirty="0" smtClean="0"/>
              <a:t> slide for courses, classes, lectures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</a:t>
            </a:r>
            <a:r>
              <a:rPr lang="en-US" baseline="0" dirty="0" smtClean="0"/>
              <a:t> c</a:t>
            </a:r>
            <a:r>
              <a:rPr lang="en-US" dirty="0" smtClean="0"/>
              <a:t>ourse details </a:t>
            </a:r>
            <a:r>
              <a:rPr lang="en-US" baseline="0" dirty="0" smtClean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8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5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to course,</a:t>
            </a:r>
            <a:r>
              <a:rPr lang="en-US" baseline="0" dirty="0" smtClean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9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to course,</a:t>
            </a:r>
            <a:r>
              <a:rPr lang="en-US" baseline="0" dirty="0" smtClean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6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9000" r="-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12/10/2015 9:11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12/10/2015 9:11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12/10/2015 9:11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12/10/2015 9:11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12/10/2015 9:11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12/10/2015 9:11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12/10/2015 9:11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12/10/2015 9:11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12/10/2015 9:11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12/10/2015 9:11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 descr="sm_glob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12/10/2015 9:11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12/10/2015 9:11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3352800"/>
            <a:ext cx="6477000" cy="24384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IP SPOOFING DETECTION FOR NETWORK INTRUSION DETECTION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62200" y="6096000"/>
            <a:ext cx="6324600" cy="6858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Instructor: Dr. </a:t>
            </a:r>
            <a:r>
              <a:rPr lang="en-US" dirty="0" err="1" smtClean="0"/>
              <a:t>Coskun</a:t>
            </a:r>
            <a:r>
              <a:rPr lang="en-US" dirty="0" smtClean="0"/>
              <a:t> </a:t>
            </a:r>
            <a:r>
              <a:rPr lang="en-US" dirty="0" err="1" smtClean="0"/>
              <a:t>Bayrak</a:t>
            </a:r>
            <a:r>
              <a:rPr lang="en-US" dirty="0" smtClean="0"/>
              <a:t> (UALR)</a:t>
            </a:r>
            <a:br>
              <a:rPr lang="en-US" dirty="0" smtClean="0"/>
            </a:br>
            <a:r>
              <a:rPr lang="en-US" dirty="0" smtClean="0"/>
              <a:t>CPSC 7311: Software Engineering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my snapshots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7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Server opens its port by clicking to listen button.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133600"/>
            <a:ext cx="9067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0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Clients connects to the server by click to connect.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57400"/>
            <a:ext cx="9260998" cy="47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153400" cy="99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Communication between server and client to share a shared key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6172200"/>
          </a:xfrm>
        </p:spPr>
      </p:pic>
    </p:spTree>
    <p:extLst>
      <p:ext uri="{BB962C8B-B14F-4D97-AF65-F5344CB8AC3E}">
        <p14:creationId xmlns:p14="http://schemas.microsoft.com/office/powerpoint/2010/main" val="70907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Capture packets by selecting network interface (both can do this)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235"/>
            <a:ext cx="9144000" cy="54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6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06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Now, what happens, when attacker captures either packets (from client to server or server to client. Here, even attacker can be DNS server, or Router). It can see only M (original TCP sequence number) But, can’t see the added part F(</a:t>
            </a:r>
            <a:r>
              <a:rPr lang="en-US" dirty="0" err="1" smtClean="0"/>
              <a:t>hop_count</a:t>
            </a:r>
            <a:r>
              <a:rPr lang="en-US" dirty="0" smtClean="0"/>
              <a:t>, </a:t>
            </a:r>
            <a:r>
              <a:rPr lang="en-US" dirty="0" err="1" smtClean="0"/>
              <a:t>localIP,localport</a:t>
            </a:r>
            <a:r>
              <a:rPr lang="en-US" dirty="0" smtClean="0"/>
              <a:t>, </a:t>
            </a:r>
            <a:r>
              <a:rPr lang="en-US" dirty="0" err="1" smtClean="0"/>
              <a:t>publicIP</a:t>
            </a:r>
            <a:r>
              <a:rPr lang="en-US" dirty="0" smtClean="0"/>
              <a:t>, </a:t>
            </a:r>
            <a:r>
              <a:rPr lang="en-US" dirty="0" err="1" smtClean="0"/>
              <a:t>publicPort</a:t>
            </a:r>
            <a:r>
              <a:rPr lang="en-US" dirty="0" smtClean="0"/>
              <a:t>). So, it can’t guess. </a:t>
            </a:r>
          </a:p>
          <a:p>
            <a:r>
              <a:rPr lang="en-US" dirty="0" smtClean="0"/>
              <a:t>So, whatever it guesses and sends to server, the server doesn’t response to attacker.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0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This is something like change in TCP or standard network protocol. So, this is not only for product/output orientated we can compare and say I have these much features than theirs and my product is best. This is the research on which networking procedures depends. This is the framework. There are already done things like: TCPCRYPT, TLS (VPN can also work as transport layer security TLS/SSL), Datagram layer security by Cisco </a:t>
            </a:r>
            <a:r>
              <a:rPr lang="en-US" dirty="0" err="1" smtClean="0"/>
              <a:t>AnyConnect</a:t>
            </a:r>
            <a:r>
              <a:rPr lang="en-US" dirty="0" smtClean="0"/>
              <a:t> VPN, </a:t>
            </a:r>
            <a:r>
              <a:rPr lang="en-US" dirty="0" err="1" smtClean="0"/>
              <a:t>OpenConnect</a:t>
            </a:r>
            <a:r>
              <a:rPr lang="en-US" dirty="0" smtClean="0"/>
              <a:t> VPN, </a:t>
            </a:r>
            <a:r>
              <a:rPr lang="en-US" dirty="0" err="1" smtClean="0"/>
              <a:t>IPSec</a:t>
            </a:r>
            <a:r>
              <a:rPr lang="en-US" dirty="0" smtClean="0"/>
              <a:t> etc. But, there may not be </a:t>
            </a:r>
            <a:r>
              <a:rPr lang="en-US" dirty="0" err="1" smtClean="0"/>
              <a:t>IPSecs</a:t>
            </a:r>
            <a:r>
              <a:rPr lang="en-US" dirty="0" smtClean="0"/>
              <a:t> enables router and computer, consumes time to the both ends for encryption and decryption of whole packets. There may not be VPN software installed. My project very strongly encrypts only F part to exchange messages in communication channel, so this will be very effective.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7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3886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Internetwork communication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Attacker (Client socket, </a:t>
            </a:r>
            <a:r>
              <a:rPr lang="en-US" dirty="0" err="1" smtClean="0"/>
              <a:t>IP_by_NAT</a:t>
            </a:r>
            <a:r>
              <a:rPr lang="en-US" dirty="0" smtClean="0"/>
              <a:t>, </a:t>
            </a:r>
            <a:r>
              <a:rPr lang="en-US" dirty="0" err="1" smtClean="0"/>
              <a:t>public_side_ip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Sender</a:t>
            </a:r>
            <a:r>
              <a:rPr lang="en-US" dirty="0"/>
              <a:t>(Client socket, </a:t>
            </a:r>
            <a:r>
              <a:rPr lang="en-US" dirty="0" err="1"/>
              <a:t>IP_by_NAT</a:t>
            </a:r>
            <a:r>
              <a:rPr lang="en-US" dirty="0"/>
              <a:t>, </a:t>
            </a:r>
            <a:r>
              <a:rPr lang="en-US" dirty="0" err="1"/>
              <a:t>public_side_ip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Receiver (Server </a:t>
            </a:r>
            <a:r>
              <a:rPr lang="en-US" dirty="0"/>
              <a:t>socket, </a:t>
            </a:r>
            <a:r>
              <a:rPr lang="en-US" dirty="0" err="1"/>
              <a:t>IP_by_NAT</a:t>
            </a:r>
            <a:r>
              <a:rPr lang="en-US" dirty="0"/>
              <a:t>, </a:t>
            </a:r>
            <a:r>
              <a:rPr lang="en-US" dirty="0" err="1"/>
              <a:t>public_side_ip</a:t>
            </a:r>
            <a:r>
              <a:rPr lang="en-US" dirty="0"/>
              <a:t>)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Router (Normal Forwarder, Firewall)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Routing Protocol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Interios</a:t>
            </a:r>
            <a:r>
              <a:rPr lang="en-US" dirty="0" smtClean="0"/>
              <a:t> (</a:t>
            </a:r>
            <a:r>
              <a:rPr lang="en-US" b="1" dirty="0" smtClean="0"/>
              <a:t>OSPF</a:t>
            </a:r>
            <a:r>
              <a:rPr lang="en-US" dirty="0" smtClean="0"/>
              <a:t>, IS-IS, </a:t>
            </a:r>
            <a:r>
              <a:rPr lang="en-US" b="1" dirty="0" smtClean="0"/>
              <a:t>RIP</a:t>
            </a:r>
            <a:r>
              <a:rPr lang="en-US" dirty="0" smtClean="0"/>
              <a:t>) – for single routing domain (Single administration)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Exterios</a:t>
            </a:r>
            <a:r>
              <a:rPr lang="en-US" dirty="0" smtClean="0"/>
              <a:t> (</a:t>
            </a:r>
            <a:r>
              <a:rPr lang="en-US" b="1" dirty="0" smtClean="0"/>
              <a:t>BGP</a:t>
            </a:r>
            <a:r>
              <a:rPr lang="en-US" dirty="0" smtClean="0"/>
              <a:t>, PVRP) – over internet over anonymous autonomous systems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Communication channel (composed of networking cable (CAT 6), radio signal, switch, access point, router, VSAT, Satellite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Firewall rules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Intrusion Detecting rules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Intrusion Preventing rules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Gateway (What is my IP?)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NAT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844901" y="1752600"/>
            <a:ext cx="3886200" cy="4572000"/>
          </a:xfrm>
          <a:ln w="1270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TCP datagram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TTL (TIME TO LIVE)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TCP Sequence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TCP port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MTU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IP packet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IP Source address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Destination Address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SYN, ACK, RST flags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IP fragmentation by IP Identification ID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IP Spoofing based on TCP Sequence prediction attack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TCP 3-Way Handshake occurs?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81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Suppose client machine A wants to talk to </a:t>
            </a:r>
            <a:r>
              <a:rPr lang="en-US" dirty="0" smtClean="0"/>
              <a:t>server  B then  </a:t>
            </a:r>
            <a:r>
              <a:rPr lang="en-US" dirty="0"/>
              <a:t>It sends the following message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A-&gt;B: SYN, </a:t>
            </a:r>
            <a:r>
              <a:rPr lang="en-US" dirty="0" err="1" smtClean="0"/>
              <a:t>ISNa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/>
              <a:t>, </a:t>
            </a:r>
            <a:r>
              <a:rPr lang="en-US" dirty="0" err="1"/>
              <a:t>ISNa</a:t>
            </a:r>
            <a:r>
              <a:rPr lang="en-US" dirty="0"/>
              <a:t> </a:t>
            </a:r>
            <a:r>
              <a:rPr lang="en-US" dirty="0" smtClean="0"/>
              <a:t>= 0, |Data| = 0, ACK = 0)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is, it sends a packet with the SYN ("synchronize </a:t>
            </a:r>
            <a:r>
              <a:rPr lang="en-US" dirty="0" smtClean="0"/>
              <a:t>sequence </a:t>
            </a:r>
            <a:r>
              <a:rPr lang="en-US" dirty="0"/>
              <a:t>number") bit set and an initial sequence number </a:t>
            </a:r>
            <a:r>
              <a:rPr lang="en-US" dirty="0" err="1" smtClean="0"/>
              <a:t>ISNa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B replies with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/>
              <a:t>B-&gt;A: SYN, </a:t>
            </a:r>
            <a:r>
              <a:rPr lang="en-US" dirty="0" err="1"/>
              <a:t>ISNb</a:t>
            </a:r>
            <a:r>
              <a:rPr lang="en-US" dirty="0"/>
              <a:t>, </a:t>
            </a:r>
            <a:r>
              <a:rPr lang="en-US" dirty="0" smtClean="0"/>
              <a:t>ACK(</a:t>
            </a:r>
            <a:r>
              <a:rPr lang="en-US" dirty="0" err="1" smtClean="0"/>
              <a:t>ISNa</a:t>
            </a:r>
            <a:r>
              <a:rPr lang="en-US" dirty="0"/>
              <a:t>)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, B acknowledges A-&gt;B signal, so ACK = 1. </a:t>
            </a:r>
            <a:r>
              <a:rPr lang="en-US" dirty="0" err="1" smtClean="0"/>
              <a:t>ISNb</a:t>
            </a:r>
            <a:r>
              <a:rPr lang="en-US" dirty="0" smtClean="0"/>
              <a:t> = 0, </a:t>
            </a:r>
            <a:r>
              <a:rPr lang="en-US" dirty="0"/>
              <a:t>|Data| = 0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In addition to sending its own initial sequence number, it acknowledges A's.  Note that the actual numeric value </a:t>
            </a:r>
            <a:r>
              <a:rPr lang="en-US" dirty="0" err="1" smtClean="0"/>
              <a:t>ISNa</a:t>
            </a:r>
            <a:r>
              <a:rPr lang="en-US" dirty="0" smtClean="0"/>
              <a:t> must appear in the message.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concludes the handshake by </a:t>
            </a:r>
            <a:r>
              <a:rPr lang="en-US" dirty="0" smtClean="0"/>
              <a:t>sending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A-&gt;B: ACK(</a:t>
            </a:r>
            <a:r>
              <a:rPr lang="en-US" dirty="0" err="1"/>
              <a:t>ISNb</a:t>
            </a:r>
            <a:r>
              <a:rPr lang="en-US" dirty="0" smtClean="0"/>
              <a:t>) (</a:t>
            </a:r>
            <a:r>
              <a:rPr lang="en-US" dirty="0" err="1" smtClean="0"/>
              <a:t>Eg</a:t>
            </a:r>
            <a:r>
              <a:rPr lang="en-US" dirty="0" smtClean="0"/>
              <a:t>, A </a:t>
            </a:r>
            <a:r>
              <a:rPr lang="en-US" dirty="0" err="1" smtClean="0"/>
              <a:t>knowledges</a:t>
            </a:r>
            <a:r>
              <a:rPr lang="en-US" dirty="0" smtClean="0"/>
              <a:t> that it’s request is acknowledged by B. So, it sets ACK = 1. Finally, sends to B saying “I have also acknowledged” from you. </a:t>
            </a:r>
            <a:r>
              <a:rPr lang="en-US" dirty="0"/>
              <a:t>|Data| = </a:t>
            </a:r>
            <a:r>
              <a:rPr lang="en-US" dirty="0" smtClean="0"/>
              <a:t>0 ). </a:t>
            </a:r>
          </a:p>
          <a:p>
            <a:pPr marL="0" indent="0">
              <a:buNone/>
            </a:pPr>
            <a:r>
              <a:rPr lang="en-US" dirty="0" smtClean="0"/>
              <a:t>Now, 3 ways TCP-Handshake completes. </a:t>
            </a:r>
            <a:r>
              <a:rPr lang="en-US" i="1" dirty="0" smtClean="0"/>
              <a:t>(Note: Above ISN are relative sequence number. Actually there is original sequence number M generated by Microsoft Timer. Tool like Wire-shark uses relative SEQ to make more user friendly and understandable. )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initial sequence numbers are intended to be more or less </a:t>
            </a:r>
            <a:r>
              <a:rPr lang="en-US" dirty="0" smtClean="0"/>
              <a:t>random at first.  </a:t>
            </a:r>
            <a:r>
              <a:rPr lang="en-US" dirty="0"/>
              <a:t>More precisely, RFC 793 specifies that the 32-bit counter </a:t>
            </a:r>
            <a:r>
              <a:rPr lang="en-US" dirty="0" smtClean="0"/>
              <a:t>be  </a:t>
            </a:r>
            <a:r>
              <a:rPr lang="en-US" dirty="0"/>
              <a:t>incremented by 1 in the low-order position about every </a:t>
            </a:r>
            <a:r>
              <a:rPr lang="en-US" dirty="0" smtClean="0"/>
              <a:t>4  </a:t>
            </a:r>
            <a:r>
              <a:rPr lang="en-US" dirty="0"/>
              <a:t>microseconds.  Instead, Berkeley-derived kernels increment it by </a:t>
            </a:r>
            <a:r>
              <a:rPr lang="en-US" dirty="0" smtClean="0"/>
              <a:t>a </a:t>
            </a:r>
            <a:r>
              <a:rPr lang="en-US" dirty="0"/>
              <a:t>constant every second, and by another constant for each </a:t>
            </a:r>
            <a:r>
              <a:rPr lang="en-US" dirty="0" smtClean="0"/>
              <a:t>new </a:t>
            </a:r>
            <a:r>
              <a:rPr lang="en-US" dirty="0"/>
              <a:t>connection.  Thus, if you open a connection to a machine, you know </a:t>
            </a:r>
            <a:r>
              <a:rPr lang="en-US" dirty="0" smtClean="0"/>
              <a:t>to </a:t>
            </a:r>
            <a:r>
              <a:rPr lang="en-US" dirty="0"/>
              <a:t>a very high degree of confidence what sequence number it will use </a:t>
            </a:r>
            <a:r>
              <a:rPr lang="en-US" dirty="0" smtClean="0"/>
              <a:t>for </a:t>
            </a:r>
            <a:r>
              <a:rPr lang="en-US" dirty="0"/>
              <a:t>its next </a:t>
            </a:r>
            <a:r>
              <a:rPr lang="en-US" dirty="0" smtClean="0"/>
              <a:t>connection </a:t>
            </a:r>
            <a:r>
              <a:rPr lang="en-US" b="1" dirty="0" smtClean="0"/>
              <a:t>because there is the pattern of ISN </a:t>
            </a:r>
            <a:r>
              <a:rPr lang="en-US" b="1" dirty="0" err="1" smtClean="0"/>
              <a:t>incrementation</a:t>
            </a:r>
            <a:r>
              <a:rPr lang="en-US" dirty="0" smtClean="0"/>
              <a:t>.  </a:t>
            </a:r>
            <a:r>
              <a:rPr lang="en-US" dirty="0"/>
              <a:t>And therein lies the attack.</a:t>
            </a:r>
          </a:p>
        </p:txBody>
      </p:sp>
    </p:spTree>
    <p:extLst>
      <p:ext uri="{BB962C8B-B14F-4D97-AF65-F5344CB8AC3E}">
        <p14:creationId xmlns:p14="http://schemas.microsoft.com/office/powerpoint/2010/main" val="10383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TCP Sequence prediction attack occurs?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attacker X first opens a real connection to its target B -- </a:t>
            </a:r>
            <a:r>
              <a:rPr lang="en-US" dirty="0" smtClean="0"/>
              <a:t>say, to </a:t>
            </a:r>
            <a:r>
              <a:rPr lang="en-US" dirty="0"/>
              <a:t>the mail port or the TCP echo port.  This gives </a:t>
            </a:r>
            <a:r>
              <a:rPr lang="en-US" dirty="0" err="1"/>
              <a:t>ISNb</a:t>
            </a:r>
            <a:r>
              <a:rPr lang="en-US" dirty="0"/>
              <a:t>.  It </a:t>
            </a:r>
            <a:r>
              <a:rPr lang="en-US" dirty="0" smtClean="0"/>
              <a:t>then impersonates </a:t>
            </a:r>
            <a:r>
              <a:rPr lang="en-US" dirty="0"/>
              <a:t>A and </a:t>
            </a:r>
            <a:r>
              <a:rPr lang="en-US" dirty="0" smtClean="0"/>
              <a:t>sends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Ax-&gt;B: SYN, </a:t>
            </a:r>
            <a:r>
              <a:rPr lang="en-US" dirty="0" err="1" smtClean="0"/>
              <a:t>ISNx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B's </a:t>
            </a:r>
            <a:r>
              <a:rPr lang="en-US" dirty="0"/>
              <a:t>response to X's original </a:t>
            </a:r>
            <a:r>
              <a:rPr lang="en-US" dirty="0" smtClean="0"/>
              <a:t>SYN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B-&gt;A: SYN, </a:t>
            </a:r>
            <a:r>
              <a:rPr lang="en-US" dirty="0" err="1"/>
              <a:t>ISNb</a:t>
            </a:r>
            <a:r>
              <a:rPr lang="en-US" dirty="0"/>
              <a:t>', ACK(</a:t>
            </a:r>
            <a:r>
              <a:rPr lang="en-US" dirty="0" err="1"/>
              <a:t>ISNx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goes to the legitimate </a:t>
            </a:r>
            <a:r>
              <a:rPr lang="en-US" dirty="0" smtClean="0"/>
              <a:t>A.  </a:t>
            </a:r>
            <a:r>
              <a:rPr lang="en-US" dirty="0"/>
              <a:t>X never sees </a:t>
            </a:r>
            <a:r>
              <a:rPr lang="en-US" dirty="0" smtClean="0"/>
              <a:t>that  </a:t>
            </a:r>
            <a:r>
              <a:rPr lang="en-US" dirty="0"/>
              <a:t>message but can </a:t>
            </a:r>
            <a:r>
              <a:rPr lang="en-US" dirty="0" smtClean="0"/>
              <a:t>send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Ax-&gt;B: ACK(</a:t>
            </a:r>
            <a:r>
              <a:rPr lang="en-US" dirty="0" err="1"/>
              <a:t>ISNb</a:t>
            </a:r>
            <a:r>
              <a:rPr lang="en-US" dirty="0" smtClean="0"/>
              <a:t>') </a:t>
            </a:r>
          </a:p>
          <a:p>
            <a:pPr marL="0" indent="0">
              <a:buNone/>
            </a:pPr>
            <a:r>
              <a:rPr lang="en-US" dirty="0" smtClean="0"/>
              <a:t>Now, B is expecting </a:t>
            </a:r>
            <a:r>
              <a:rPr lang="en-US" dirty="0" err="1" smtClean="0"/>
              <a:t>ISNb</a:t>
            </a:r>
            <a:r>
              <a:rPr lang="en-US" dirty="0" smtClean="0"/>
              <a:t>‘ from A, which it </a:t>
            </a:r>
            <a:r>
              <a:rPr lang="en-US" dirty="0" err="1" smtClean="0"/>
              <a:t>recives</a:t>
            </a:r>
            <a:r>
              <a:rPr lang="en-US" dirty="0" smtClean="0"/>
              <a:t>. So it thoughts this is my genuine client A. So, it starts to send data. But the data goes to attacker X.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the predicted value for </a:t>
            </a:r>
            <a:r>
              <a:rPr lang="en-US" dirty="0" err="1"/>
              <a:t>ISNb</a:t>
            </a:r>
            <a:r>
              <a:rPr lang="en-US" dirty="0"/>
              <a:t>'.  If the guess is right -- </a:t>
            </a:r>
            <a:r>
              <a:rPr lang="en-US" dirty="0" smtClean="0"/>
              <a:t>and </a:t>
            </a:r>
            <a:r>
              <a:rPr lang="en-US" dirty="0"/>
              <a:t>usually it will be -- B's </a:t>
            </a:r>
            <a:r>
              <a:rPr lang="en-US" dirty="0" smtClean="0"/>
              <a:t>server </a:t>
            </a:r>
            <a:r>
              <a:rPr lang="en-US" dirty="0"/>
              <a:t>thinks it has a </a:t>
            </a:r>
            <a:r>
              <a:rPr lang="en-US" dirty="0" smtClean="0"/>
              <a:t>legitimate </a:t>
            </a:r>
            <a:r>
              <a:rPr lang="en-US" dirty="0"/>
              <a:t>connection with A, when in fact X is sending the packets.  X </a:t>
            </a:r>
            <a:r>
              <a:rPr lang="en-US" dirty="0" smtClean="0"/>
              <a:t>can't </a:t>
            </a:r>
            <a:r>
              <a:rPr lang="en-US" dirty="0"/>
              <a:t>see the output from this session, but it can execute commands as </a:t>
            </a:r>
            <a:r>
              <a:rPr lang="en-US" dirty="0" smtClean="0"/>
              <a:t>more </a:t>
            </a:r>
            <a:r>
              <a:rPr lang="en-US" dirty="0"/>
              <a:t>or less any user -- and in that case, the game is over and X has won</a:t>
            </a:r>
            <a:r>
              <a:rPr lang="en-US" dirty="0" smtClean="0"/>
              <a:t>. After, if A sees the response from B, it sees B is acknowledging those packets it never sent, it tries to tear down the communication by RST flag ON. But, the attacker’s </a:t>
            </a:r>
            <a:r>
              <a:rPr lang="en-US" dirty="0" err="1" smtClean="0"/>
              <a:t>DoS</a:t>
            </a:r>
            <a:r>
              <a:rPr lang="en-US" dirty="0" smtClean="0"/>
              <a:t> attack makes A unresponsive. This is why IP Spoofing in this scenario become too much dangerous. For this, strong detection strategy should be implemented to prevent IP Spoofing. How: 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DoS</a:t>
            </a:r>
            <a:r>
              <a:rPr lang="en-US" dirty="0" smtClean="0"/>
              <a:t> restriction strategy at A – does is seems avoidable? No. ii) Can B be able to know X is different than A? 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TCP Sequence prediction attack occurs if X already captured packet?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attacker X first opens a real connection to its target </a:t>
            </a:r>
            <a:r>
              <a:rPr lang="en-US" dirty="0" smtClean="0"/>
              <a:t>B using A’s captured TCP </a:t>
            </a:r>
            <a:r>
              <a:rPr lang="en-US" dirty="0" err="1" smtClean="0"/>
              <a:t>seq</a:t>
            </a:r>
            <a:r>
              <a:rPr lang="en-US" dirty="0" smtClean="0"/>
              <a:t> number and it’s crafted packet.</a:t>
            </a:r>
          </a:p>
          <a:p>
            <a:pPr marL="0" indent="0">
              <a:buNone/>
            </a:pPr>
            <a:r>
              <a:rPr lang="en-US" dirty="0" smtClean="0"/>
              <a:t>B sends whatever after that to X. </a:t>
            </a:r>
          </a:p>
        </p:txBody>
      </p:sp>
    </p:spTree>
    <p:extLst>
      <p:ext uri="{BB962C8B-B14F-4D97-AF65-F5344CB8AC3E}">
        <p14:creationId xmlns:p14="http://schemas.microsoft.com/office/powerpoint/2010/main" val="34853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this attack?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7630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There should be different type of TCP Sequence number implemented in communication. We should put cryptographically secure F there and end point computers use the keys to encode and decode F to know each other. This F allows end-computers to know </a:t>
            </a:r>
            <a:r>
              <a:rPr lang="en-US" dirty="0" err="1" smtClean="0"/>
              <a:t>local_side</a:t>
            </a:r>
            <a:r>
              <a:rPr lang="en-US" dirty="0" smtClean="0"/>
              <a:t> of IP as well </a:t>
            </a:r>
            <a:r>
              <a:rPr lang="en-US" dirty="0" err="1" smtClean="0"/>
              <a:t>global_side_of_IP</a:t>
            </a:r>
            <a:r>
              <a:rPr lang="en-US" dirty="0" smtClean="0"/>
              <a:t>. The combination of these two IP makes the computer uniquely distinct in this world. </a:t>
            </a:r>
          </a:p>
          <a:p>
            <a:r>
              <a:rPr lang="en-US" dirty="0"/>
              <a:t>ISN = M + </a:t>
            </a:r>
            <a:r>
              <a:rPr lang="en-US" dirty="0" smtClean="0"/>
              <a:t>F(</a:t>
            </a:r>
            <a:r>
              <a:rPr lang="en-US" dirty="0" err="1" smtClean="0"/>
              <a:t>hop_count_upto_first_private_gateway</a:t>
            </a:r>
            <a:r>
              <a:rPr lang="en-US" dirty="0" smtClean="0"/>
              <a:t>, </a:t>
            </a:r>
            <a:r>
              <a:rPr lang="en-US" dirty="0" err="1" smtClean="0"/>
              <a:t>localhost</a:t>
            </a:r>
            <a:r>
              <a:rPr lang="en-US" dirty="0"/>
              <a:t>, </a:t>
            </a:r>
            <a:r>
              <a:rPr lang="en-US" dirty="0" err="1"/>
              <a:t>localport</a:t>
            </a:r>
            <a:r>
              <a:rPr lang="en-US" dirty="0"/>
              <a:t>, </a:t>
            </a:r>
            <a:r>
              <a:rPr lang="en-US" dirty="0" err="1"/>
              <a:t>remotehost</a:t>
            </a:r>
            <a:r>
              <a:rPr lang="en-US" dirty="0"/>
              <a:t>, </a:t>
            </a:r>
            <a:r>
              <a:rPr lang="en-US" dirty="0" err="1"/>
              <a:t>remoteport</a:t>
            </a:r>
            <a:r>
              <a:rPr lang="en-US" dirty="0" smtClean="0"/>
              <a:t>). Here, M is the Microsoft timer, F is the function having parameters </a:t>
            </a:r>
            <a:r>
              <a:rPr lang="en-US" dirty="0" err="1" smtClean="0"/>
              <a:t>localhost</a:t>
            </a:r>
            <a:r>
              <a:rPr lang="en-US" dirty="0" smtClean="0"/>
              <a:t>, </a:t>
            </a:r>
            <a:r>
              <a:rPr lang="en-US" dirty="0" err="1" smtClean="0"/>
              <a:t>localport</a:t>
            </a:r>
            <a:r>
              <a:rPr lang="en-US" dirty="0" smtClean="0"/>
              <a:t>, </a:t>
            </a:r>
            <a:r>
              <a:rPr lang="en-US" dirty="0" err="1" smtClean="0"/>
              <a:t>remotehost</a:t>
            </a:r>
            <a:r>
              <a:rPr lang="en-US" dirty="0" smtClean="0"/>
              <a:t>, </a:t>
            </a:r>
            <a:r>
              <a:rPr lang="en-US" dirty="0" err="1" smtClean="0"/>
              <a:t>remoteport</a:t>
            </a:r>
            <a:r>
              <a:rPr lang="en-US" dirty="0" smtClean="0"/>
              <a:t> and hop count). Here, F should be cryptographically secure function. Both A and B share this F. So, even Attacker (X) captures the whole packets, it can guess M but it can’t decrypt F. So, B never acknowledges X.</a:t>
            </a:r>
          </a:p>
          <a:p>
            <a:r>
              <a:rPr lang="en-US" dirty="0" err="1" smtClean="0"/>
              <a:t>Hop_count</a:t>
            </a:r>
            <a:r>
              <a:rPr lang="en-US" dirty="0" smtClean="0"/>
              <a:t> makes the private network computer unique. And we assume, inside private network there is static routing protocol. Static routing means the </a:t>
            </a:r>
            <a:r>
              <a:rPr lang="en-US" dirty="0"/>
              <a:t>route to the destination is always the </a:t>
            </a:r>
            <a:r>
              <a:rPr lang="en-US" dirty="0" smtClean="0"/>
              <a:t>same.</a:t>
            </a:r>
          </a:p>
          <a:p>
            <a:r>
              <a:rPr lang="en-US" dirty="0" smtClean="0"/>
              <a:t>If there is OSPF configured inside private network, then it can change routing path. In this case </a:t>
            </a:r>
            <a:r>
              <a:rPr lang="en-US" dirty="0" err="1" smtClean="0"/>
              <a:t>hop_count</a:t>
            </a:r>
            <a:r>
              <a:rPr lang="en-US" dirty="0" smtClean="0"/>
              <a:t> doesn’t work. Generally, we assume, there are no hackers inside our network.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2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this attack?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524000"/>
            <a:ext cx="8991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ISN = M + F(</a:t>
            </a:r>
            <a:r>
              <a:rPr lang="en-US" dirty="0" err="1"/>
              <a:t>hop_count_upto_first_private_gateway</a:t>
            </a:r>
            <a:r>
              <a:rPr lang="en-US" dirty="0"/>
              <a:t>, </a:t>
            </a:r>
            <a:r>
              <a:rPr lang="en-US" dirty="0" err="1"/>
              <a:t>localhost</a:t>
            </a:r>
            <a:r>
              <a:rPr lang="en-US" dirty="0"/>
              <a:t>, </a:t>
            </a:r>
            <a:r>
              <a:rPr lang="en-US" dirty="0" err="1"/>
              <a:t>localport</a:t>
            </a:r>
            <a:r>
              <a:rPr lang="en-US" dirty="0"/>
              <a:t>, </a:t>
            </a:r>
            <a:r>
              <a:rPr lang="en-US" dirty="0" err="1"/>
              <a:t>remotehost</a:t>
            </a:r>
            <a:r>
              <a:rPr lang="en-US" dirty="0"/>
              <a:t>, </a:t>
            </a:r>
            <a:r>
              <a:rPr lang="en-US" dirty="0" err="1"/>
              <a:t>remoteport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M (sequence number generated by Microsoft Timer) part, we can’t change, even we can’t encrypt only M part. The </a:t>
            </a:r>
            <a:r>
              <a:rPr lang="en-US" dirty="0"/>
              <a:t>client on either side of a TCP session maintains </a:t>
            </a:r>
            <a:r>
              <a:rPr lang="en-US" dirty="0" smtClean="0"/>
              <a:t>M (a </a:t>
            </a:r>
            <a:r>
              <a:rPr lang="en-US" dirty="0"/>
              <a:t>32-bit </a:t>
            </a:r>
            <a:r>
              <a:rPr lang="en-US" i="1" dirty="0"/>
              <a:t>sequence </a:t>
            </a:r>
            <a:r>
              <a:rPr lang="en-US" i="1" dirty="0" smtClean="0"/>
              <a:t>number)</a:t>
            </a:r>
            <a:r>
              <a:rPr lang="en-US" dirty="0"/>
              <a:t> it uses to keep track of how much data it has sent. This sequence number is included on each transmitted packet, </a:t>
            </a:r>
            <a:r>
              <a:rPr lang="en-US" dirty="0" smtClean="0"/>
              <a:t>and acknowledged </a:t>
            </a:r>
            <a:r>
              <a:rPr lang="en-US" dirty="0"/>
              <a:t>by the opposite host as an </a:t>
            </a:r>
            <a:r>
              <a:rPr lang="en-US" i="1" dirty="0"/>
              <a:t>acknowledgement number</a:t>
            </a:r>
            <a:r>
              <a:rPr lang="en-US" dirty="0"/>
              <a:t> to inform the sending host that the transmitted data was received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272516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client and server shares secure communication?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They agree in their own crafted TCP sequence number. Sends that securely. Encrypt and decrypt using same shared key. </a:t>
            </a:r>
          </a:p>
          <a:p>
            <a:r>
              <a:rPr lang="en-US" dirty="0" smtClean="0"/>
              <a:t>When the attacker captures the packets it can know M part only, it can’t decrypt F part. So, it can’t guess the sequence number that server is expecting from its genuine client.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1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DB1280-0676-4822-8A4D-E954834AE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(globe design)</Template>
  <TotalTime>0</TotalTime>
  <Words>1359</Words>
  <Application>Microsoft Office PowerPoint</Application>
  <PresentationFormat>On-screen Show (4:3)</PresentationFormat>
  <Paragraphs>90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Tw Cen MT</vt:lpstr>
      <vt:lpstr>Wingdings</vt:lpstr>
      <vt:lpstr>Wingdings 2</vt:lpstr>
      <vt:lpstr>Student presentation</vt:lpstr>
      <vt:lpstr>IP SPOOFING DETECTION FOR NETWORK INTRUSION DETECTION</vt:lpstr>
      <vt:lpstr>Information</vt:lpstr>
      <vt:lpstr>IP Spoofing based on TCP Sequence prediction attack</vt:lpstr>
      <vt:lpstr>How TCP 3-Way Handshake occurs?</vt:lpstr>
      <vt:lpstr>How TCP Sequence prediction attack occurs?</vt:lpstr>
      <vt:lpstr>How TCP Sequence prediction attack occurs if X already captured packet?</vt:lpstr>
      <vt:lpstr>How to avoid this attack?</vt:lpstr>
      <vt:lpstr>How to avoid this attack?</vt:lpstr>
      <vt:lpstr>How client and server shares secure communication?</vt:lpstr>
      <vt:lpstr>Some of my snapshots </vt:lpstr>
      <vt:lpstr>Server-side</vt:lpstr>
      <vt:lpstr>Client-side</vt:lpstr>
      <vt:lpstr>Communication between server and client to share a shared key</vt:lpstr>
      <vt:lpstr>Capture packets by selecting network interface (both can do this)</vt:lpstr>
      <vt:lpstr>PowerPoint Presentation</vt:lpstr>
      <vt:lpstr>PowerPoint Presentation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2015-10-15T14:49:24Z</dcterms:created>
  <dcterms:modified xsi:type="dcterms:W3CDTF">2015-12-11T03:11:34Z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