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3"/>
    <p:sldId id="257" r:id="rId24"/>
    <p:sldId id="258" r:id="rId25"/>
    <p:sldId id="259" r:id="rId26"/>
    <p:sldId id="260" r:id="rId27"/>
    <p:sldId id="261" r:id="rId28"/>
    <p:sldId id="262" r:id="rId29"/>
    <p:sldId id="263" r:id="rId30"/>
    <p:sldId id="264" r:id="rId31"/>
    <p:sldId id="265" r:id="rId32"/>
  </p:sldIdLst>
  <p:sldSz cx="18288000" cy="10287000"/>
  <p:notesSz cx="6858000" cy="9144000"/>
  <p:embeddedFontLst>
    <p:embeddedFont>
      <p:font typeface="Montserrat Classic" charset="1" panose="00000500000000000000"/>
      <p:regular r:id="rId6"/>
    </p:embeddedFont>
    <p:embeddedFont>
      <p:font typeface="Montserrat Classic Bold" charset="1" panose="00000800000000000000"/>
      <p:regular r:id="rId7"/>
    </p:embeddedFont>
    <p:embeddedFont>
      <p:font typeface="Arimo" charset="1" panose="020B0604020202020204"/>
      <p:regular r:id="rId8"/>
    </p:embeddedFont>
    <p:embeddedFont>
      <p:font typeface="Arimo Bold" charset="1" panose="020B0704020202020204"/>
      <p:regular r:id="rId9"/>
    </p:embeddedFont>
    <p:embeddedFont>
      <p:font typeface="Arimo Italics" charset="1" panose="020B0604020202090204"/>
      <p:regular r:id="rId10"/>
    </p:embeddedFont>
    <p:embeddedFont>
      <p:font typeface="Arimo Bold Italics" charset="1" panose="020B0704020202090204"/>
      <p:regular r:id="rId11"/>
    </p:embeddedFont>
    <p:embeddedFont>
      <p:font typeface="Lemon Tuesday" charset="1" panose="02000506040000020004"/>
      <p:regular r:id="rId12"/>
    </p:embeddedFont>
    <p:embeddedFont>
      <p:font typeface="Open Sans Extra Bold" charset="1" panose="020B0906030804020204"/>
      <p:regular r:id="rId13"/>
    </p:embeddedFont>
    <p:embeddedFont>
      <p:font typeface="Open Sans Extra Bold Italics" charset="1" panose="020B0906030804020204"/>
      <p:regular r:id="rId14"/>
    </p:embeddedFont>
    <p:embeddedFont>
      <p:font typeface="Open Sans" charset="1" panose="020B0606030504020204"/>
      <p:regular r:id="rId15"/>
    </p:embeddedFont>
    <p:embeddedFont>
      <p:font typeface="Open Sans Bold" charset="1" panose="020B0806030504020204"/>
      <p:regular r:id="rId16"/>
    </p:embeddedFont>
    <p:embeddedFont>
      <p:font typeface="Open Sans Italics" charset="1" panose="020B0606030504020204"/>
      <p:regular r:id="rId17"/>
    </p:embeddedFont>
    <p:embeddedFont>
      <p:font typeface="Open Sans Bold Italics" charset="1" panose="020B0806030504020204"/>
      <p:regular r:id="rId18"/>
    </p:embeddedFont>
    <p:embeddedFont>
      <p:font typeface="Open Sans Light" charset="1" panose="020B0306030504020204"/>
      <p:regular r:id="rId19"/>
    </p:embeddedFont>
    <p:embeddedFont>
      <p:font typeface="Open Sans Light Italics" charset="1" panose="020B0306030504020204"/>
      <p:regular r:id="rId20"/>
    </p:embeddedFont>
    <p:embeddedFont>
      <p:font typeface="Open Sans Ultra-Bold" charset="1" panose="00000000000000000000"/>
      <p:regular r:id="rId21"/>
    </p:embeddedFont>
    <p:embeddedFont>
      <p:font typeface="Open Sans Ultra-Bold Italics" charset="1" panose="000000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slides/slide1.xml" Type="http://schemas.openxmlformats.org/officeDocument/2006/relationships/slide"/><Relationship Id="rId24" Target="slides/slide2.xml" Type="http://schemas.openxmlformats.org/officeDocument/2006/relationships/slide"/><Relationship Id="rId25" Target="slides/slide3.xml" Type="http://schemas.openxmlformats.org/officeDocument/2006/relationships/slide"/><Relationship Id="rId26" Target="slides/slide4.xml" Type="http://schemas.openxmlformats.org/officeDocument/2006/relationships/slide"/><Relationship Id="rId27" Target="slides/slide5.xml" Type="http://schemas.openxmlformats.org/officeDocument/2006/relationships/slide"/><Relationship Id="rId28" Target="slides/slide6.xml" Type="http://schemas.openxmlformats.org/officeDocument/2006/relationships/slide"/><Relationship Id="rId29" Target="slides/slide7.xml" Type="http://schemas.openxmlformats.org/officeDocument/2006/relationships/slide"/><Relationship Id="rId3" Target="viewProps.xml" Type="http://schemas.openxmlformats.org/officeDocument/2006/relationships/viewProps"/><Relationship Id="rId30" Target="slides/slide8.xml" Type="http://schemas.openxmlformats.org/officeDocument/2006/relationships/slide"/><Relationship Id="rId31" Target="slides/slide9.xml" Type="http://schemas.openxmlformats.org/officeDocument/2006/relationships/slide"/><Relationship Id="rId32" Target="slides/slide10.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4.png" Type="http://schemas.openxmlformats.org/officeDocument/2006/relationships/image"/><Relationship Id="rId11" Target="../media/image15.svg" Type="http://schemas.openxmlformats.org/officeDocument/2006/relationships/image"/><Relationship Id="rId12" Target="../media/image16.png" Type="http://schemas.openxmlformats.org/officeDocument/2006/relationships/image"/><Relationship Id="rId13" Target="../media/image17.svg" Type="http://schemas.openxmlformats.org/officeDocument/2006/relationships/image"/><Relationship Id="rId14" Target="../media/image18.png" Type="http://schemas.openxmlformats.org/officeDocument/2006/relationships/image"/><Relationship Id="rId15" Target="../media/image19.svg" Type="http://schemas.openxmlformats.org/officeDocument/2006/relationships/image"/><Relationship Id="rId2" Target="../media/image10.png" Type="http://schemas.openxmlformats.org/officeDocument/2006/relationships/image"/><Relationship Id="rId3" Target="../media/image11.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12.png" Type="http://schemas.openxmlformats.org/officeDocument/2006/relationships/image"/><Relationship Id="rId9" Target="../media/image13.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20.png" Type="http://schemas.openxmlformats.org/officeDocument/2006/relationships/image"/><Relationship Id="rId5" Target="../media/image21.png" Type="http://schemas.openxmlformats.org/officeDocument/2006/relationships/image"/><Relationship Id="rId6" Target="../media/image22.png" Type="http://schemas.openxmlformats.org/officeDocument/2006/relationships/image"/><Relationship Id="rId7" Target="../media/image23.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32307" y="1028700"/>
            <a:ext cx="16326447" cy="8087169"/>
          </a:xfrm>
          <a:custGeom>
            <a:avLst/>
            <a:gdLst/>
            <a:ahLst/>
            <a:cxnLst/>
            <a:rect r="r" b="b" t="t" l="l"/>
            <a:pathLst>
              <a:path h="8087169" w="16326447">
                <a:moveTo>
                  <a:pt x="0" y="0"/>
                </a:moveTo>
                <a:lnTo>
                  <a:pt x="16326447" y="0"/>
                </a:lnTo>
                <a:lnTo>
                  <a:pt x="16326447" y="8087169"/>
                </a:lnTo>
                <a:lnTo>
                  <a:pt x="0" y="80871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0"/>
            <a:ext cx="8032025" cy="10817352"/>
            <a:chOff x="0" y="0"/>
            <a:chExt cx="2115431" cy="2849015"/>
          </a:xfrm>
        </p:grpSpPr>
        <p:sp>
          <p:nvSpPr>
            <p:cNvPr name="Freeform 4" id="4"/>
            <p:cNvSpPr/>
            <p:nvPr/>
          </p:nvSpPr>
          <p:spPr>
            <a:xfrm flipH="false" flipV="false" rot="0">
              <a:off x="0" y="0"/>
              <a:ext cx="2115431" cy="2849014"/>
            </a:xfrm>
            <a:custGeom>
              <a:avLst/>
              <a:gdLst/>
              <a:ahLst/>
              <a:cxnLst/>
              <a:rect r="r" b="b" t="t" l="l"/>
              <a:pathLst>
                <a:path h="2849014" w="2115431">
                  <a:moveTo>
                    <a:pt x="0" y="0"/>
                  </a:moveTo>
                  <a:lnTo>
                    <a:pt x="2115431" y="0"/>
                  </a:lnTo>
                  <a:lnTo>
                    <a:pt x="2115431" y="2849014"/>
                  </a:lnTo>
                  <a:lnTo>
                    <a:pt x="0" y="2849014"/>
                  </a:lnTo>
                  <a:close/>
                </a:path>
              </a:pathLst>
            </a:custGeom>
            <a:solidFill>
              <a:srgbClr val="538BCA"/>
            </a:solidFill>
          </p:spPr>
        </p:sp>
        <p:sp>
          <p:nvSpPr>
            <p:cNvPr name="TextBox 5" id="5"/>
            <p:cNvSpPr txBox="true"/>
            <p:nvPr/>
          </p:nvSpPr>
          <p:spPr>
            <a:xfrm>
              <a:off x="0" y="-47625"/>
              <a:ext cx="812800" cy="860425"/>
            </a:xfrm>
            <a:prstGeom prst="rect">
              <a:avLst/>
            </a:prstGeom>
          </p:spPr>
          <p:txBody>
            <a:bodyPr anchor="ctr" rtlCol="false" tIns="50800" lIns="50800" bIns="50800" rIns="50800"/>
            <a:lstStyle/>
            <a:p>
              <a:pPr algn="ctr">
                <a:lnSpc>
                  <a:spcPts val="3358"/>
                </a:lnSpc>
              </a:pPr>
            </a:p>
          </p:txBody>
        </p:sp>
      </p:grpSp>
      <p:sp>
        <p:nvSpPr>
          <p:cNvPr name="Freeform 6" id="6"/>
          <p:cNvSpPr/>
          <p:nvPr/>
        </p:nvSpPr>
        <p:spPr>
          <a:xfrm flipH="false" flipV="false" rot="0">
            <a:off x="8595129" y="2500443"/>
            <a:ext cx="10457425" cy="4651325"/>
          </a:xfrm>
          <a:custGeom>
            <a:avLst/>
            <a:gdLst/>
            <a:ahLst/>
            <a:cxnLst/>
            <a:rect r="r" b="b" t="t" l="l"/>
            <a:pathLst>
              <a:path h="4651325" w="10457425">
                <a:moveTo>
                  <a:pt x="0" y="0"/>
                </a:moveTo>
                <a:lnTo>
                  <a:pt x="10457425" y="0"/>
                </a:lnTo>
                <a:lnTo>
                  <a:pt x="10457425" y="4651325"/>
                </a:lnTo>
                <a:lnTo>
                  <a:pt x="0" y="4651325"/>
                </a:lnTo>
                <a:lnTo>
                  <a:pt x="0" y="0"/>
                </a:lnTo>
                <a:close/>
              </a:path>
            </a:pathLst>
          </a:custGeom>
          <a:blipFill>
            <a:blip r:embed="rId4"/>
            <a:stretch>
              <a:fillRect l="0" t="0" r="0" b="0"/>
            </a:stretch>
          </a:blipFill>
        </p:spPr>
      </p:sp>
      <p:sp>
        <p:nvSpPr>
          <p:cNvPr name="Freeform 7" id="7"/>
          <p:cNvSpPr/>
          <p:nvPr/>
        </p:nvSpPr>
        <p:spPr>
          <a:xfrm flipH="false" flipV="false" rot="0">
            <a:off x="1028700" y="7793306"/>
            <a:ext cx="5389960" cy="2239079"/>
          </a:xfrm>
          <a:custGeom>
            <a:avLst/>
            <a:gdLst/>
            <a:ahLst/>
            <a:cxnLst/>
            <a:rect r="r" b="b" t="t" l="l"/>
            <a:pathLst>
              <a:path h="2239079" w="5389960">
                <a:moveTo>
                  <a:pt x="0" y="0"/>
                </a:moveTo>
                <a:lnTo>
                  <a:pt x="5389960" y="0"/>
                </a:lnTo>
                <a:lnTo>
                  <a:pt x="5389960" y="2239079"/>
                </a:lnTo>
                <a:lnTo>
                  <a:pt x="0" y="223907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8" id="8"/>
          <p:cNvSpPr txBox="true"/>
          <p:nvPr/>
        </p:nvSpPr>
        <p:spPr>
          <a:xfrm rot="0">
            <a:off x="1028700" y="403513"/>
            <a:ext cx="6596139" cy="2378325"/>
          </a:xfrm>
          <a:prstGeom prst="rect">
            <a:avLst/>
          </a:prstGeom>
        </p:spPr>
        <p:txBody>
          <a:bodyPr anchor="t" rtlCol="false" tIns="0" lIns="0" bIns="0" rIns="0">
            <a:spAutoFit/>
          </a:bodyPr>
          <a:lstStyle/>
          <a:p>
            <a:pPr algn="just">
              <a:lnSpc>
                <a:spcPts val="19452"/>
              </a:lnSpc>
            </a:pPr>
            <a:r>
              <a:rPr lang="en-US" sz="13894">
                <a:solidFill>
                  <a:srgbClr val="000000"/>
                </a:solidFill>
                <a:latin typeface="Lemon Tuesday"/>
              </a:rPr>
              <a:t>Flight</a:t>
            </a:r>
          </a:p>
        </p:txBody>
      </p:sp>
      <p:sp>
        <p:nvSpPr>
          <p:cNvPr name="TextBox 9" id="9"/>
          <p:cNvSpPr txBox="true"/>
          <p:nvPr/>
        </p:nvSpPr>
        <p:spPr>
          <a:xfrm rot="0">
            <a:off x="1028700" y="2765175"/>
            <a:ext cx="6483841" cy="2378325"/>
          </a:xfrm>
          <a:prstGeom prst="rect">
            <a:avLst/>
          </a:prstGeom>
        </p:spPr>
        <p:txBody>
          <a:bodyPr anchor="t" rtlCol="false" tIns="0" lIns="0" bIns="0" rIns="0">
            <a:spAutoFit/>
          </a:bodyPr>
          <a:lstStyle/>
          <a:p>
            <a:pPr algn="just">
              <a:lnSpc>
                <a:spcPts val="19452"/>
              </a:lnSpc>
            </a:pPr>
            <a:r>
              <a:rPr lang="en-US" sz="13894">
                <a:solidFill>
                  <a:srgbClr val="000000"/>
                </a:solidFill>
                <a:latin typeface="Lemon Tuesday"/>
              </a:rPr>
              <a:t>Delay</a:t>
            </a:r>
          </a:p>
        </p:txBody>
      </p:sp>
      <p:sp>
        <p:nvSpPr>
          <p:cNvPr name="TextBox 10" id="10"/>
          <p:cNvSpPr txBox="true"/>
          <p:nvPr/>
        </p:nvSpPr>
        <p:spPr>
          <a:xfrm rot="0">
            <a:off x="1028700" y="5124450"/>
            <a:ext cx="7003325" cy="2378325"/>
          </a:xfrm>
          <a:prstGeom prst="rect">
            <a:avLst/>
          </a:prstGeom>
        </p:spPr>
        <p:txBody>
          <a:bodyPr anchor="t" rtlCol="false" tIns="0" lIns="0" bIns="0" rIns="0">
            <a:spAutoFit/>
          </a:bodyPr>
          <a:lstStyle/>
          <a:p>
            <a:pPr algn="just">
              <a:lnSpc>
                <a:spcPts val="19452"/>
              </a:lnSpc>
            </a:pPr>
            <a:r>
              <a:rPr lang="en-US" sz="13894">
                <a:solidFill>
                  <a:srgbClr val="000000"/>
                </a:solidFill>
                <a:latin typeface="Lemon Tuesday"/>
              </a:rPr>
              <a:t>Analysis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3F80A9"/>
        </a:solidFill>
      </p:bgPr>
    </p:bg>
    <p:spTree>
      <p:nvGrpSpPr>
        <p:cNvPr id="1" name=""/>
        <p:cNvGrpSpPr/>
        <p:nvPr/>
      </p:nvGrpSpPr>
      <p:grpSpPr>
        <a:xfrm>
          <a:off x="0" y="0"/>
          <a:ext cx="0" cy="0"/>
          <a:chOff x="0" y="0"/>
          <a:chExt cx="0" cy="0"/>
        </a:xfrm>
      </p:grpSpPr>
      <p:grpSp>
        <p:nvGrpSpPr>
          <p:cNvPr name="Group 2" id="2"/>
          <p:cNvGrpSpPr/>
          <p:nvPr/>
        </p:nvGrpSpPr>
        <p:grpSpPr>
          <a:xfrm rot="0">
            <a:off x="1968897" y="4433469"/>
            <a:ext cx="6182384" cy="1447735"/>
            <a:chOff x="0" y="0"/>
            <a:chExt cx="1628282" cy="381296"/>
          </a:xfrm>
        </p:grpSpPr>
        <p:sp>
          <p:nvSpPr>
            <p:cNvPr name="Freeform 3" id="3"/>
            <p:cNvSpPr/>
            <p:nvPr/>
          </p:nvSpPr>
          <p:spPr>
            <a:xfrm flipH="false" flipV="false" rot="0">
              <a:off x="0" y="0"/>
              <a:ext cx="1628282" cy="381296"/>
            </a:xfrm>
            <a:custGeom>
              <a:avLst/>
              <a:gdLst/>
              <a:ahLst/>
              <a:cxnLst/>
              <a:rect r="r" b="b" t="t" l="l"/>
              <a:pathLst>
                <a:path h="381296" w="1628282">
                  <a:moveTo>
                    <a:pt x="0" y="0"/>
                  </a:moveTo>
                  <a:lnTo>
                    <a:pt x="1628282" y="0"/>
                  </a:lnTo>
                  <a:lnTo>
                    <a:pt x="1628282" y="381296"/>
                  </a:lnTo>
                  <a:lnTo>
                    <a:pt x="0" y="381296"/>
                  </a:lnTo>
                  <a:close/>
                </a:path>
              </a:pathLst>
            </a:custGeom>
            <a:solidFill>
              <a:srgbClr val="91BBE6"/>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2214675" y="4562837"/>
            <a:ext cx="5665760" cy="1161325"/>
            <a:chOff x="0" y="0"/>
            <a:chExt cx="1492217" cy="305863"/>
          </a:xfrm>
        </p:grpSpPr>
        <p:sp>
          <p:nvSpPr>
            <p:cNvPr name="Freeform 6" id="6"/>
            <p:cNvSpPr/>
            <p:nvPr/>
          </p:nvSpPr>
          <p:spPr>
            <a:xfrm flipH="false" flipV="false" rot="0">
              <a:off x="0" y="0"/>
              <a:ext cx="1492217" cy="305863"/>
            </a:xfrm>
            <a:custGeom>
              <a:avLst/>
              <a:gdLst/>
              <a:ahLst/>
              <a:cxnLst/>
              <a:rect r="r" b="b" t="t" l="l"/>
              <a:pathLst>
                <a:path h="305863" w="1492217">
                  <a:moveTo>
                    <a:pt x="0" y="0"/>
                  </a:moveTo>
                  <a:lnTo>
                    <a:pt x="1492217" y="0"/>
                  </a:lnTo>
                  <a:lnTo>
                    <a:pt x="1492217" y="305863"/>
                  </a:lnTo>
                  <a:lnTo>
                    <a:pt x="0" y="305863"/>
                  </a:lnTo>
                  <a:close/>
                </a:path>
              </a:pathLst>
            </a:custGeom>
            <a:solidFill>
              <a:srgbClr val="FFFFFF"/>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504490">
            <a:off x="15110548" y="8779689"/>
            <a:ext cx="2456297" cy="2014164"/>
          </a:xfrm>
          <a:custGeom>
            <a:avLst/>
            <a:gdLst/>
            <a:ahLst/>
            <a:cxnLst/>
            <a:rect r="r" b="b" t="t" l="l"/>
            <a:pathLst>
              <a:path h="2014164" w="2456297">
                <a:moveTo>
                  <a:pt x="0" y="0"/>
                </a:moveTo>
                <a:lnTo>
                  <a:pt x="2456297" y="0"/>
                </a:lnTo>
                <a:lnTo>
                  <a:pt x="2456297" y="2014164"/>
                </a:lnTo>
                <a:lnTo>
                  <a:pt x="0" y="20141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1968897" y="4400582"/>
            <a:ext cx="6182384" cy="1085914"/>
          </a:xfrm>
          <a:prstGeom prst="rect">
            <a:avLst/>
          </a:prstGeom>
        </p:spPr>
        <p:txBody>
          <a:bodyPr anchor="t" rtlCol="false" tIns="0" lIns="0" bIns="0" rIns="0">
            <a:spAutoFit/>
          </a:bodyPr>
          <a:lstStyle/>
          <a:p>
            <a:pPr algn="ctr">
              <a:lnSpc>
                <a:spcPts val="8921"/>
              </a:lnSpc>
            </a:pPr>
            <a:r>
              <a:rPr lang="en-US" sz="6372">
                <a:solidFill>
                  <a:srgbClr val="000000"/>
                </a:solidFill>
                <a:latin typeface="Open Sans Extra Bold"/>
              </a:rPr>
              <a:t>CONCLUSION</a:t>
            </a:r>
          </a:p>
        </p:txBody>
      </p:sp>
      <p:sp>
        <p:nvSpPr>
          <p:cNvPr name="TextBox 10" id="10"/>
          <p:cNvSpPr txBox="true"/>
          <p:nvPr/>
        </p:nvSpPr>
        <p:spPr>
          <a:xfrm rot="0">
            <a:off x="9144000" y="3426592"/>
            <a:ext cx="7080274" cy="3570708"/>
          </a:xfrm>
          <a:prstGeom prst="rect">
            <a:avLst/>
          </a:prstGeom>
        </p:spPr>
        <p:txBody>
          <a:bodyPr anchor="t" rtlCol="false" tIns="0" lIns="0" bIns="0" rIns="0">
            <a:spAutoFit/>
          </a:bodyPr>
          <a:lstStyle/>
          <a:p>
            <a:pPr>
              <a:lnSpc>
                <a:spcPts val="4789"/>
              </a:lnSpc>
            </a:pPr>
            <a:r>
              <a:rPr lang="en-US" sz="3420">
                <a:solidFill>
                  <a:srgbClr val="FFFFFF"/>
                </a:solidFill>
                <a:latin typeface="Open Sans"/>
              </a:rPr>
              <a:t>This Presentation highlights my approach and methodologies for a comprehensive Flight Delay Analysis, providing valuable insights into the world of air travel.</a:t>
            </a:r>
          </a:p>
          <a:p>
            <a:pPr>
              <a:lnSpc>
                <a:spcPts val="4789"/>
              </a:lnSpc>
            </a:pPr>
          </a:p>
        </p:txBody>
      </p:sp>
      <p:sp>
        <p:nvSpPr>
          <p:cNvPr name="Freeform 11" id="11"/>
          <p:cNvSpPr/>
          <p:nvPr/>
        </p:nvSpPr>
        <p:spPr>
          <a:xfrm flipH="false" flipV="false" rot="504490">
            <a:off x="16951755" y="8596029"/>
            <a:ext cx="2456297" cy="2014164"/>
          </a:xfrm>
          <a:custGeom>
            <a:avLst/>
            <a:gdLst/>
            <a:ahLst/>
            <a:cxnLst/>
            <a:rect r="r" b="b" t="t" l="l"/>
            <a:pathLst>
              <a:path h="2014164" w="2456297">
                <a:moveTo>
                  <a:pt x="0" y="0"/>
                </a:moveTo>
                <a:lnTo>
                  <a:pt x="2456297" y="0"/>
                </a:lnTo>
                <a:lnTo>
                  <a:pt x="2456297" y="2014163"/>
                </a:lnTo>
                <a:lnTo>
                  <a:pt x="0" y="20141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true" rot="-7247678">
            <a:off x="-230534" y="854682"/>
            <a:ext cx="2456297" cy="2014164"/>
          </a:xfrm>
          <a:custGeom>
            <a:avLst/>
            <a:gdLst/>
            <a:ahLst/>
            <a:cxnLst/>
            <a:rect r="r" b="b" t="t" l="l"/>
            <a:pathLst>
              <a:path h="2014164" w="2456297">
                <a:moveTo>
                  <a:pt x="0" y="2014164"/>
                </a:moveTo>
                <a:lnTo>
                  <a:pt x="2456298" y="2014164"/>
                </a:lnTo>
                <a:lnTo>
                  <a:pt x="2456298" y="0"/>
                </a:lnTo>
                <a:lnTo>
                  <a:pt x="0" y="0"/>
                </a:lnTo>
                <a:lnTo>
                  <a:pt x="0" y="201416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true" rot="-7247678">
            <a:off x="-230534" y="-696891"/>
            <a:ext cx="2456297" cy="2014164"/>
          </a:xfrm>
          <a:custGeom>
            <a:avLst/>
            <a:gdLst/>
            <a:ahLst/>
            <a:cxnLst/>
            <a:rect r="r" b="b" t="t" l="l"/>
            <a:pathLst>
              <a:path h="2014164" w="2456297">
                <a:moveTo>
                  <a:pt x="0" y="2014164"/>
                </a:moveTo>
                <a:lnTo>
                  <a:pt x="2456298" y="2014164"/>
                </a:lnTo>
                <a:lnTo>
                  <a:pt x="2456298" y="0"/>
                </a:lnTo>
                <a:lnTo>
                  <a:pt x="0" y="0"/>
                </a:lnTo>
                <a:lnTo>
                  <a:pt x="0" y="201416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true" rot="0">
            <a:off x="3489388" y="6256460"/>
            <a:ext cx="3656164" cy="3190003"/>
          </a:xfrm>
          <a:custGeom>
            <a:avLst/>
            <a:gdLst/>
            <a:ahLst/>
            <a:cxnLst/>
            <a:rect r="r" b="b" t="t" l="l"/>
            <a:pathLst>
              <a:path h="3190003" w="3656164">
                <a:moveTo>
                  <a:pt x="0" y="3190003"/>
                </a:moveTo>
                <a:lnTo>
                  <a:pt x="3656164" y="3190003"/>
                </a:lnTo>
                <a:lnTo>
                  <a:pt x="3656164" y="0"/>
                </a:lnTo>
                <a:lnTo>
                  <a:pt x="0" y="0"/>
                </a:lnTo>
                <a:lnTo>
                  <a:pt x="0" y="3190003"/>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3489388" y="1028700"/>
            <a:ext cx="3656164" cy="3190003"/>
          </a:xfrm>
          <a:custGeom>
            <a:avLst/>
            <a:gdLst/>
            <a:ahLst/>
            <a:cxnLst/>
            <a:rect r="r" b="b" t="t" l="l"/>
            <a:pathLst>
              <a:path h="3190003" w="3656164">
                <a:moveTo>
                  <a:pt x="0" y="0"/>
                </a:moveTo>
                <a:lnTo>
                  <a:pt x="3656164" y="0"/>
                </a:lnTo>
                <a:lnTo>
                  <a:pt x="3656164" y="3190003"/>
                </a:lnTo>
                <a:lnTo>
                  <a:pt x="0" y="31900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3F80A9"/>
        </a:solidFill>
      </p:bgPr>
    </p:bg>
    <p:spTree>
      <p:nvGrpSpPr>
        <p:cNvPr id="1" name=""/>
        <p:cNvGrpSpPr/>
        <p:nvPr/>
      </p:nvGrpSpPr>
      <p:grpSpPr>
        <a:xfrm>
          <a:off x="0" y="0"/>
          <a:ext cx="0" cy="0"/>
          <a:chOff x="0" y="0"/>
          <a:chExt cx="0" cy="0"/>
        </a:xfrm>
      </p:grpSpPr>
      <p:sp>
        <p:nvSpPr>
          <p:cNvPr name="Freeform 2" id="2"/>
          <p:cNvSpPr/>
          <p:nvPr/>
        </p:nvSpPr>
        <p:spPr>
          <a:xfrm flipH="false" flipV="false" rot="504490">
            <a:off x="15110548" y="8779689"/>
            <a:ext cx="2456297" cy="2014164"/>
          </a:xfrm>
          <a:custGeom>
            <a:avLst/>
            <a:gdLst/>
            <a:ahLst/>
            <a:cxnLst/>
            <a:rect r="r" b="b" t="t" l="l"/>
            <a:pathLst>
              <a:path h="2014164" w="2456297">
                <a:moveTo>
                  <a:pt x="0" y="0"/>
                </a:moveTo>
                <a:lnTo>
                  <a:pt x="2456297" y="0"/>
                </a:lnTo>
                <a:lnTo>
                  <a:pt x="2456297" y="2014164"/>
                </a:lnTo>
                <a:lnTo>
                  <a:pt x="0" y="20141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04490">
            <a:off x="16951755" y="8596029"/>
            <a:ext cx="2456297" cy="2014164"/>
          </a:xfrm>
          <a:custGeom>
            <a:avLst/>
            <a:gdLst/>
            <a:ahLst/>
            <a:cxnLst/>
            <a:rect r="r" b="b" t="t" l="l"/>
            <a:pathLst>
              <a:path h="2014164" w="2456297">
                <a:moveTo>
                  <a:pt x="0" y="0"/>
                </a:moveTo>
                <a:lnTo>
                  <a:pt x="2456297" y="0"/>
                </a:lnTo>
                <a:lnTo>
                  <a:pt x="2456297" y="2014163"/>
                </a:lnTo>
                <a:lnTo>
                  <a:pt x="0" y="20141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true" rot="-7247678">
            <a:off x="-230534" y="854682"/>
            <a:ext cx="2456297" cy="2014164"/>
          </a:xfrm>
          <a:custGeom>
            <a:avLst/>
            <a:gdLst/>
            <a:ahLst/>
            <a:cxnLst/>
            <a:rect r="r" b="b" t="t" l="l"/>
            <a:pathLst>
              <a:path h="2014164" w="2456297">
                <a:moveTo>
                  <a:pt x="0" y="2014164"/>
                </a:moveTo>
                <a:lnTo>
                  <a:pt x="2456298" y="2014164"/>
                </a:lnTo>
                <a:lnTo>
                  <a:pt x="2456298" y="0"/>
                </a:lnTo>
                <a:lnTo>
                  <a:pt x="0" y="0"/>
                </a:lnTo>
                <a:lnTo>
                  <a:pt x="0" y="201416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true" rot="-7247678">
            <a:off x="-230534" y="-696891"/>
            <a:ext cx="2456297" cy="2014164"/>
          </a:xfrm>
          <a:custGeom>
            <a:avLst/>
            <a:gdLst/>
            <a:ahLst/>
            <a:cxnLst/>
            <a:rect r="r" b="b" t="t" l="l"/>
            <a:pathLst>
              <a:path h="2014164" w="2456297">
                <a:moveTo>
                  <a:pt x="0" y="2014164"/>
                </a:moveTo>
                <a:lnTo>
                  <a:pt x="2456298" y="2014164"/>
                </a:lnTo>
                <a:lnTo>
                  <a:pt x="2456298" y="0"/>
                </a:lnTo>
                <a:lnTo>
                  <a:pt x="0" y="0"/>
                </a:lnTo>
                <a:lnTo>
                  <a:pt x="0" y="2014164"/>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5027547" y="1880769"/>
            <a:ext cx="7597650" cy="1779149"/>
            <a:chOff x="0" y="0"/>
            <a:chExt cx="1628282" cy="381296"/>
          </a:xfrm>
        </p:grpSpPr>
        <p:sp>
          <p:nvSpPr>
            <p:cNvPr name="Freeform 7" id="7"/>
            <p:cNvSpPr/>
            <p:nvPr/>
          </p:nvSpPr>
          <p:spPr>
            <a:xfrm flipH="false" flipV="false" rot="0">
              <a:off x="0" y="0"/>
              <a:ext cx="1628282" cy="381296"/>
            </a:xfrm>
            <a:custGeom>
              <a:avLst/>
              <a:gdLst/>
              <a:ahLst/>
              <a:cxnLst/>
              <a:rect r="r" b="b" t="t" l="l"/>
              <a:pathLst>
                <a:path h="381296" w="1628282">
                  <a:moveTo>
                    <a:pt x="0" y="0"/>
                  </a:moveTo>
                  <a:lnTo>
                    <a:pt x="1628282" y="0"/>
                  </a:lnTo>
                  <a:lnTo>
                    <a:pt x="1628282" y="381296"/>
                  </a:lnTo>
                  <a:lnTo>
                    <a:pt x="0" y="381296"/>
                  </a:lnTo>
                  <a:close/>
                </a:path>
              </a:pathLst>
            </a:custGeom>
            <a:solidFill>
              <a:srgbClr val="91BBE6"/>
            </a:solidFill>
          </p:spPr>
        </p:sp>
        <p:sp>
          <p:nvSpPr>
            <p:cNvPr name="TextBox 8" id="8"/>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5344992" y="2039752"/>
            <a:ext cx="6962761" cy="1427175"/>
            <a:chOff x="0" y="0"/>
            <a:chExt cx="1492217" cy="305863"/>
          </a:xfrm>
        </p:grpSpPr>
        <p:sp>
          <p:nvSpPr>
            <p:cNvPr name="Freeform 10" id="10"/>
            <p:cNvSpPr/>
            <p:nvPr/>
          </p:nvSpPr>
          <p:spPr>
            <a:xfrm flipH="false" flipV="false" rot="0">
              <a:off x="0" y="0"/>
              <a:ext cx="1492217" cy="305863"/>
            </a:xfrm>
            <a:custGeom>
              <a:avLst/>
              <a:gdLst/>
              <a:ahLst/>
              <a:cxnLst/>
              <a:rect r="r" b="b" t="t" l="l"/>
              <a:pathLst>
                <a:path h="305863" w="1492217">
                  <a:moveTo>
                    <a:pt x="0" y="0"/>
                  </a:moveTo>
                  <a:lnTo>
                    <a:pt x="1492217" y="0"/>
                  </a:lnTo>
                  <a:lnTo>
                    <a:pt x="1492217" y="305863"/>
                  </a:lnTo>
                  <a:lnTo>
                    <a:pt x="0" y="305863"/>
                  </a:lnTo>
                  <a:close/>
                </a:path>
              </a:pathLst>
            </a:custGeom>
            <a:solidFill>
              <a:srgbClr val="FFFFFF"/>
            </a:solidFill>
          </p:spPr>
        </p:sp>
        <p:sp>
          <p:nvSpPr>
            <p:cNvPr name="TextBox 11" id="11"/>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12" id="12"/>
          <p:cNvSpPr txBox="true"/>
          <p:nvPr/>
        </p:nvSpPr>
        <p:spPr>
          <a:xfrm rot="0">
            <a:off x="5344992" y="2154924"/>
            <a:ext cx="6962761" cy="1035304"/>
          </a:xfrm>
          <a:prstGeom prst="rect">
            <a:avLst/>
          </a:prstGeom>
        </p:spPr>
        <p:txBody>
          <a:bodyPr anchor="t" rtlCol="false" tIns="0" lIns="0" bIns="0" rIns="0">
            <a:spAutoFit/>
          </a:bodyPr>
          <a:lstStyle/>
          <a:p>
            <a:pPr algn="ctr">
              <a:lnSpc>
                <a:spcPts val="8460"/>
              </a:lnSpc>
            </a:pPr>
            <a:r>
              <a:rPr lang="en-US" sz="6043">
                <a:solidFill>
                  <a:srgbClr val="000000"/>
                </a:solidFill>
                <a:latin typeface="Open Sans Extra Bold"/>
              </a:rPr>
              <a:t>INTRODUCTION</a:t>
            </a:r>
          </a:p>
        </p:txBody>
      </p:sp>
      <p:sp>
        <p:nvSpPr>
          <p:cNvPr name="TextBox 13" id="13"/>
          <p:cNvSpPr txBox="true"/>
          <p:nvPr/>
        </p:nvSpPr>
        <p:spPr>
          <a:xfrm rot="0">
            <a:off x="3110585" y="4390612"/>
            <a:ext cx="11372437" cy="5980430"/>
          </a:xfrm>
          <a:prstGeom prst="rect">
            <a:avLst/>
          </a:prstGeom>
        </p:spPr>
        <p:txBody>
          <a:bodyPr anchor="t" rtlCol="false" tIns="0" lIns="0" bIns="0" rIns="0">
            <a:spAutoFit/>
          </a:bodyPr>
          <a:lstStyle/>
          <a:p>
            <a:pPr algn="ctr">
              <a:lnSpc>
                <a:spcPts val="5320"/>
              </a:lnSpc>
            </a:pPr>
            <a:r>
              <a:rPr lang="en-US" sz="3800">
                <a:solidFill>
                  <a:srgbClr val="FFFFFF"/>
                </a:solidFill>
                <a:latin typeface="Open Sans"/>
              </a:rPr>
              <a:t>In our fast-paced world, air travel has become an indispensable part of modern life. However, flight delays can disrupt travel plans and create challenges for passengers, airlines, and airports alike. Understanding the causes and patterns of flight delays is key to enhancing the overall air travel experience and identifying areas for improvement.</a:t>
            </a:r>
          </a:p>
          <a:p>
            <a:pPr algn="ctr">
              <a:lnSpc>
                <a:spcPts val="5320"/>
              </a:lnSpc>
            </a:pPr>
          </a:p>
        </p:txBody>
      </p:sp>
      <p:sp>
        <p:nvSpPr>
          <p:cNvPr name="Freeform 14" id="14"/>
          <p:cNvSpPr/>
          <p:nvPr/>
        </p:nvSpPr>
        <p:spPr>
          <a:xfrm flipH="false" flipV="true" rot="-6283330">
            <a:off x="781869" y="7927522"/>
            <a:ext cx="2465127" cy="2150824"/>
          </a:xfrm>
          <a:custGeom>
            <a:avLst/>
            <a:gdLst/>
            <a:ahLst/>
            <a:cxnLst/>
            <a:rect r="r" b="b" t="t" l="l"/>
            <a:pathLst>
              <a:path h="2150824" w="2465127">
                <a:moveTo>
                  <a:pt x="0" y="2150824"/>
                </a:moveTo>
                <a:lnTo>
                  <a:pt x="2465128" y="2150824"/>
                </a:lnTo>
                <a:lnTo>
                  <a:pt x="2465128" y="0"/>
                </a:lnTo>
                <a:lnTo>
                  <a:pt x="0" y="0"/>
                </a:lnTo>
                <a:lnTo>
                  <a:pt x="0" y="2150824"/>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4678657">
            <a:off x="75995" y="7963387"/>
            <a:ext cx="2465127" cy="2150824"/>
          </a:xfrm>
          <a:custGeom>
            <a:avLst/>
            <a:gdLst/>
            <a:ahLst/>
            <a:cxnLst/>
            <a:rect r="r" b="b" t="t" l="l"/>
            <a:pathLst>
              <a:path h="2150824" w="2465127">
                <a:moveTo>
                  <a:pt x="0" y="0"/>
                </a:moveTo>
                <a:lnTo>
                  <a:pt x="2465128" y="0"/>
                </a:lnTo>
                <a:lnTo>
                  <a:pt x="2465128" y="2150823"/>
                </a:lnTo>
                <a:lnTo>
                  <a:pt x="0" y="21508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true" flipV="true" rot="-5706905">
            <a:off x="14897117" y="-46712"/>
            <a:ext cx="2465127" cy="2150824"/>
          </a:xfrm>
          <a:custGeom>
            <a:avLst/>
            <a:gdLst/>
            <a:ahLst/>
            <a:cxnLst/>
            <a:rect r="r" b="b" t="t" l="l"/>
            <a:pathLst>
              <a:path h="2150824" w="2465127">
                <a:moveTo>
                  <a:pt x="2465127" y="2150824"/>
                </a:moveTo>
                <a:lnTo>
                  <a:pt x="0" y="2150824"/>
                </a:lnTo>
                <a:lnTo>
                  <a:pt x="0" y="0"/>
                </a:lnTo>
                <a:lnTo>
                  <a:pt x="2465127" y="0"/>
                </a:lnTo>
                <a:lnTo>
                  <a:pt x="2465127" y="2150824"/>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true" flipV="false" rot="-5070911">
            <a:off x="14191243" y="-10847"/>
            <a:ext cx="2465127" cy="2150824"/>
          </a:xfrm>
          <a:custGeom>
            <a:avLst/>
            <a:gdLst/>
            <a:ahLst/>
            <a:cxnLst/>
            <a:rect r="r" b="b" t="t" l="l"/>
            <a:pathLst>
              <a:path h="2150824" w="2465127">
                <a:moveTo>
                  <a:pt x="2465127" y="0"/>
                </a:moveTo>
                <a:lnTo>
                  <a:pt x="0" y="0"/>
                </a:lnTo>
                <a:lnTo>
                  <a:pt x="0" y="2150823"/>
                </a:lnTo>
                <a:lnTo>
                  <a:pt x="2465127" y="2150823"/>
                </a:lnTo>
                <a:lnTo>
                  <a:pt x="2465127"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3F80A9"/>
        </a:solidFill>
      </p:bgPr>
    </p:bg>
    <p:spTree>
      <p:nvGrpSpPr>
        <p:cNvPr id="1" name=""/>
        <p:cNvGrpSpPr/>
        <p:nvPr/>
      </p:nvGrpSpPr>
      <p:grpSpPr>
        <a:xfrm>
          <a:off x="0" y="0"/>
          <a:ext cx="0" cy="0"/>
          <a:chOff x="0" y="0"/>
          <a:chExt cx="0" cy="0"/>
        </a:xfrm>
      </p:grpSpPr>
      <p:grpSp>
        <p:nvGrpSpPr>
          <p:cNvPr name="Group 2" id="2"/>
          <p:cNvGrpSpPr/>
          <p:nvPr/>
        </p:nvGrpSpPr>
        <p:grpSpPr>
          <a:xfrm rot="0">
            <a:off x="1968897" y="4433469"/>
            <a:ext cx="6182384" cy="1447735"/>
            <a:chOff x="0" y="0"/>
            <a:chExt cx="1628282" cy="381296"/>
          </a:xfrm>
        </p:grpSpPr>
        <p:sp>
          <p:nvSpPr>
            <p:cNvPr name="Freeform 3" id="3"/>
            <p:cNvSpPr/>
            <p:nvPr/>
          </p:nvSpPr>
          <p:spPr>
            <a:xfrm flipH="false" flipV="false" rot="0">
              <a:off x="0" y="0"/>
              <a:ext cx="1628282" cy="381296"/>
            </a:xfrm>
            <a:custGeom>
              <a:avLst/>
              <a:gdLst/>
              <a:ahLst/>
              <a:cxnLst/>
              <a:rect r="r" b="b" t="t" l="l"/>
              <a:pathLst>
                <a:path h="381296" w="1628282">
                  <a:moveTo>
                    <a:pt x="0" y="0"/>
                  </a:moveTo>
                  <a:lnTo>
                    <a:pt x="1628282" y="0"/>
                  </a:lnTo>
                  <a:lnTo>
                    <a:pt x="1628282" y="381296"/>
                  </a:lnTo>
                  <a:lnTo>
                    <a:pt x="0" y="381296"/>
                  </a:lnTo>
                  <a:close/>
                </a:path>
              </a:pathLst>
            </a:custGeom>
            <a:solidFill>
              <a:srgbClr val="91BBE6"/>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2214675" y="4562837"/>
            <a:ext cx="5665760" cy="1161325"/>
            <a:chOff x="0" y="0"/>
            <a:chExt cx="1492217" cy="305863"/>
          </a:xfrm>
        </p:grpSpPr>
        <p:sp>
          <p:nvSpPr>
            <p:cNvPr name="Freeform 6" id="6"/>
            <p:cNvSpPr/>
            <p:nvPr/>
          </p:nvSpPr>
          <p:spPr>
            <a:xfrm flipH="false" flipV="false" rot="0">
              <a:off x="0" y="0"/>
              <a:ext cx="1492217" cy="305863"/>
            </a:xfrm>
            <a:custGeom>
              <a:avLst/>
              <a:gdLst/>
              <a:ahLst/>
              <a:cxnLst/>
              <a:rect r="r" b="b" t="t" l="l"/>
              <a:pathLst>
                <a:path h="305863" w="1492217">
                  <a:moveTo>
                    <a:pt x="0" y="0"/>
                  </a:moveTo>
                  <a:lnTo>
                    <a:pt x="1492217" y="0"/>
                  </a:lnTo>
                  <a:lnTo>
                    <a:pt x="1492217" y="305863"/>
                  </a:lnTo>
                  <a:lnTo>
                    <a:pt x="0" y="305863"/>
                  </a:lnTo>
                  <a:close/>
                </a:path>
              </a:pathLst>
            </a:custGeom>
            <a:solidFill>
              <a:srgbClr val="FFFFFF"/>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504490">
            <a:off x="15110548" y="8779689"/>
            <a:ext cx="2456297" cy="2014164"/>
          </a:xfrm>
          <a:custGeom>
            <a:avLst/>
            <a:gdLst/>
            <a:ahLst/>
            <a:cxnLst/>
            <a:rect r="r" b="b" t="t" l="l"/>
            <a:pathLst>
              <a:path h="2014164" w="2456297">
                <a:moveTo>
                  <a:pt x="0" y="0"/>
                </a:moveTo>
                <a:lnTo>
                  <a:pt x="2456297" y="0"/>
                </a:lnTo>
                <a:lnTo>
                  <a:pt x="2456297" y="2014164"/>
                </a:lnTo>
                <a:lnTo>
                  <a:pt x="0" y="20141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1968897" y="4381532"/>
            <a:ext cx="6182384" cy="1342631"/>
          </a:xfrm>
          <a:prstGeom prst="rect">
            <a:avLst/>
          </a:prstGeom>
        </p:spPr>
        <p:txBody>
          <a:bodyPr anchor="t" rtlCol="false" tIns="0" lIns="0" bIns="0" rIns="0">
            <a:spAutoFit/>
          </a:bodyPr>
          <a:lstStyle/>
          <a:p>
            <a:pPr algn="ctr">
              <a:lnSpc>
                <a:spcPts val="11021"/>
              </a:lnSpc>
            </a:pPr>
            <a:r>
              <a:rPr lang="en-US" sz="7872">
                <a:solidFill>
                  <a:srgbClr val="000000"/>
                </a:solidFill>
                <a:latin typeface="Open Sans Extra Bold"/>
              </a:rPr>
              <a:t>OBJECTIVE</a:t>
            </a:r>
          </a:p>
        </p:txBody>
      </p:sp>
      <p:sp>
        <p:nvSpPr>
          <p:cNvPr name="TextBox 10" id="10"/>
          <p:cNvSpPr txBox="true"/>
          <p:nvPr/>
        </p:nvSpPr>
        <p:spPr>
          <a:xfrm rot="0">
            <a:off x="8644307" y="2485929"/>
            <a:ext cx="7080274" cy="5313680"/>
          </a:xfrm>
          <a:prstGeom prst="rect">
            <a:avLst/>
          </a:prstGeom>
        </p:spPr>
        <p:txBody>
          <a:bodyPr anchor="t" rtlCol="false" tIns="0" lIns="0" bIns="0" rIns="0">
            <a:spAutoFit/>
          </a:bodyPr>
          <a:lstStyle/>
          <a:p>
            <a:pPr algn="ctr">
              <a:lnSpc>
                <a:spcPts val="5320"/>
              </a:lnSpc>
            </a:pPr>
            <a:r>
              <a:rPr lang="en-US" sz="3800">
                <a:solidFill>
                  <a:srgbClr val="FFFFFF"/>
                </a:solidFill>
                <a:latin typeface="Open Sans"/>
              </a:rPr>
              <a:t>this project is to perform a comprehensive Data Analysis using a vast dataset of flight information. Our primary focus is to gain insights into flight delay patterns, ultimately shedding light on the dynamics of air travel.</a:t>
            </a:r>
          </a:p>
        </p:txBody>
      </p:sp>
      <p:sp>
        <p:nvSpPr>
          <p:cNvPr name="Freeform 11" id="11"/>
          <p:cNvSpPr/>
          <p:nvPr/>
        </p:nvSpPr>
        <p:spPr>
          <a:xfrm flipH="false" flipV="false" rot="504490">
            <a:off x="16951755" y="8596029"/>
            <a:ext cx="2456297" cy="2014164"/>
          </a:xfrm>
          <a:custGeom>
            <a:avLst/>
            <a:gdLst/>
            <a:ahLst/>
            <a:cxnLst/>
            <a:rect r="r" b="b" t="t" l="l"/>
            <a:pathLst>
              <a:path h="2014164" w="2456297">
                <a:moveTo>
                  <a:pt x="0" y="0"/>
                </a:moveTo>
                <a:lnTo>
                  <a:pt x="2456297" y="0"/>
                </a:lnTo>
                <a:lnTo>
                  <a:pt x="2456297" y="2014163"/>
                </a:lnTo>
                <a:lnTo>
                  <a:pt x="0" y="20141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true" rot="-7247678">
            <a:off x="-230534" y="854682"/>
            <a:ext cx="2456297" cy="2014164"/>
          </a:xfrm>
          <a:custGeom>
            <a:avLst/>
            <a:gdLst/>
            <a:ahLst/>
            <a:cxnLst/>
            <a:rect r="r" b="b" t="t" l="l"/>
            <a:pathLst>
              <a:path h="2014164" w="2456297">
                <a:moveTo>
                  <a:pt x="0" y="2014164"/>
                </a:moveTo>
                <a:lnTo>
                  <a:pt x="2456298" y="2014164"/>
                </a:lnTo>
                <a:lnTo>
                  <a:pt x="2456298" y="0"/>
                </a:lnTo>
                <a:lnTo>
                  <a:pt x="0" y="0"/>
                </a:lnTo>
                <a:lnTo>
                  <a:pt x="0" y="201416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true" rot="-7247678">
            <a:off x="-230534" y="-696891"/>
            <a:ext cx="2456297" cy="2014164"/>
          </a:xfrm>
          <a:custGeom>
            <a:avLst/>
            <a:gdLst/>
            <a:ahLst/>
            <a:cxnLst/>
            <a:rect r="r" b="b" t="t" l="l"/>
            <a:pathLst>
              <a:path h="2014164" w="2456297">
                <a:moveTo>
                  <a:pt x="0" y="2014164"/>
                </a:moveTo>
                <a:lnTo>
                  <a:pt x="2456298" y="2014164"/>
                </a:lnTo>
                <a:lnTo>
                  <a:pt x="2456298" y="0"/>
                </a:lnTo>
                <a:lnTo>
                  <a:pt x="0" y="0"/>
                </a:lnTo>
                <a:lnTo>
                  <a:pt x="0" y="201416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true" rot="0">
            <a:off x="3489388" y="6256460"/>
            <a:ext cx="3656164" cy="3190003"/>
          </a:xfrm>
          <a:custGeom>
            <a:avLst/>
            <a:gdLst/>
            <a:ahLst/>
            <a:cxnLst/>
            <a:rect r="r" b="b" t="t" l="l"/>
            <a:pathLst>
              <a:path h="3190003" w="3656164">
                <a:moveTo>
                  <a:pt x="0" y="3190003"/>
                </a:moveTo>
                <a:lnTo>
                  <a:pt x="3656164" y="3190003"/>
                </a:lnTo>
                <a:lnTo>
                  <a:pt x="3656164" y="0"/>
                </a:lnTo>
                <a:lnTo>
                  <a:pt x="0" y="0"/>
                </a:lnTo>
                <a:lnTo>
                  <a:pt x="0" y="3190003"/>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3489388" y="1028700"/>
            <a:ext cx="3656164" cy="3190003"/>
          </a:xfrm>
          <a:custGeom>
            <a:avLst/>
            <a:gdLst/>
            <a:ahLst/>
            <a:cxnLst/>
            <a:rect r="r" b="b" t="t" l="l"/>
            <a:pathLst>
              <a:path h="3190003" w="3656164">
                <a:moveTo>
                  <a:pt x="0" y="0"/>
                </a:moveTo>
                <a:lnTo>
                  <a:pt x="3656164" y="0"/>
                </a:lnTo>
                <a:lnTo>
                  <a:pt x="3656164" y="3190003"/>
                </a:lnTo>
                <a:lnTo>
                  <a:pt x="0" y="31900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3F80A9"/>
        </a:solidFill>
      </p:bgPr>
    </p:bg>
    <p:spTree>
      <p:nvGrpSpPr>
        <p:cNvPr id="1" name=""/>
        <p:cNvGrpSpPr/>
        <p:nvPr/>
      </p:nvGrpSpPr>
      <p:grpSpPr>
        <a:xfrm>
          <a:off x="0" y="0"/>
          <a:ext cx="0" cy="0"/>
          <a:chOff x="0" y="0"/>
          <a:chExt cx="0" cy="0"/>
        </a:xfrm>
      </p:grpSpPr>
      <p:grpSp>
        <p:nvGrpSpPr>
          <p:cNvPr name="Group 2" id="2"/>
          <p:cNvGrpSpPr/>
          <p:nvPr/>
        </p:nvGrpSpPr>
        <p:grpSpPr>
          <a:xfrm rot="0">
            <a:off x="4300817" y="1278774"/>
            <a:ext cx="10119929" cy="1914115"/>
            <a:chOff x="0" y="0"/>
            <a:chExt cx="1956916" cy="370137"/>
          </a:xfrm>
        </p:grpSpPr>
        <p:sp>
          <p:nvSpPr>
            <p:cNvPr name="Freeform 3" id="3"/>
            <p:cNvSpPr/>
            <p:nvPr/>
          </p:nvSpPr>
          <p:spPr>
            <a:xfrm flipH="false" flipV="false" rot="0">
              <a:off x="0" y="0"/>
              <a:ext cx="1956916" cy="370137"/>
            </a:xfrm>
            <a:custGeom>
              <a:avLst/>
              <a:gdLst/>
              <a:ahLst/>
              <a:cxnLst/>
              <a:rect r="r" b="b" t="t" l="l"/>
              <a:pathLst>
                <a:path h="370137" w="1956916">
                  <a:moveTo>
                    <a:pt x="0" y="0"/>
                  </a:moveTo>
                  <a:lnTo>
                    <a:pt x="1956916" y="0"/>
                  </a:lnTo>
                  <a:lnTo>
                    <a:pt x="1956916" y="370137"/>
                  </a:lnTo>
                  <a:lnTo>
                    <a:pt x="0" y="370137"/>
                  </a:lnTo>
                  <a:close/>
                </a:path>
              </a:pathLst>
            </a:custGeom>
            <a:solidFill>
              <a:srgbClr val="91BBE6"/>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4557338" y="1426121"/>
            <a:ext cx="9614590" cy="1581732"/>
            <a:chOff x="0" y="0"/>
            <a:chExt cx="1859197" cy="305863"/>
          </a:xfrm>
        </p:grpSpPr>
        <p:sp>
          <p:nvSpPr>
            <p:cNvPr name="Freeform 6" id="6"/>
            <p:cNvSpPr/>
            <p:nvPr/>
          </p:nvSpPr>
          <p:spPr>
            <a:xfrm flipH="false" flipV="false" rot="0">
              <a:off x="0" y="0"/>
              <a:ext cx="1859197" cy="305863"/>
            </a:xfrm>
            <a:custGeom>
              <a:avLst/>
              <a:gdLst/>
              <a:ahLst/>
              <a:cxnLst/>
              <a:rect r="r" b="b" t="t" l="l"/>
              <a:pathLst>
                <a:path h="305863" w="1859197">
                  <a:moveTo>
                    <a:pt x="0" y="0"/>
                  </a:moveTo>
                  <a:lnTo>
                    <a:pt x="1859197" y="0"/>
                  </a:lnTo>
                  <a:lnTo>
                    <a:pt x="1859197" y="305863"/>
                  </a:lnTo>
                  <a:lnTo>
                    <a:pt x="0" y="305863"/>
                  </a:lnTo>
                  <a:close/>
                </a:path>
              </a:pathLst>
            </a:custGeom>
            <a:solidFill>
              <a:srgbClr val="FFFFFF"/>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a:grpSpLocks noChangeAspect="true"/>
          </p:cNvGrpSpPr>
          <p:nvPr/>
        </p:nvGrpSpPr>
        <p:grpSpPr>
          <a:xfrm rot="0">
            <a:off x="3342436" y="4021387"/>
            <a:ext cx="1589062" cy="1589062"/>
            <a:chOff x="0" y="0"/>
            <a:chExt cx="14400530" cy="14400530"/>
          </a:xfrm>
        </p:grpSpPr>
        <p:sp>
          <p:nvSpPr>
            <p:cNvPr name="Freeform 9" id="9"/>
            <p:cNvSpPr/>
            <p:nvPr/>
          </p:nvSpPr>
          <p:spPr>
            <a:xfrm flipH="false" flipV="false" rot="0">
              <a:off x="0" y="0"/>
              <a:ext cx="14400530" cy="14399261"/>
            </a:xfrm>
            <a:custGeom>
              <a:avLst/>
              <a:gdLst/>
              <a:ahLst/>
              <a:cxnLst/>
              <a:rect r="r" b="b" t="t" l="l"/>
              <a:pathLst>
                <a:path h="14399261" w="14400530">
                  <a:moveTo>
                    <a:pt x="7199630" y="0"/>
                  </a:moveTo>
                  <a:cubicBezTo>
                    <a:pt x="3223260" y="0"/>
                    <a:pt x="0" y="3223260"/>
                    <a:pt x="0" y="7199630"/>
                  </a:cubicBezTo>
                  <a:cubicBezTo>
                    <a:pt x="0" y="11176001"/>
                    <a:pt x="3223260" y="14399261"/>
                    <a:pt x="7199630" y="14399261"/>
                  </a:cubicBezTo>
                  <a:lnTo>
                    <a:pt x="14399261" y="14399261"/>
                  </a:lnTo>
                  <a:lnTo>
                    <a:pt x="14399261" y="7199630"/>
                  </a:lnTo>
                  <a:cubicBezTo>
                    <a:pt x="14400530" y="3223260"/>
                    <a:pt x="11176000" y="0"/>
                    <a:pt x="7199630" y="0"/>
                  </a:cubicBezTo>
                  <a:close/>
                </a:path>
              </a:pathLst>
            </a:custGeom>
            <a:solidFill>
              <a:srgbClr val="000000"/>
            </a:solidFill>
          </p:spPr>
        </p:sp>
      </p:grpSp>
      <p:grpSp>
        <p:nvGrpSpPr>
          <p:cNvPr name="Group 10" id="10"/>
          <p:cNvGrpSpPr>
            <a:grpSpLocks noChangeAspect="true"/>
          </p:cNvGrpSpPr>
          <p:nvPr/>
        </p:nvGrpSpPr>
        <p:grpSpPr>
          <a:xfrm rot="0">
            <a:off x="6469903" y="4021387"/>
            <a:ext cx="1589062" cy="1589062"/>
            <a:chOff x="0" y="0"/>
            <a:chExt cx="14400530" cy="14400530"/>
          </a:xfrm>
        </p:grpSpPr>
        <p:sp>
          <p:nvSpPr>
            <p:cNvPr name="Freeform 11" id="11"/>
            <p:cNvSpPr/>
            <p:nvPr/>
          </p:nvSpPr>
          <p:spPr>
            <a:xfrm flipH="false" flipV="false" rot="0">
              <a:off x="0" y="0"/>
              <a:ext cx="14400530" cy="14399261"/>
            </a:xfrm>
            <a:custGeom>
              <a:avLst/>
              <a:gdLst/>
              <a:ahLst/>
              <a:cxnLst/>
              <a:rect r="r" b="b" t="t" l="l"/>
              <a:pathLst>
                <a:path h="14399261" w="14400530">
                  <a:moveTo>
                    <a:pt x="7199630" y="0"/>
                  </a:moveTo>
                  <a:cubicBezTo>
                    <a:pt x="3223260" y="0"/>
                    <a:pt x="0" y="3223260"/>
                    <a:pt x="0" y="7199630"/>
                  </a:cubicBezTo>
                  <a:cubicBezTo>
                    <a:pt x="0" y="11176001"/>
                    <a:pt x="3223260" y="14399261"/>
                    <a:pt x="7199630" y="14399261"/>
                  </a:cubicBezTo>
                  <a:lnTo>
                    <a:pt x="14399261" y="14399261"/>
                  </a:lnTo>
                  <a:lnTo>
                    <a:pt x="14399261" y="7199630"/>
                  </a:lnTo>
                  <a:cubicBezTo>
                    <a:pt x="14400530" y="3223260"/>
                    <a:pt x="11176000" y="0"/>
                    <a:pt x="7199630" y="0"/>
                  </a:cubicBezTo>
                  <a:close/>
                </a:path>
              </a:pathLst>
            </a:custGeom>
            <a:solidFill>
              <a:srgbClr val="000000"/>
            </a:solidFill>
          </p:spPr>
        </p:sp>
      </p:grpSp>
      <p:grpSp>
        <p:nvGrpSpPr>
          <p:cNvPr name="Group 12" id="12"/>
          <p:cNvGrpSpPr>
            <a:grpSpLocks noChangeAspect="true"/>
          </p:cNvGrpSpPr>
          <p:nvPr/>
        </p:nvGrpSpPr>
        <p:grpSpPr>
          <a:xfrm rot="0">
            <a:off x="9597369" y="4021387"/>
            <a:ext cx="1589062" cy="1589062"/>
            <a:chOff x="0" y="0"/>
            <a:chExt cx="14400530" cy="14400530"/>
          </a:xfrm>
        </p:grpSpPr>
        <p:sp>
          <p:nvSpPr>
            <p:cNvPr name="Freeform 13" id="13"/>
            <p:cNvSpPr/>
            <p:nvPr/>
          </p:nvSpPr>
          <p:spPr>
            <a:xfrm flipH="false" flipV="false" rot="0">
              <a:off x="0" y="0"/>
              <a:ext cx="14400530" cy="14399261"/>
            </a:xfrm>
            <a:custGeom>
              <a:avLst/>
              <a:gdLst/>
              <a:ahLst/>
              <a:cxnLst/>
              <a:rect r="r" b="b" t="t" l="l"/>
              <a:pathLst>
                <a:path h="14399261" w="14400530">
                  <a:moveTo>
                    <a:pt x="7199630" y="0"/>
                  </a:moveTo>
                  <a:cubicBezTo>
                    <a:pt x="3223260" y="0"/>
                    <a:pt x="0" y="3223260"/>
                    <a:pt x="0" y="7199630"/>
                  </a:cubicBezTo>
                  <a:cubicBezTo>
                    <a:pt x="0" y="11176001"/>
                    <a:pt x="3223260" y="14399261"/>
                    <a:pt x="7199630" y="14399261"/>
                  </a:cubicBezTo>
                  <a:lnTo>
                    <a:pt x="14399261" y="14399261"/>
                  </a:lnTo>
                  <a:lnTo>
                    <a:pt x="14399261" y="7199630"/>
                  </a:lnTo>
                  <a:cubicBezTo>
                    <a:pt x="14400530" y="3223260"/>
                    <a:pt x="11176000" y="0"/>
                    <a:pt x="7199630" y="0"/>
                  </a:cubicBezTo>
                  <a:close/>
                </a:path>
              </a:pathLst>
            </a:custGeom>
            <a:solidFill>
              <a:srgbClr val="000000"/>
            </a:solidFill>
          </p:spPr>
        </p:sp>
      </p:grpSp>
      <p:grpSp>
        <p:nvGrpSpPr>
          <p:cNvPr name="Group 14" id="14"/>
          <p:cNvGrpSpPr>
            <a:grpSpLocks noChangeAspect="true"/>
          </p:cNvGrpSpPr>
          <p:nvPr/>
        </p:nvGrpSpPr>
        <p:grpSpPr>
          <a:xfrm rot="0">
            <a:off x="12724835" y="4021387"/>
            <a:ext cx="1589062" cy="1589062"/>
            <a:chOff x="0" y="0"/>
            <a:chExt cx="14400530" cy="14400530"/>
          </a:xfrm>
        </p:grpSpPr>
        <p:sp>
          <p:nvSpPr>
            <p:cNvPr name="Freeform 15" id="15"/>
            <p:cNvSpPr/>
            <p:nvPr/>
          </p:nvSpPr>
          <p:spPr>
            <a:xfrm flipH="false" flipV="false" rot="0">
              <a:off x="0" y="0"/>
              <a:ext cx="14400530" cy="14399261"/>
            </a:xfrm>
            <a:custGeom>
              <a:avLst/>
              <a:gdLst/>
              <a:ahLst/>
              <a:cxnLst/>
              <a:rect r="r" b="b" t="t" l="l"/>
              <a:pathLst>
                <a:path h="14399261" w="14400530">
                  <a:moveTo>
                    <a:pt x="7199630" y="0"/>
                  </a:moveTo>
                  <a:cubicBezTo>
                    <a:pt x="3223260" y="0"/>
                    <a:pt x="0" y="3223260"/>
                    <a:pt x="0" y="7199630"/>
                  </a:cubicBezTo>
                  <a:cubicBezTo>
                    <a:pt x="0" y="11176001"/>
                    <a:pt x="3223260" y="14399261"/>
                    <a:pt x="7199630" y="14399261"/>
                  </a:cubicBezTo>
                  <a:lnTo>
                    <a:pt x="14399261" y="14399261"/>
                  </a:lnTo>
                  <a:lnTo>
                    <a:pt x="14399261" y="7199630"/>
                  </a:lnTo>
                  <a:cubicBezTo>
                    <a:pt x="14400530" y="3223260"/>
                    <a:pt x="11176000" y="0"/>
                    <a:pt x="7199630" y="0"/>
                  </a:cubicBezTo>
                  <a:close/>
                </a:path>
              </a:pathLst>
            </a:custGeom>
            <a:solidFill>
              <a:srgbClr val="000000"/>
            </a:solidFill>
          </p:spPr>
        </p:sp>
      </p:grpSp>
      <p:sp>
        <p:nvSpPr>
          <p:cNvPr name="Freeform 16" id="16"/>
          <p:cNvSpPr/>
          <p:nvPr/>
        </p:nvSpPr>
        <p:spPr>
          <a:xfrm flipH="false" flipV="false" rot="-244207">
            <a:off x="4225508" y="5657897"/>
            <a:ext cx="3186469" cy="900178"/>
          </a:xfrm>
          <a:custGeom>
            <a:avLst/>
            <a:gdLst/>
            <a:ahLst/>
            <a:cxnLst/>
            <a:rect r="r" b="b" t="t" l="l"/>
            <a:pathLst>
              <a:path h="900178" w="3186469">
                <a:moveTo>
                  <a:pt x="0" y="0"/>
                </a:moveTo>
                <a:lnTo>
                  <a:pt x="3186469" y="0"/>
                </a:lnTo>
                <a:lnTo>
                  <a:pt x="3186469" y="900177"/>
                </a:lnTo>
                <a:lnTo>
                  <a:pt x="0" y="9001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211383">
            <a:off x="7411977" y="5657897"/>
            <a:ext cx="3186469" cy="900178"/>
          </a:xfrm>
          <a:custGeom>
            <a:avLst/>
            <a:gdLst/>
            <a:ahLst/>
            <a:cxnLst/>
            <a:rect r="r" b="b" t="t" l="l"/>
            <a:pathLst>
              <a:path h="900178" w="3186469">
                <a:moveTo>
                  <a:pt x="0" y="0"/>
                </a:moveTo>
                <a:lnTo>
                  <a:pt x="3186469" y="0"/>
                </a:lnTo>
                <a:lnTo>
                  <a:pt x="3186469" y="900177"/>
                </a:lnTo>
                <a:lnTo>
                  <a:pt x="0" y="9001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false" flipV="false" rot="-204792">
            <a:off x="10787374" y="5657897"/>
            <a:ext cx="3186469" cy="900178"/>
          </a:xfrm>
          <a:custGeom>
            <a:avLst/>
            <a:gdLst/>
            <a:ahLst/>
            <a:cxnLst/>
            <a:rect r="r" b="b" t="t" l="l"/>
            <a:pathLst>
              <a:path h="900178" w="3186469">
                <a:moveTo>
                  <a:pt x="0" y="0"/>
                </a:moveTo>
                <a:lnTo>
                  <a:pt x="3186469" y="0"/>
                </a:lnTo>
                <a:lnTo>
                  <a:pt x="3186469" y="900177"/>
                </a:lnTo>
                <a:lnTo>
                  <a:pt x="0" y="9001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9" id="19"/>
          <p:cNvSpPr txBox="true"/>
          <p:nvPr/>
        </p:nvSpPr>
        <p:spPr>
          <a:xfrm rot="0">
            <a:off x="2825219" y="6826030"/>
            <a:ext cx="2623496" cy="1082630"/>
          </a:xfrm>
          <a:prstGeom prst="rect">
            <a:avLst/>
          </a:prstGeom>
        </p:spPr>
        <p:txBody>
          <a:bodyPr anchor="t" rtlCol="false" tIns="0" lIns="0" bIns="0" rIns="0">
            <a:spAutoFit/>
          </a:bodyPr>
          <a:lstStyle/>
          <a:p>
            <a:pPr algn="ctr">
              <a:lnSpc>
                <a:spcPts val="4377"/>
              </a:lnSpc>
            </a:pPr>
            <a:r>
              <a:rPr lang="en-US" sz="3126">
                <a:solidFill>
                  <a:srgbClr val="FFFFFF"/>
                </a:solidFill>
                <a:latin typeface="Open Sans Bold"/>
              </a:rPr>
              <a:t>DATA HANDLING</a:t>
            </a:r>
          </a:p>
        </p:txBody>
      </p:sp>
      <p:sp>
        <p:nvSpPr>
          <p:cNvPr name="Freeform 20" id="20"/>
          <p:cNvSpPr/>
          <p:nvPr/>
        </p:nvSpPr>
        <p:spPr>
          <a:xfrm flipH="false" flipV="false" rot="504490">
            <a:off x="15110548" y="8779689"/>
            <a:ext cx="2456297" cy="2014164"/>
          </a:xfrm>
          <a:custGeom>
            <a:avLst/>
            <a:gdLst/>
            <a:ahLst/>
            <a:cxnLst/>
            <a:rect r="r" b="b" t="t" l="l"/>
            <a:pathLst>
              <a:path h="2014164" w="2456297">
                <a:moveTo>
                  <a:pt x="0" y="0"/>
                </a:moveTo>
                <a:lnTo>
                  <a:pt x="2456297" y="0"/>
                </a:lnTo>
                <a:lnTo>
                  <a:pt x="2456297" y="2014164"/>
                </a:lnTo>
                <a:lnTo>
                  <a:pt x="0" y="20141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1" id="21"/>
          <p:cNvSpPr/>
          <p:nvPr/>
        </p:nvSpPr>
        <p:spPr>
          <a:xfrm flipH="false" flipV="false" rot="504490">
            <a:off x="16951755" y="8596029"/>
            <a:ext cx="2456297" cy="2014164"/>
          </a:xfrm>
          <a:custGeom>
            <a:avLst/>
            <a:gdLst/>
            <a:ahLst/>
            <a:cxnLst/>
            <a:rect r="r" b="b" t="t" l="l"/>
            <a:pathLst>
              <a:path h="2014164" w="2456297">
                <a:moveTo>
                  <a:pt x="0" y="0"/>
                </a:moveTo>
                <a:lnTo>
                  <a:pt x="2456297" y="0"/>
                </a:lnTo>
                <a:lnTo>
                  <a:pt x="2456297" y="2014163"/>
                </a:lnTo>
                <a:lnTo>
                  <a:pt x="0" y="20141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2" id="22"/>
          <p:cNvSpPr/>
          <p:nvPr/>
        </p:nvSpPr>
        <p:spPr>
          <a:xfrm flipH="false" flipV="true" rot="-7247678">
            <a:off x="-230534" y="854682"/>
            <a:ext cx="2456297" cy="2014164"/>
          </a:xfrm>
          <a:custGeom>
            <a:avLst/>
            <a:gdLst/>
            <a:ahLst/>
            <a:cxnLst/>
            <a:rect r="r" b="b" t="t" l="l"/>
            <a:pathLst>
              <a:path h="2014164" w="2456297">
                <a:moveTo>
                  <a:pt x="0" y="2014164"/>
                </a:moveTo>
                <a:lnTo>
                  <a:pt x="2456298" y="2014164"/>
                </a:lnTo>
                <a:lnTo>
                  <a:pt x="2456298" y="0"/>
                </a:lnTo>
                <a:lnTo>
                  <a:pt x="0" y="0"/>
                </a:lnTo>
                <a:lnTo>
                  <a:pt x="0" y="2014164"/>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3" id="23"/>
          <p:cNvSpPr/>
          <p:nvPr/>
        </p:nvSpPr>
        <p:spPr>
          <a:xfrm flipH="false" flipV="true" rot="-7247678">
            <a:off x="-230534" y="-696891"/>
            <a:ext cx="2456297" cy="2014164"/>
          </a:xfrm>
          <a:custGeom>
            <a:avLst/>
            <a:gdLst/>
            <a:ahLst/>
            <a:cxnLst/>
            <a:rect r="r" b="b" t="t" l="l"/>
            <a:pathLst>
              <a:path h="2014164" w="2456297">
                <a:moveTo>
                  <a:pt x="0" y="2014164"/>
                </a:moveTo>
                <a:lnTo>
                  <a:pt x="2456298" y="2014164"/>
                </a:lnTo>
                <a:lnTo>
                  <a:pt x="2456298" y="0"/>
                </a:lnTo>
                <a:lnTo>
                  <a:pt x="0" y="0"/>
                </a:lnTo>
                <a:lnTo>
                  <a:pt x="0" y="2014164"/>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4" id="24"/>
          <p:cNvSpPr/>
          <p:nvPr/>
        </p:nvSpPr>
        <p:spPr>
          <a:xfrm flipH="false" flipV="true" rot="-6283330">
            <a:off x="781869" y="7927522"/>
            <a:ext cx="2465127" cy="2150824"/>
          </a:xfrm>
          <a:custGeom>
            <a:avLst/>
            <a:gdLst/>
            <a:ahLst/>
            <a:cxnLst/>
            <a:rect r="r" b="b" t="t" l="l"/>
            <a:pathLst>
              <a:path h="2150824" w="2465127">
                <a:moveTo>
                  <a:pt x="0" y="2150824"/>
                </a:moveTo>
                <a:lnTo>
                  <a:pt x="2465128" y="2150824"/>
                </a:lnTo>
                <a:lnTo>
                  <a:pt x="2465128" y="0"/>
                </a:lnTo>
                <a:lnTo>
                  <a:pt x="0" y="0"/>
                </a:lnTo>
                <a:lnTo>
                  <a:pt x="0" y="2150824"/>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5" id="25"/>
          <p:cNvSpPr/>
          <p:nvPr/>
        </p:nvSpPr>
        <p:spPr>
          <a:xfrm flipH="false" flipV="false" rot="-4678657">
            <a:off x="75995" y="7963387"/>
            <a:ext cx="2465127" cy="2150824"/>
          </a:xfrm>
          <a:custGeom>
            <a:avLst/>
            <a:gdLst/>
            <a:ahLst/>
            <a:cxnLst/>
            <a:rect r="r" b="b" t="t" l="l"/>
            <a:pathLst>
              <a:path h="2150824" w="2465127">
                <a:moveTo>
                  <a:pt x="0" y="0"/>
                </a:moveTo>
                <a:lnTo>
                  <a:pt x="2465128" y="0"/>
                </a:lnTo>
                <a:lnTo>
                  <a:pt x="2465128" y="2150823"/>
                </a:lnTo>
                <a:lnTo>
                  <a:pt x="0" y="215082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6" id="26"/>
          <p:cNvSpPr/>
          <p:nvPr/>
        </p:nvSpPr>
        <p:spPr>
          <a:xfrm flipH="true" flipV="true" rot="-5706905">
            <a:off x="15287320" y="-67731"/>
            <a:ext cx="2465127" cy="2150824"/>
          </a:xfrm>
          <a:custGeom>
            <a:avLst/>
            <a:gdLst/>
            <a:ahLst/>
            <a:cxnLst/>
            <a:rect r="r" b="b" t="t" l="l"/>
            <a:pathLst>
              <a:path h="2150824" w="2465127">
                <a:moveTo>
                  <a:pt x="2465127" y="2150823"/>
                </a:moveTo>
                <a:lnTo>
                  <a:pt x="0" y="2150823"/>
                </a:lnTo>
                <a:lnTo>
                  <a:pt x="0" y="0"/>
                </a:lnTo>
                <a:lnTo>
                  <a:pt x="2465127" y="0"/>
                </a:lnTo>
                <a:lnTo>
                  <a:pt x="2465127" y="2150823"/>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7" id="27"/>
          <p:cNvSpPr/>
          <p:nvPr/>
        </p:nvSpPr>
        <p:spPr>
          <a:xfrm flipH="true" flipV="false" rot="-5070911">
            <a:off x="14581446" y="-31867"/>
            <a:ext cx="2465127" cy="2150824"/>
          </a:xfrm>
          <a:custGeom>
            <a:avLst/>
            <a:gdLst/>
            <a:ahLst/>
            <a:cxnLst/>
            <a:rect r="r" b="b" t="t" l="l"/>
            <a:pathLst>
              <a:path h="2150824" w="2465127">
                <a:moveTo>
                  <a:pt x="2465127" y="0"/>
                </a:moveTo>
                <a:lnTo>
                  <a:pt x="0" y="0"/>
                </a:lnTo>
                <a:lnTo>
                  <a:pt x="0" y="2150824"/>
                </a:lnTo>
                <a:lnTo>
                  <a:pt x="2465127" y="2150824"/>
                </a:lnTo>
                <a:lnTo>
                  <a:pt x="2465127"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8" id="28"/>
          <p:cNvSpPr/>
          <p:nvPr/>
        </p:nvSpPr>
        <p:spPr>
          <a:xfrm flipH="false" flipV="false" rot="0">
            <a:off x="3616953" y="4407233"/>
            <a:ext cx="1161254" cy="978356"/>
          </a:xfrm>
          <a:custGeom>
            <a:avLst/>
            <a:gdLst/>
            <a:ahLst/>
            <a:cxnLst/>
            <a:rect r="r" b="b" t="t" l="l"/>
            <a:pathLst>
              <a:path h="978356" w="1161254">
                <a:moveTo>
                  <a:pt x="0" y="0"/>
                </a:moveTo>
                <a:lnTo>
                  <a:pt x="1161254" y="0"/>
                </a:lnTo>
                <a:lnTo>
                  <a:pt x="1161254" y="978357"/>
                </a:lnTo>
                <a:lnTo>
                  <a:pt x="0" y="97835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9" id="29"/>
          <p:cNvSpPr/>
          <p:nvPr/>
        </p:nvSpPr>
        <p:spPr>
          <a:xfrm flipH="false" flipV="false" rot="0">
            <a:off x="6780810" y="4295437"/>
            <a:ext cx="967248" cy="967248"/>
          </a:xfrm>
          <a:custGeom>
            <a:avLst/>
            <a:gdLst/>
            <a:ahLst/>
            <a:cxnLst/>
            <a:rect r="r" b="b" t="t" l="l"/>
            <a:pathLst>
              <a:path h="967248" w="967248">
                <a:moveTo>
                  <a:pt x="0" y="0"/>
                </a:moveTo>
                <a:lnTo>
                  <a:pt x="967247" y="0"/>
                </a:lnTo>
                <a:lnTo>
                  <a:pt x="967247" y="967248"/>
                </a:lnTo>
                <a:lnTo>
                  <a:pt x="0" y="96724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30" id="30"/>
          <p:cNvSpPr/>
          <p:nvPr/>
        </p:nvSpPr>
        <p:spPr>
          <a:xfrm flipH="false" flipV="false" rot="0">
            <a:off x="9846824" y="4295437"/>
            <a:ext cx="1090152" cy="1090152"/>
          </a:xfrm>
          <a:custGeom>
            <a:avLst/>
            <a:gdLst/>
            <a:ahLst/>
            <a:cxnLst/>
            <a:rect r="r" b="b" t="t" l="l"/>
            <a:pathLst>
              <a:path h="1090152" w="1090152">
                <a:moveTo>
                  <a:pt x="0" y="0"/>
                </a:moveTo>
                <a:lnTo>
                  <a:pt x="1090152" y="0"/>
                </a:lnTo>
                <a:lnTo>
                  <a:pt x="1090152" y="1090153"/>
                </a:lnTo>
                <a:lnTo>
                  <a:pt x="0" y="109015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31" id="31"/>
          <p:cNvSpPr/>
          <p:nvPr/>
        </p:nvSpPr>
        <p:spPr>
          <a:xfrm flipH="false" flipV="false" rot="0">
            <a:off x="12939031" y="4295437"/>
            <a:ext cx="1090152" cy="1090152"/>
          </a:xfrm>
          <a:custGeom>
            <a:avLst/>
            <a:gdLst/>
            <a:ahLst/>
            <a:cxnLst/>
            <a:rect r="r" b="b" t="t" l="l"/>
            <a:pathLst>
              <a:path h="1090152" w="1090152">
                <a:moveTo>
                  <a:pt x="0" y="0"/>
                </a:moveTo>
                <a:lnTo>
                  <a:pt x="1090152" y="0"/>
                </a:lnTo>
                <a:lnTo>
                  <a:pt x="1090152" y="1090153"/>
                </a:lnTo>
                <a:lnTo>
                  <a:pt x="0" y="1090153"/>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32" id="32"/>
          <p:cNvSpPr txBox="true"/>
          <p:nvPr/>
        </p:nvSpPr>
        <p:spPr>
          <a:xfrm rot="0">
            <a:off x="5802262" y="6826030"/>
            <a:ext cx="3494259" cy="1082630"/>
          </a:xfrm>
          <a:prstGeom prst="rect">
            <a:avLst/>
          </a:prstGeom>
        </p:spPr>
        <p:txBody>
          <a:bodyPr anchor="t" rtlCol="false" tIns="0" lIns="0" bIns="0" rIns="0">
            <a:spAutoFit/>
          </a:bodyPr>
          <a:lstStyle/>
          <a:p>
            <a:pPr algn="ctr">
              <a:lnSpc>
                <a:spcPts val="4377"/>
              </a:lnSpc>
            </a:pPr>
            <a:r>
              <a:rPr lang="en-US" sz="3126">
                <a:solidFill>
                  <a:srgbClr val="FFFFFF"/>
                </a:solidFill>
                <a:latin typeface="Open Sans Bold"/>
              </a:rPr>
              <a:t>DATA PREPROCESSING</a:t>
            </a:r>
          </a:p>
        </p:txBody>
      </p:sp>
      <p:sp>
        <p:nvSpPr>
          <p:cNvPr name="TextBox 33" id="33"/>
          <p:cNvSpPr txBox="true"/>
          <p:nvPr/>
        </p:nvSpPr>
        <p:spPr>
          <a:xfrm rot="0">
            <a:off x="9522668" y="6826030"/>
            <a:ext cx="2736923" cy="1082630"/>
          </a:xfrm>
          <a:prstGeom prst="rect">
            <a:avLst/>
          </a:prstGeom>
        </p:spPr>
        <p:txBody>
          <a:bodyPr anchor="t" rtlCol="false" tIns="0" lIns="0" bIns="0" rIns="0">
            <a:spAutoFit/>
          </a:bodyPr>
          <a:lstStyle/>
          <a:p>
            <a:pPr algn="ctr">
              <a:lnSpc>
                <a:spcPts val="4377"/>
              </a:lnSpc>
            </a:pPr>
            <a:r>
              <a:rPr lang="en-US" sz="3126">
                <a:solidFill>
                  <a:srgbClr val="FFFFFF"/>
                </a:solidFill>
                <a:latin typeface="Open Sans Bold"/>
              </a:rPr>
              <a:t>DATA ANALYSIS</a:t>
            </a:r>
          </a:p>
        </p:txBody>
      </p:sp>
      <p:sp>
        <p:nvSpPr>
          <p:cNvPr name="TextBox 34" id="34"/>
          <p:cNvSpPr txBox="true"/>
          <p:nvPr/>
        </p:nvSpPr>
        <p:spPr>
          <a:xfrm rot="0">
            <a:off x="12380609" y="6826030"/>
            <a:ext cx="3494259" cy="1082630"/>
          </a:xfrm>
          <a:prstGeom prst="rect">
            <a:avLst/>
          </a:prstGeom>
        </p:spPr>
        <p:txBody>
          <a:bodyPr anchor="t" rtlCol="false" tIns="0" lIns="0" bIns="0" rIns="0">
            <a:spAutoFit/>
          </a:bodyPr>
          <a:lstStyle/>
          <a:p>
            <a:pPr algn="ctr">
              <a:lnSpc>
                <a:spcPts val="4377"/>
              </a:lnSpc>
            </a:pPr>
            <a:r>
              <a:rPr lang="en-US" sz="3126">
                <a:solidFill>
                  <a:srgbClr val="FFFFFF"/>
                </a:solidFill>
                <a:latin typeface="Open Sans Bold"/>
              </a:rPr>
              <a:t>PERFORMANCE OPTIMIZATION</a:t>
            </a:r>
          </a:p>
        </p:txBody>
      </p:sp>
      <p:sp>
        <p:nvSpPr>
          <p:cNvPr name="TextBox 35" id="35"/>
          <p:cNvSpPr txBox="true"/>
          <p:nvPr/>
        </p:nvSpPr>
        <p:spPr>
          <a:xfrm rot="0">
            <a:off x="4458584" y="1474234"/>
            <a:ext cx="9804394" cy="1342631"/>
          </a:xfrm>
          <a:prstGeom prst="rect">
            <a:avLst/>
          </a:prstGeom>
        </p:spPr>
        <p:txBody>
          <a:bodyPr anchor="t" rtlCol="false" tIns="0" lIns="0" bIns="0" rIns="0">
            <a:spAutoFit/>
          </a:bodyPr>
          <a:lstStyle/>
          <a:p>
            <a:pPr algn="ctr">
              <a:lnSpc>
                <a:spcPts val="11021"/>
              </a:lnSpc>
            </a:pPr>
            <a:r>
              <a:rPr lang="en-US" sz="7872">
                <a:solidFill>
                  <a:srgbClr val="000000"/>
                </a:solidFill>
                <a:latin typeface="Open Sans Extra Bold"/>
              </a:rPr>
              <a:t>PROCESS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3F80A9"/>
        </a:solidFill>
      </p:bgPr>
    </p:bg>
    <p:spTree>
      <p:nvGrpSpPr>
        <p:cNvPr id="1" name=""/>
        <p:cNvGrpSpPr/>
        <p:nvPr/>
      </p:nvGrpSpPr>
      <p:grpSpPr>
        <a:xfrm>
          <a:off x="0" y="0"/>
          <a:ext cx="0" cy="0"/>
          <a:chOff x="0" y="0"/>
          <a:chExt cx="0" cy="0"/>
        </a:xfrm>
      </p:grpSpPr>
      <p:grpSp>
        <p:nvGrpSpPr>
          <p:cNvPr name="Group 2" id="2"/>
          <p:cNvGrpSpPr/>
          <p:nvPr/>
        </p:nvGrpSpPr>
        <p:grpSpPr>
          <a:xfrm rot="0">
            <a:off x="1028700" y="843868"/>
            <a:ext cx="7597650" cy="2650685"/>
            <a:chOff x="0" y="0"/>
            <a:chExt cx="1628282" cy="568079"/>
          </a:xfrm>
        </p:grpSpPr>
        <p:sp>
          <p:nvSpPr>
            <p:cNvPr name="Freeform 3" id="3"/>
            <p:cNvSpPr/>
            <p:nvPr/>
          </p:nvSpPr>
          <p:spPr>
            <a:xfrm flipH="false" flipV="false" rot="0">
              <a:off x="0" y="0"/>
              <a:ext cx="1628282" cy="568079"/>
            </a:xfrm>
            <a:custGeom>
              <a:avLst/>
              <a:gdLst/>
              <a:ahLst/>
              <a:cxnLst/>
              <a:rect r="r" b="b" t="t" l="l"/>
              <a:pathLst>
                <a:path h="568079" w="1628282">
                  <a:moveTo>
                    <a:pt x="0" y="0"/>
                  </a:moveTo>
                  <a:lnTo>
                    <a:pt x="1628282" y="0"/>
                  </a:lnTo>
                  <a:lnTo>
                    <a:pt x="1628282" y="568079"/>
                  </a:lnTo>
                  <a:lnTo>
                    <a:pt x="0" y="568079"/>
                  </a:lnTo>
                  <a:close/>
                </a:path>
              </a:pathLst>
            </a:custGeom>
            <a:solidFill>
              <a:srgbClr val="91BBE6"/>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330741" y="1029271"/>
            <a:ext cx="6962761" cy="2245873"/>
            <a:chOff x="0" y="0"/>
            <a:chExt cx="1492217" cy="481322"/>
          </a:xfrm>
        </p:grpSpPr>
        <p:sp>
          <p:nvSpPr>
            <p:cNvPr name="Freeform 6" id="6"/>
            <p:cNvSpPr/>
            <p:nvPr/>
          </p:nvSpPr>
          <p:spPr>
            <a:xfrm flipH="false" flipV="false" rot="0">
              <a:off x="0" y="0"/>
              <a:ext cx="1492217" cy="481322"/>
            </a:xfrm>
            <a:custGeom>
              <a:avLst/>
              <a:gdLst/>
              <a:ahLst/>
              <a:cxnLst/>
              <a:rect r="r" b="b" t="t" l="l"/>
              <a:pathLst>
                <a:path h="481322" w="1492217">
                  <a:moveTo>
                    <a:pt x="0" y="0"/>
                  </a:moveTo>
                  <a:lnTo>
                    <a:pt x="1492217" y="0"/>
                  </a:lnTo>
                  <a:lnTo>
                    <a:pt x="1492217" y="481322"/>
                  </a:lnTo>
                  <a:lnTo>
                    <a:pt x="0" y="481322"/>
                  </a:lnTo>
                  <a:close/>
                </a:path>
              </a:pathLst>
            </a:custGeom>
            <a:solidFill>
              <a:srgbClr val="FFFFFF"/>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504490">
            <a:off x="15110548" y="8779689"/>
            <a:ext cx="2456297" cy="2014164"/>
          </a:xfrm>
          <a:custGeom>
            <a:avLst/>
            <a:gdLst/>
            <a:ahLst/>
            <a:cxnLst/>
            <a:rect r="r" b="b" t="t" l="l"/>
            <a:pathLst>
              <a:path h="2014164" w="2456297">
                <a:moveTo>
                  <a:pt x="0" y="0"/>
                </a:moveTo>
                <a:lnTo>
                  <a:pt x="2456297" y="0"/>
                </a:lnTo>
                <a:lnTo>
                  <a:pt x="2456297" y="2014164"/>
                </a:lnTo>
                <a:lnTo>
                  <a:pt x="0" y="20141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504490">
            <a:off x="16951755" y="8596029"/>
            <a:ext cx="2456297" cy="2014164"/>
          </a:xfrm>
          <a:custGeom>
            <a:avLst/>
            <a:gdLst/>
            <a:ahLst/>
            <a:cxnLst/>
            <a:rect r="r" b="b" t="t" l="l"/>
            <a:pathLst>
              <a:path h="2014164" w="2456297">
                <a:moveTo>
                  <a:pt x="0" y="0"/>
                </a:moveTo>
                <a:lnTo>
                  <a:pt x="2456297" y="0"/>
                </a:lnTo>
                <a:lnTo>
                  <a:pt x="2456297" y="2014163"/>
                </a:lnTo>
                <a:lnTo>
                  <a:pt x="0" y="20141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1330741" y="1222536"/>
            <a:ext cx="6962761" cy="1874300"/>
          </a:xfrm>
          <a:prstGeom prst="rect">
            <a:avLst/>
          </a:prstGeom>
        </p:spPr>
        <p:txBody>
          <a:bodyPr anchor="t" rtlCol="false" tIns="0" lIns="0" bIns="0" rIns="0">
            <a:spAutoFit/>
          </a:bodyPr>
          <a:lstStyle/>
          <a:p>
            <a:pPr algn="ctr">
              <a:lnSpc>
                <a:spcPts val="7493"/>
              </a:lnSpc>
            </a:pPr>
            <a:r>
              <a:rPr lang="en-US" sz="6043">
                <a:solidFill>
                  <a:srgbClr val="000000"/>
                </a:solidFill>
                <a:latin typeface="Open Sans Extra Bold"/>
              </a:rPr>
              <a:t>DATA </a:t>
            </a:r>
          </a:p>
          <a:p>
            <a:pPr algn="ctr">
              <a:lnSpc>
                <a:spcPts val="7493"/>
              </a:lnSpc>
            </a:pPr>
            <a:r>
              <a:rPr lang="en-US" sz="6043">
                <a:solidFill>
                  <a:srgbClr val="000000"/>
                </a:solidFill>
                <a:latin typeface="Open Sans Extra Bold"/>
              </a:rPr>
              <a:t>HANDING</a:t>
            </a:r>
          </a:p>
        </p:txBody>
      </p:sp>
      <p:sp>
        <p:nvSpPr>
          <p:cNvPr name="TextBox 11" id="11"/>
          <p:cNvSpPr txBox="true"/>
          <p:nvPr/>
        </p:nvSpPr>
        <p:spPr>
          <a:xfrm rot="0">
            <a:off x="1330741" y="4247257"/>
            <a:ext cx="15007956" cy="3332287"/>
          </a:xfrm>
          <a:prstGeom prst="rect">
            <a:avLst/>
          </a:prstGeom>
        </p:spPr>
        <p:txBody>
          <a:bodyPr anchor="t" rtlCol="false" tIns="0" lIns="0" bIns="0" rIns="0">
            <a:spAutoFit/>
          </a:bodyPr>
          <a:lstStyle/>
          <a:p>
            <a:pPr marL="845548" indent="-422774" lvl="1">
              <a:lnSpc>
                <a:spcPts val="6736"/>
              </a:lnSpc>
              <a:buFont typeface="Arial"/>
              <a:buChar char="•"/>
            </a:pPr>
            <a:r>
              <a:rPr lang="en-US" sz="3916">
                <a:solidFill>
                  <a:srgbClr val="FFFFFF"/>
                </a:solidFill>
                <a:latin typeface="Open Sans Bold"/>
              </a:rPr>
              <a:t>schema presentation</a:t>
            </a:r>
          </a:p>
          <a:p>
            <a:pPr marL="845548" indent="-422774" lvl="1">
              <a:lnSpc>
                <a:spcPts val="6736"/>
              </a:lnSpc>
              <a:buFont typeface="Arial"/>
              <a:buChar char="•"/>
            </a:pPr>
            <a:r>
              <a:rPr lang="en-US" sz="3916">
                <a:solidFill>
                  <a:srgbClr val="FFFFFF"/>
                </a:solidFill>
                <a:latin typeface="Open Sans Bold"/>
              </a:rPr>
              <a:t>highlighting the number of null values and duplicates</a:t>
            </a:r>
          </a:p>
          <a:p>
            <a:pPr marL="845548" indent="-422774" lvl="1">
              <a:lnSpc>
                <a:spcPts val="6736"/>
              </a:lnSpc>
              <a:buFont typeface="Arial"/>
              <a:buChar char="•"/>
            </a:pPr>
            <a:r>
              <a:rPr lang="en-US" sz="3916">
                <a:solidFill>
                  <a:srgbClr val="FFFFFF"/>
                </a:solidFill>
                <a:latin typeface="Open Sans Bold"/>
              </a:rPr>
              <a:t>ensuring data consistency</a:t>
            </a:r>
          </a:p>
          <a:p>
            <a:pPr>
              <a:lnSpc>
                <a:spcPts val="6736"/>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3F80A9"/>
        </a:solidFill>
      </p:bgPr>
    </p:bg>
    <p:spTree>
      <p:nvGrpSpPr>
        <p:cNvPr id="1" name=""/>
        <p:cNvGrpSpPr/>
        <p:nvPr/>
      </p:nvGrpSpPr>
      <p:grpSpPr>
        <a:xfrm>
          <a:off x="0" y="0"/>
          <a:ext cx="0" cy="0"/>
          <a:chOff x="0" y="0"/>
          <a:chExt cx="0" cy="0"/>
        </a:xfrm>
      </p:grpSpPr>
      <p:grpSp>
        <p:nvGrpSpPr>
          <p:cNvPr name="Group 2" id="2"/>
          <p:cNvGrpSpPr/>
          <p:nvPr/>
        </p:nvGrpSpPr>
        <p:grpSpPr>
          <a:xfrm rot="0">
            <a:off x="1028700" y="843868"/>
            <a:ext cx="7597650" cy="2650685"/>
            <a:chOff x="0" y="0"/>
            <a:chExt cx="1628282" cy="568079"/>
          </a:xfrm>
        </p:grpSpPr>
        <p:sp>
          <p:nvSpPr>
            <p:cNvPr name="Freeform 3" id="3"/>
            <p:cNvSpPr/>
            <p:nvPr/>
          </p:nvSpPr>
          <p:spPr>
            <a:xfrm flipH="false" flipV="false" rot="0">
              <a:off x="0" y="0"/>
              <a:ext cx="1628282" cy="568079"/>
            </a:xfrm>
            <a:custGeom>
              <a:avLst/>
              <a:gdLst/>
              <a:ahLst/>
              <a:cxnLst/>
              <a:rect r="r" b="b" t="t" l="l"/>
              <a:pathLst>
                <a:path h="568079" w="1628282">
                  <a:moveTo>
                    <a:pt x="0" y="0"/>
                  </a:moveTo>
                  <a:lnTo>
                    <a:pt x="1628282" y="0"/>
                  </a:lnTo>
                  <a:lnTo>
                    <a:pt x="1628282" y="568079"/>
                  </a:lnTo>
                  <a:lnTo>
                    <a:pt x="0" y="568079"/>
                  </a:lnTo>
                  <a:close/>
                </a:path>
              </a:pathLst>
            </a:custGeom>
            <a:solidFill>
              <a:srgbClr val="91BBE6"/>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330741" y="1029271"/>
            <a:ext cx="6962761" cy="2245873"/>
            <a:chOff x="0" y="0"/>
            <a:chExt cx="1492217" cy="481322"/>
          </a:xfrm>
        </p:grpSpPr>
        <p:sp>
          <p:nvSpPr>
            <p:cNvPr name="Freeform 6" id="6"/>
            <p:cNvSpPr/>
            <p:nvPr/>
          </p:nvSpPr>
          <p:spPr>
            <a:xfrm flipH="false" flipV="false" rot="0">
              <a:off x="0" y="0"/>
              <a:ext cx="1492217" cy="481322"/>
            </a:xfrm>
            <a:custGeom>
              <a:avLst/>
              <a:gdLst/>
              <a:ahLst/>
              <a:cxnLst/>
              <a:rect r="r" b="b" t="t" l="l"/>
              <a:pathLst>
                <a:path h="481322" w="1492217">
                  <a:moveTo>
                    <a:pt x="0" y="0"/>
                  </a:moveTo>
                  <a:lnTo>
                    <a:pt x="1492217" y="0"/>
                  </a:lnTo>
                  <a:lnTo>
                    <a:pt x="1492217" y="481322"/>
                  </a:lnTo>
                  <a:lnTo>
                    <a:pt x="0" y="481322"/>
                  </a:lnTo>
                  <a:close/>
                </a:path>
              </a:pathLst>
            </a:custGeom>
            <a:solidFill>
              <a:srgbClr val="FFFFFF"/>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504490">
            <a:off x="15110548" y="8779689"/>
            <a:ext cx="2456297" cy="2014164"/>
          </a:xfrm>
          <a:custGeom>
            <a:avLst/>
            <a:gdLst/>
            <a:ahLst/>
            <a:cxnLst/>
            <a:rect r="r" b="b" t="t" l="l"/>
            <a:pathLst>
              <a:path h="2014164" w="2456297">
                <a:moveTo>
                  <a:pt x="0" y="0"/>
                </a:moveTo>
                <a:lnTo>
                  <a:pt x="2456297" y="0"/>
                </a:lnTo>
                <a:lnTo>
                  <a:pt x="2456297" y="2014164"/>
                </a:lnTo>
                <a:lnTo>
                  <a:pt x="0" y="20141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504490">
            <a:off x="16951755" y="8596029"/>
            <a:ext cx="2456297" cy="2014164"/>
          </a:xfrm>
          <a:custGeom>
            <a:avLst/>
            <a:gdLst/>
            <a:ahLst/>
            <a:cxnLst/>
            <a:rect r="r" b="b" t="t" l="l"/>
            <a:pathLst>
              <a:path h="2014164" w="2456297">
                <a:moveTo>
                  <a:pt x="0" y="0"/>
                </a:moveTo>
                <a:lnTo>
                  <a:pt x="2456297" y="0"/>
                </a:lnTo>
                <a:lnTo>
                  <a:pt x="2456297" y="2014163"/>
                </a:lnTo>
                <a:lnTo>
                  <a:pt x="0" y="20141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1330741" y="1222536"/>
            <a:ext cx="6962761" cy="1874300"/>
          </a:xfrm>
          <a:prstGeom prst="rect">
            <a:avLst/>
          </a:prstGeom>
        </p:spPr>
        <p:txBody>
          <a:bodyPr anchor="t" rtlCol="false" tIns="0" lIns="0" bIns="0" rIns="0">
            <a:spAutoFit/>
          </a:bodyPr>
          <a:lstStyle/>
          <a:p>
            <a:pPr algn="ctr">
              <a:lnSpc>
                <a:spcPts val="7493"/>
              </a:lnSpc>
            </a:pPr>
            <a:r>
              <a:rPr lang="en-US" sz="6043">
                <a:solidFill>
                  <a:srgbClr val="000000"/>
                </a:solidFill>
                <a:latin typeface="Open Sans Extra Bold"/>
              </a:rPr>
              <a:t>DATA PREPROCESSING</a:t>
            </a:r>
          </a:p>
        </p:txBody>
      </p:sp>
      <p:sp>
        <p:nvSpPr>
          <p:cNvPr name="TextBox 11" id="11"/>
          <p:cNvSpPr txBox="true"/>
          <p:nvPr/>
        </p:nvSpPr>
        <p:spPr>
          <a:xfrm rot="0">
            <a:off x="1028700" y="4113991"/>
            <a:ext cx="16002800" cy="4934003"/>
          </a:xfrm>
          <a:prstGeom prst="rect">
            <a:avLst/>
          </a:prstGeom>
        </p:spPr>
        <p:txBody>
          <a:bodyPr anchor="t" rtlCol="false" tIns="0" lIns="0" bIns="0" rIns="0">
            <a:spAutoFit/>
          </a:bodyPr>
          <a:lstStyle/>
          <a:p>
            <a:pPr>
              <a:lnSpc>
                <a:spcPts val="4889"/>
              </a:lnSpc>
            </a:pPr>
            <a:r>
              <a:rPr lang="en-US" sz="2762">
                <a:solidFill>
                  <a:srgbClr val="FFFFFF"/>
                </a:solidFill>
                <a:latin typeface="Open Sans Bold"/>
              </a:rPr>
              <a:t>- Converting the "</a:t>
            </a:r>
            <a:r>
              <a:rPr lang="en-US" sz="2762">
                <a:solidFill>
                  <a:srgbClr val="FFDE59"/>
                </a:solidFill>
                <a:latin typeface="Open Sans Bold"/>
              </a:rPr>
              <a:t>Flight_Date</a:t>
            </a:r>
            <a:r>
              <a:rPr lang="en-US" sz="2762">
                <a:solidFill>
                  <a:srgbClr val="FF66C4"/>
                </a:solidFill>
                <a:latin typeface="Open Sans Bold"/>
              </a:rPr>
              <a:t>"</a:t>
            </a:r>
            <a:r>
              <a:rPr lang="en-US" sz="2762">
                <a:solidFill>
                  <a:srgbClr val="FFFFFF"/>
                </a:solidFill>
                <a:latin typeface="Open Sans Bold"/>
              </a:rPr>
              <a:t> from a string type to a date type.</a:t>
            </a:r>
          </a:p>
          <a:p>
            <a:pPr>
              <a:lnSpc>
                <a:spcPts val="4889"/>
              </a:lnSpc>
            </a:pPr>
            <a:r>
              <a:rPr lang="en-US" sz="2762">
                <a:solidFill>
                  <a:srgbClr val="FFFFFF"/>
                </a:solidFill>
                <a:latin typeface="Open Sans Bold"/>
              </a:rPr>
              <a:t>- Creating a new column, "</a:t>
            </a:r>
            <a:r>
              <a:rPr lang="en-US" sz="2762">
                <a:solidFill>
                  <a:srgbClr val="FFDE59"/>
                </a:solidFill>
                <a:latin typeface="Open Sans Bold"/>
              </a:rPr>
              <a:t>TotalDelay</a:t>
            </a:r>
            <a:r>
              <a:rPr lang="en-US" sz="2762">
                <a:solidFill>
                  <a:srgbClr val="FFFFFF"/>
                </a:solidFill>
                <a:latin typeface="Open Sans Bold"/>
              </a:rPr>
              <a:t>," to compute the total delay for each flight by summing "</a:t>
            </a:r>
            <a:r>
              <a:rPr lang="en-US" sz="2762">
                <a:solidFill>
                  <a:srgbClr val="FFDE59"/>
                </a:solidFill>
                <a:latin typeface="Open Sans Bold"/>
              </a:rPr>
              <a:t>DepDelay</a:t>
            </a:r>
            <a:r>
              <a:rPr lang="en-US" sz="2762">
                <a:solidFill>
                  <a:srgbClr val="FFFFFF"/>
                </a:solidFill>
                <a:latin typeface="Open Sans Bold"/>
              </a:rPr>
              <a:t>" and "</a:t>
            </a:r>
            <a:r>
              <a:rPr lang="en-US" sz="2762">
                <a:solidFill>
                  <a:srgbClr val="FFDE59"/>
                </a:solidFill>
                <a:latin typeface="Open Sans Bold"/>
              </a:rPr>
              <a:t>ArrDelay</a:t>
            </a:r>
            <a:r>
              <a:rPr lang="en-US" sz="2762">
                <a:solidFill>
                  <a:srgbClr val="FFFFFF"/>
                </a:solidFill>
                <a:latin typeface="Open Sans Bold"/>
              </a:rPr>
              <a:t>."</a:t>
            </a:r>
          </a:p>
          <a:p>
            <a:pPr>
              <a:lnSpc>
                <a:spcPts val="4889"/>
              </a:lnSpc>
            </a:pPr>
            <a:r>
              <a:rPr lang="en-US" sz="2762">
                <a:solidFill>
                  <a:srgbClr val="FFFFFF"/>
                </a:solidFill>
                <a:latin typeface="Open Sans Bold"/>
              </a:rPr>
              <a:t>- Introducing a "</a:t>
            </a:r>
            <a:r>
              <a:rPr lang="en-US" sz="2762">
                <a:solidFill>
                  <a:srgbClr val="FFDE59"/>
                </a:solidFill>
                <a:latin typeface="Open Sans Bold"/>
              </a:rPr>
              <a:t>Carrier Name</a:t>
            </a:r>
            <a:r>
              <a:rPr lang="en-US" sz="2762">
                <a:solidFill>
                  <a:srgbClr val="FFFFFF"/>
                </a:solidFill>
                <a:latin typeface="Open Sans Bold"/>
              </a:rPr>
              <a:t>" column to map the carrier shortcuts to their full names.</a:t>
            </a:r>
          </a:p>
          <a:p>
            <a:pPr>
              <a:lnSpc>
                <a:spcPts val="5066"/>
              </a:lnSpc>
            </a:pPr>
            <a:r>
              <a:rPr lang="en-US" sz="2862">
                <a:solidFill>
                  <a:srgbClr val="FFFFFF"/>
                </a:solidFill>
                <a:latin typeface="Open Sans Bold"/>
              </a:rPr>
              <a:t>- Creating a new column, "</a:t>
            </a:r>
            <a:r>
              <a:rPr lang="en-US" sz="2862">
                <a:solidFill>
                  <a:srgbClr val="FFDE59"/>
                </a:solidFill>
                <a:latin typeface="Open Sans Bold"/>
              </a:rPr>
              <a:t>TotalDelay</a:t>
            </a:r>
            <a:r>
              <a:rPr lang="en-US" sz="2862">
                <a:solidFill>
                  <a:srgbClr val="FFFFFF"/>
                </a:solidFill>
                <a:latin typeface="Open Sans Bold"/>
              </a:rPr>
              <a:t>," to compute the total delay for each flight by summing "</a:t>
            </a:r>
            <a:r>
              <a:rPr lang="en-US" sz="2862">
                <a:solidFill>
                  <a:srgbClr val="FFDE59"/>
                </a:solidFill>
                <a:latin typeface="Open Sans Bold"/>
              </a:rPr>
              <a:t>DepDelay</a:t>
            </a:r>
            <a:r>
              <a:rPr lang="en-US" sz="2862">
                <a:solidFill>
                  <a:srgbClr val="FFFFFF"/>
                </a:solidFill>
                <a:latin typeface="Open Sans Bold"/>
              </a:rPr>
              <a:t>" and "</a:t>
            </a:r>
            <a:r>
              <a:rPr lang="en-US" sz="2862">
                <a:solidFill>
                  <a:srgbClr val="FFDE59"/>
                </a:solidFill>
                <a:latin typeface="Open Sans Bold"/>
              </a:rPr>
              <a:t>ArrDelay</a:t>
            </a:r>
            <a:r>
              <a:rPr lang="en-US" sz="2862">
                <a:solidFill>
                  <a:srgbClr val="FFFFFF"/>
                </a:solidFill>
                <a:latin typeface="Open Sans Bold"/>
              </a:rPr>
              <a:t>."</a:t>
            </a:r>
          </a:p>
          <a:p>
            <a:pPr>
              <a:lnSpc>
                <a:spcPts val="4889"/>
              </a:lnSpc>
            </a:pPr>
            <a:r>
              <a:rPr lang="en-US" sz="2762">
                <a:solidFill>
                  <a:srgbClr val="FFFFFF"/>
                </a:solidFill>
                <a:latin typeface="Open Sans Bold"/>
              </a:rPr>
              <a:t>- Introducing "</a:t>
            </a:r>
            <a:r>
              <a:rPr lang="en-US" sz="2762">
                <a:solidFill>
                  <a:srgbClr val="FFDE59"/>
                </a:solidFill>
                <a:latin typeface="Open Sans Bold"/>
              </a:rPr>
              <a:t>Origin_City</a:t>
            </a:r>
            <a:r>
              <a:rPr lang="en-US" sz="2762">
                <a:solidFill>
                  <a:srgbClr val="FFFFFF"/>
                </a:solidFill>
                <a:latin typeface="Open Sans Bold"/>
              </a:rPr>
              <a:t>" and "</a:t>
            </a:r>
            <a:r>
              <a:rPr lang="en-US" sz="2762">
                <a:solidFill>
                  <a:srgbClr val="FFDE59"/>
                </a:solidFill>
                <a:latin typeface="Open Sans Bold"/>
              </a:rPr>
              <a:t>Dest_City</a:t>
            </a:r>
            <a:r>
              <a:rPr lang="en-US" sz="2762">
                <a:solidFill>
                  <a:srgbClr val="FFFFFF"/>
                </a:solidFill>
                <a:latin typeface="Open Sans Bold"/>
              </a:rPr>
              <a:t>" columns to map airport city shortcuts to full city names.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3F80A9"/>
        </a:solidFill>
      </p:bgPr>
    </p:bg>
    <p:spTree>
      <p:nvGrpSpPr>
        <p:cNvPr id="1" name=""/>
        <p:cNvGrpSpPr/>
        <p:nvPr/>
      </p:nvGrpSpPr>
      <p:grpSpPr>
        <a:xfrm>
          <a:off x="0" y="0"/>
          <a:ext cx="0" cy="0"/>
          <a:chOff x="0" y="0"/>
          <a:chExt cx="0" cy="0"/>
        </a:xfrm>
      </p:grpSpPr>
      <p:grpSp>
        <p:nvGrpSpPr>
          <p:cNvPr name="Group 2" id="2"/>
          <p:cNvGrpSpPr/>
          <p:nvPr/>
        </p:nvGrpSpPr>
        <p:grpSpPr>
          <a:xfrm rot="0">
            <a:off x="1028700" y="843868"/>
            <a:ext cx="7597650" cy="2650685"/>
            <a:chOff x="0" y="0"/>
            <a:chExt cx="1628282" cy="568079"/>
          </a:xfrm>
        </p:grpSpPr>
        <p:sp>
          <p:nvSpPr>
            <p:cNvPr name="Freeform 3" id="3"/>
            <p:cNvSpPr/>
            <p:nvPr/>
          </p:nvSpPr>
          <p:spPr>
            <a:xfrm flipH="false" flipV="false" rot="0">
              <a:off x="0" y="0"/>
              <a:ext cx="1628282" cy="568079"/>
            </a:xfrm>
            <a:custGeom>
              <a:avLst/>
              <a:gdLst/>
              <a:ahLst/>
              <a:cxnLst/>
              <a:rect r="r" b="b" t="t" l="l"/>
              <a:pathLst>
                <a:path h="568079" w="1628282">
                  <a:moveTo>
                    <a:pt x="0" y="0"/>
                  </a:moveTo>
                  <a:lnTo>
                    <a:pt x="1628282" y="0"/>
                  </a:lnTo>
                  <a:lnTo>
                    <a:pt x="1628282" y="568079"/>
                  </a:lnTo>
                  <a:lnTo>
                    <a:pt x="0" y="568079"/>
                  </a:lnTo>
                  <a:close/>
                </a:path>
              </a:pathLst>
            </a:custGeom>
            <a:solidFill>
              <a:srgbClr val="91BBE6"/>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330741" y="1029271"/>
            <a:ext cx="6962761" cy="2245873"/>
            <a:chOff x="0" y="0"/>
            <a:chExt cx="1492217" cy="481322"/>
          </a:xfrm>
        </p:grpSpPr>
        <p:sp>
          <p:nvSpPr>
            <p:cNvPr name="Freeform 6" id="6"/>
            <p:cNvSpPr/>
            <p:nvPr/>
          </p:nvSpPr>
          <p:spPr>
            <a:xfrm flipH="false" flipV="false" rot="0">
              <a:off x="0" y="0"/>
              <a:ext cx="1492217" cy="481322"/>
            </a:xfrm>
            <a:custGeom>
              <a:avLst/>
              <a:gdLst/>
              <a:ahLst/>
              <a:cxnLst/>
              <a:rect r="r" b="b" t="t" l="l"/>
              <a:pathLst>
                <a:path h="481322" w="1492217">
                  <a:moveTo>
                    <a:pt x="0" y="0"/>
                  </a:moveTo>
                  <a:lnTo>
                    <a:pt x="1492217" y="0"/>
                  </a:lnTo>
                  <a:lnTo>
                    <a:pt x="1492217" y="481322"/>
                  </a:lnTo>
                  <a:lnTo>
                    <a:pt x="0" y="481322"/>
                  </a:lnTo>
                  <a:close/>
                </a:path>
              </a:pathLst>
            </a:custGeom>
            <a:solidFill>
              <a:srgbClr val="FFFFFF"/>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504490">
            <a:off x="15110548" y="8779689"/>
            <a:ext cx="2456297" cy="2014164"/>
          </a:xfrm>
          <a:custGeom>
            <a:avLst/>
            <a:gdLst/>
            <a:ahLst/>
            <a:cxnLst/>
            <a:rect r="r" b="b" t="t" l="l"/>
            <a:pathLst>
              <a:path h="2014164" w="2456297">
                <a:moveTo>
                  <a:pt x="0" y="0"/>
                </a:moveTo>
                <a:lnTo>
                  <a:pt x="2456297" y="0"/>
                </a:lnTo>
                <a:lnTo>
                  <a:pt x="2456297" y="2014164"/>
                </a:lnTo>
                <a:lnTo>
                  <a:pt x="0" y="20141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504490">
            <a:off x="16951755" y="8596029"/>
            <a:ext cx="2456297" cy="2014164"/>
          </a:xfrm>
          <a:custGeom>
            <a:avLst/>
            <a:gdLst/>
            <a:ahLst/>
            <a:cxnLst/>
            <a:rect r="r" b="b" t="t" l="l"/>
            <a:pathLst>
              <a:path h="2014164" w="2456297">
                <a:moveTo>
                  <a:pt x="0" y="0"/>
                </a:moveTo>
                <a:lnTo>
                  <a:pt x="2456297" y="0"/>
                </a:lnTo>
                <a:lnTo>
                  <a:pt x="2456297" y="2014163"/>
                </a:lnTo>
                <a:lnTo>
                  <a:pt x="0" y="20141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1330741" y="1222536"/>
            <a:ext cx="6962761" cy="1874300"/>
          </a:xfrm>
          <a:prstGeom prst="rect">
            <a:avLst/>
          </a:prstGeom>
        </p:spPr>
        <p:txBody>
          <a:bodyPr anchor="t" rtlCol="false" tIns="0" lIns="0" bIns="0" rIns="0">
            <a:spAutoFit/>
          </a:bodyPr>
          <a:lstStyle/>
          <a:p>
            <a:pPr algn="ctr">
              <a:lnSpc>
                <a:spcPts val="7493"/>
              </a:lnSpc>
            </a:pPr>
            <a:r>
              <a:rPr lang="en-US" sz="6043">
                <a:solidFill>
                  <a:srgbClr val="000000"/>
                </a:solidFill>
                <a:latin typeface="Open Sans Extra Bold"/>
              </a:rPr>
              <a:t>DATA </a:t>
            </a:r>
          </a:p>
          <a:p>
            <a:pPr algn="ctr">
              <a:lnSpc>
                <a:spcPts val="7493"/>
              </a:lnSpc>
            </a:pPr>
            <a:r>
              <a:rPr lang="en-US" sz="6043">
                <a:solidFill>
                  <a:srgbClr val="000000"/>
                </a:solidFill>
                <a:latin typeface="Open Sans Extra Bold"/>
              </a:rPr>
              <a:t>ANALYSIS</a:t>
            </a:r>
          </a:p>
        </p:txBody>
      </p:sp>
      <p:sp>
        <p:nvSpPr>
          <p:cNvPr name="TextBox 11" id="11"/>
          <p:cNvSpPr txBox="true"/>
          <p:nvPr/>
        </p:nvSpPr>
        <p:spPr>
          <a:xfrm rot="0">
            <a:off x="1028700" y="3781742"/>
            <a:ext cx="13388648" cy="5530472"/>
          </a:xfrm>
          <a:prstGeom prst="rect">
            <a:avLst/>
          </a:prstGeom>
        </p:spPr>
        <p:txBody>
          <a:bodyPr anchor="t" rtlCol="false" tIns="0" lIns="0" bIns="0" rIns="0">
            <a:spAutoFit/>
          </a:bodyPr>
          <a:lstStyle/>
          <a:p>
            <a:pPr marL="734051" indent="-367026" lvl="1">
              <a:lnSpc>
                <a:spcPts val="6357"/>
              </a:lnSpc>
              <a:buFont typeface="Arial"/>
              <a:buChar char="•"/>
            </a:pPr>
            <a:r>
              <a:rPr lang="en-US" sz="3399">
                <a:solidFill>
                  <a:srgbClr val="FFFFFF"/>
                </a:solidFill>
                <a:latin typeface="Open Sans Bold"/>
              </a:rPr>
              <a:t>What is the average delay time for each airline?</a:t>
            </a:r>
          </a:p>
          <a:p>
            <a:pPr marL="734051" indent="-367026" lvl="1">
              <a:lnSpc>
                <a:spcPts val="6357"/>
              </a:lnSpc>
              <a:buFont typeface="Arial"/>
              <a:buChar char="•"/>
            </a:pPr>
            <a:r>
              <a:rPr lang="en-US" sz="3399">
                <a:solidFill>
                  <a:srgbClr val="FFFFFF"/>
                </a:solidFill>
                <a:latin typeface="Open Sans Bold"/>
              </a:rPr>
              <a:t> Which are the top 10 airlines with the most delay time?</a:t>
            </a:r>
          </a:p>
          <a:p>
            <a:pPr marL="734051" indent="-367026" lvl="1">
              <a:lnSpc>
                <a:spcPts val="6357"/>
              </a:lnSpc>
              <a:buFont typeface="Arial"/>
              <a:buChar char="•"/>
            </a:pPr>
            <a:r>
              <a:rPr lang="en-US" sz="3399">
                <a:solidFill>
                  <a:srgbClr val="FFFFFF"/>
                </a:solidFill>
                <a:latin typeface="Open Sans Bold"/>
              </a:rPr>
              <a:t>What is the most common cause of delays?</a:t>
            </a:r>
          </a:p>
          <a:p>
            <a:pPr marL="734051" indent="-367026" lvl="1">
              <a:lnSpc>
                <a:spcPts val="6357"/>
              </a:lnSpc>
              <a:buFont typeface="Arial"/>
              <a:buChar char="•"/>
            </a:pPr>
            <a:r>
              <a:rPr lang="en-US" sz="3399">
                <a:solidFill>
                  <a:srgbClr val="FFFFFF"/>
                </a:solidFill>
                <a:latin typeface="Open Sans Bold"/>
              </a:rPr>
              <a:t>How does distance relate to delay time?</a:t>
            </a:r>
          </a:p>
          <a:p>
            <a:pPr marL="734051" indent="-367026" lvl="1">
              <a:lnSpc>
                <a:spcPts val="6357"/>
              </a:lnSpc>
              <a:buFont typeface="Arial"/>
              <a:buChar char="•"/>
            </a:pPr>
            <a:r>
              <a:rPr lang="en-US" sz="3399">
                <a:solidFill>
                  <a:srgbClr val="FFFFFF"/>
                </a:solidFill>
                <a:latin typeface="Open Sans Bold"/>
              </a:rPr>
              <a:t>Which airport experiences the highest flight volume?</a:t>
            </a:r>
          </a:p>
          <a:p>
            <a:pPr marL="734051" indent="-367026" lvl="1">
              <a:lnSpc>
                <a:spcPts val="6357"/>
              </a:lnSpc>
              <a:buFont typeface="Arial"/>
              <a:buChar char="•"/>
            </a:pPr>
            <a:r>
              <a:rPr lang="en-US" sz="3399">
                <a:solidFill>
                  <a:srgbClr val="FFFFFF"/>
                </a:solidFill>
                <a:latin typeface="Open Sans Bold"/>
              </a:rPr>
              <a:t>What is the average delay time by day of the week?</a:t>
            </a:r>
          </a:p>
          <a:p>
            <a:pPr marL="734051" indent="-367026" lvl="1">
              <a:lnSpc>
                <a:spcPts val="6357"/>
              </a:lnSpc>
              <a:buFont typeface="Arial"/>
              <a:buChar char="•"/>
            </a:pPr>
            <a:r>
              <a:rPr lang="en-US" sz="3399">
                <a:solidFill>
                  <a:srgbClr val="FFFFFF"/>
                </a:solidFill>
                <a:latin typeface="Open Sans Bold"/>
              </a:rPr>
              <a:t>What is the average delay time by month?</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3F80A9"/>
        </a:solidFill>
      </p:bgPr>
    </p:bg>
    <p:spTree>
      <p:nvGrpSpPr>
        <p:cNvPr id="1" name=""/>
        <p:cNvGrpSpPr/>
        <p:nvPr/>
      </p:nvGrpSpPr>
      <p:grpSpPr>
        <a:xfrm>
          <a:off x="0" y="0"/>
          <a:ext cx="0" cy="0"/>
          <a:chOff x="0" y="0"/>
          <a:chExt cx="0" cy="0"/>
        </a:xfrm>
      </p:grpSpPr>
      <p:grpSp>
        <p:nvGrpSpPr>
          <p:cNvPr name="Group 2" id="2"/>
          <p:cNvGrpSpPr/>
          <p:nvPr/>
        </p:nvGrpSpPr>
        <p:grpSpPr>
          <a:xfrm rot="0">
            <a:off x="5657358" y="3913969"/>
            <a:ext cx="6391776" cy="1657126"/>
            <a:chOff x="0" y="0"/>
            <a:chExt cx="1683431" cy="436445"/>
          </a:xfrm>
        </p:grpSpPr>
        <p:sp>
          <p:nvSpPr>
            <p:cNvPr name="Freeform 3" id="3"/>
            <p:cNvSpPr/>
            <p:nvPr/>
          </p:nvSpPr>
          <p:spPr>
            <a:xfrm flipH="false" flipV="false" rot="0">
              <a:off x="0" y="0"/>
              <a:ext cx="1683431" cy="436445"/>
            </a:xfrm>
            <a:custGeom>
              <a:avLst/>
              <a:gdLst/>
              <a:ahLst/>
              <a:cxnLst/>
              <a:rect r="r" b="b" t="t" l="l"/>
              <a:pathLst>
                <a:path h="436445" w="1683431">
                  <a:moveTo>
                    <a:pt x="0" y="0"/>
                  </a:moveTo>
                  <a:lnTo>
                    <a:pt x="1683431" y="0"/>
                  </a:lnTo>
                  <a:lnTo>
                    <a:pt x="1683431" y="436445"/>
                  </a:lnTo>
                  <a:lnTo>
                    <a:pt x="0" y="436445"/>
                  </a:lnTo>
                  <a:close/>
                </a:path>
              </a:pathLst>
            </a:custGeom>
            <a:solidFill>
              <a:srgbClr val="91BBE6"/>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6020366" y="4148033"/>
            <a:ext cx="5665760" cy="1161325"/>
            <a:chOff x="0" y="0"/>
            <a:chExt cx="1492217" cy="305863"/>
          </a:xfrm>
        </p:grpSpPr>
        <p:sp>
          <p:nvSpPr>
            <p:cNvPr name="Freeform 6" id="6"/>
            <p:cNvSpPr/>
            <p:nvPr/>
          </p:nvSpPr>
          <p:spPr>
            <a:xfrm flipH="false" flipV="false" rot="0">
              <a:off x="0" y="0"/>
              <a:ext cx="1492217" cy="305863"/>
            </a:xfrm>
            <a:custGeom>
              <a:avLst/>
              <a:gdLst/>
              <a:ahLst/>
              <a:cxnLst/>
              <a:rect r="r" b="b" t="t" l="l"/>
              <a:pathLst>
                <a:path h="305863" w="1492217">
                  <a:moveTo>
                    <a:pt x="0" y="0"/>
                  </a:moveTo>
                  <a:lnTo>
                    <a:pt x="1492217" y="0"/>
                  </a:lnTo>
                  <a:lnTo>
                    <a:pt x="1492217" y="305863"/>
                  </a:lnTo>
                  <a:lnTo>
                    <a:pt x="0" y="305863"/>
                  </a:lnTo>
                  <a:close/>
                </a:path>
              </a:pathLst>
            </a:custGeom>
            <a:solidFill>
              <a:srgbClr val="FFFFFF"/>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true" rot="-6283330">
            <a:off x="8241983" y="7896427"/>
            <a:ext cx="2465127" cy="2150824"/>
          </a:xfrm>
          <a:custGeom>
            <a:avLst/>
            <a:gdLst/>
            <a:ahLst/>
            <a:cxnLst/>
            <a:rect r="r" b="b" t="t" l="l"/>
            <a:pathLst>
              <a:path h="2150824" w="2465127">
                <a:moveTo>
                  <a:pt x="0" y="2150824"/>
                </a:moveTo>
                <a:lnTo>
                  <a:pt x="2465127" y="2150824"/>
                </a:lnTo>
                <a:lnTo>
                  <a:pt x="2465127" y="0"/>
                </a:lnTo>
                <a:lnTo>
                  <a:pt x="0" y="0"/>
                </a:lnTo>
                <a:lnTo>
                  <a:pt x="0" y="215082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4678657">
            <a:off x="7536109" y="7932292"/>
            <a:ext cx="2465127" cy="2150824"/>
          </a:xfrm>
          <a:custGeom>
            <a:avLst/>
            <a:gdLst/>
            <a:ahLst/>
            <a:cxnLst/>
            <a:rect r="r" b="b" t="t" l="l"/>
            <a:pathLst>
              <a:path h="2150824" w="2465127">
                <a:moveTo>
                  <a:pt x="0" y="0"/>
                </a:moveTo>
                <a:lnTo>
                  <a:pt x="2465127" y="0"/>
                </a:lnTo>
                <a:lnTo>
                  <a:pt x="2465127" y="2150823"/>
                </a:lnTo>
                <a:lnTo>
                  <a:pt x="0" y="21508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2101564" y="1846186"/>
            <a:ext cx="5297872" cy="1564910"/>
          </a:xfrm>
          <a:custGeom>
            <a:avLst/>
            <a:gdLst/>
            <a:ahLst/>
            <a:cxnLst/>
            <a:rect r="r" b="b" t="t" l="l"/>
            <a:pathLst>
              <a:path h="1564910" w="5297872">
                <a:moveTo>
                  <a:pt x="0" y="0"/>
                </a:moveTo>
                <a:lnTo>
                  <a:pt x="5297872" y="0"/>
                </a:lnTo>
                <a:lnTo>
                  <a:pt x="5297872" y="1564910"/>
                </a:lnTo>
                <a:lnTo>
                  <a:pt x="0" y="1564910"/>
                </a:lnTo>
                <a:lnTo>
                  <a:pt x="0" y="0"/>
                </a:lnTo>
                <a:close/>
              </a:path>
            </a:pathLst>
          </a:custGeom>
          <a:blipFill>
            <a:blip r:embed="rId4"/>
            <a:stretch>
              <a:fillRect l="0" t="0" r="0" b="0"/>
            </a:stretch>
          </a:blipFill>
        </p:spPr>
      </p:sp>
      <p:sp>
        <p:nvSpPr>
          <p:cNvPr name="Freeform 11" id="11"/>
          <p:cNvSpPr/>
          <p:nvPr/>
        </p:nvSpPr>
        <p:spPr>
          <a:xfrm flipH="false" flipV="false" rot="0">
            <a:off x="772519" y="1846186"/>
            <a:ext cx="4582769" cy="1732510"/>
          </a:xfrm>
          <a:custGeom>
            <a:avLst/>
            <a:gdLst/>
            <a:ahLst/>
            <a:cxnLst/>
            <a:rect r="r" b="b" t="t" l="l"/>
            <a:pathLst>
              <a:path h="1732510" w="4582769">
                <a:moveTo>
                  <a:pt x="0" y="0"/>
                </a:moveTo>
                <a:lnTo>
                  <a:pt x="4582769" y="0"/>
                </a:lnTo>
                <a:lnTo>
                  <a:pt x="4582769" y="1732510"/>
                </a:lnTo>
                <a:lnTo>
                  <a:pt x="0" y="1732510"/>
                </a:lnTo>
                <a:lnTo>
                  <a:pt x="0" y="0"/>
                </a:lnTo>
                <a:close/>
              </a:path>
            </a:pathLst>
          </a:custGeom>
          <a:blipFill>
            <a:blip r:embed="rId5"/>
            <a:stretch>
              <a:fillRect l="0" t="0" r="0" b="0"/>
            </a:stretch>
          </a:blipFill>
        </p:spPr>
      </p:sp>
      <p:sp>
        <p:nvSpPr>
          <p:cNvPr name="Freeform 12" id="12"/>
          <p:cNvSpPr/>
          <p:nvPr/>
        </p:nvSpPr>
        <p:spPr>
          <a:xfrm flipH="false" flipV="false" rot="0">
            <a:off x="775237" y="6376320"/>
            <a:ext cx="4580051" cy="3571448"/>
          </a:xfrm>
          <a:custGeom>
            <a:avLst/>
            <a:gdLst/>
            <a:ahLst/>
            <a:cxnLst/>
            <a:rect r="r" b="b" t="t" l="l"/>
            <a:pathLst>
              <a:path h="3571448" w="4580051">
                <a:moveTo>
                  <a:pt x="0" y="0"/>
                </a:moveTo>
                <a:lnTo>
                  <a:pt x="4580051" y="0"/>
                </a:lnTo>
                <a:lnTo>
                  <a:pt x="4580051" y="3571447"/>
                </a:lnTo>
                <a:lnTo>
                  <a:pt x="0" y="3571447"/>
                </a:lnTo>
                <a:lnTo>
                  <a:pt x="0" y="0"/>
                </a:lnTo>
                <a:close/>
              </a:path>
            </a:pathLst>
          </a:custGeom>
          <a:blipFill>
            <a:blip r:embed="rId6"/>
            <a:stretch>
              <a:fillRect l="0" t="0" r="0" b="0"/>
            </a:stretch>
          </a:blipFill>
        </p:spPr>
      </p:sp>
      <p:sp>
        <p:nvSpPr>
          <p:cNvPr name="Freeform 13" id="13"/>
          <p:cNvSpPr/>
          <p:nvPr/>
        </p:nvSpPr>
        <p:spPr>
          <a:xfrm flipH="false" flipV="false" rot="0">
            <a:off x="12315834" y="6755368"/>
            <a:ext cx="5083603" cy="1927817"/>
          </a:xfrm>
          <a:custGeom>
            <a:avLst/>
            <a:gdLst/>
            <a:ahLst/>
            <a:cxnLst/>
            <a:rect r="r" b="b" t="t" l="l"/>
            <a:pathLst>
              <a:path h="1927817" w="5083603">
                <a:moveTo>
                  <a:pt x="0" y="0"/>
                </a:moveTo>
                <a:lnTo>
                  <a:pt x="5083602" y="0"/>
                </a:lnTo>
                <a:lnTo>
                  <a:pt x="5083602" y="1927817"/>
                </a:lnTo>
                <a:lnTo>
                  <a:pt x="0" y="1927817"/>
                </a:lnTo>
                <a:lnTo>
                  <a:pt x="0" y="0"/>
                </a:lnTo>
                <a:close/>
              </a:path>
            </a:pathLst>
          </a:custGeom>
          <a:blipFill>
            <a:blip r:embed="rId7"/>
            <a:stretch>
              <a:fillRect l="0" t="-2653" r="0" b="-233365"/>
            </a:stretch>
          </a:blipFill>
        </p:spPr>
      </p:sp>
      <p:sp>
        <p:nvSpPr>
          <p:cNvPr name="TextBox 14" id="14"/>
          <p:cNvSpPr txBox="true"/>
          <p:nvPr/>
        </p:nvSpPr>
        <p:spPr>
          <a:xfrm rot="0">
            <a:off x="6020366" y="4277903"/>
            <a:ext cx="5665760" cy="815862"/>
          </a:xfrm>
          <a:prstGeom prst="rect">
            <a:avLst/>
          </a:prstGeom>
        </p:spPr>
        <p:txBody>
          <a:bodyPr anchor="t" rtlCol="false" tIns="0" lIns="0" bIns="0" rIns="0">
            <a:spAutoFit/>
          </a:bodyPr>
          <a:lstStyle/>
          <a:p>
            <a:pPr algn="ctr">
              <a:lnSpc>
                <a:spcPts val="6707"/>
              </a:lnSpc>
            </a:pPr>
            <a:r>
              <a:rPr lang="en-US" sz="4790">
                <a:solidFill>
                  <a:srgbClr val="000000"/>
                </a:solidFill>
                <a:latin typeface="Open Sans Extra Bold"/>
              </a:rPr>
              <a:t>INSIGHTS</a:t>
            </a:r>
          </a:p>
        </p:txBody>
      </p:sp>
      <p:sp>
        <p:nvSpPr>
          <p:cNvPr name="TextBox 15" id="15"/>
          <p:cNvSpPr txBox="true"/>
          <p:nvPr/>
        </p:nvSpPr>
        <p:spPr>
          <a:xfrm rot="0">
            <a:off x="12572029" y="942975"/>
            <a:ext cx="4356943" cy="754423"/>
          </a:xfrm>
          <a:prstGeom prst="rect">
            <a:avLst/>
          </a:prstGeom>
        </p:spPr>
        <p:txBody>
          <a:bodyPr anchor="t" rtlCol="false" tIns="0" lIns="0" bIns="0" rIns="0">
            <a:spAutoFit/>
          </a:bodyPr>
          <a:lstStyle/>
          <a:p>
            <a:pPr algn="ctr">
              <a:lnSpc>
                <a:spcPts val="6192"/>
              </a:lnSpc>
              <a:spcBef>
                <a:spcPct val="0"/>
              </a:spcBef>
            </a:pPr>
            <a:r>
              <a:rPr lang="en-US" sz="4423">
                <a:solidFill>
                  <a:srgbClr val="FFFFFF"/>
                </a:solidFill>
                <a:latin typeface="Open Sans"/>
              </a:rPr>
              <a:t>Most Delay Time</a:t>
            </a:r>
          </a:p>
        </p:txBody>
      </p:sp>
      <p:sp>
        <p:nvSpPr>
          <p:cNvPr name="TextBox 16" id="16"/>
          <p:cNvSpPr txBox="true"/>
          <p:nvPr/>
        </p:nvSpPr>
        <p:spPr>
          <a:xfrm rot="0">
            <a:off x="1121994" y="1091763"/>
            <a:ext cx="3883819" cy="754423"/>
          </a:xfrm>
          <a:prstGeom prst="rect">
            <a:avLst/>
          </a:prstGeom>
        </p:spPr>
        <p:txBody>
          <a:bodyPr anchor="t" rtlCol="false" tIns="0" lIns="0" bIns="0" rIns="0">
            <a:spAutoFit/>
          </a:bodyPr>
          <a:lstStyle/>
          <a:p>
            <a:pPr algn="ctr">
              <a:lnSpc>
                <a:spcPts val="6192"/>
              </a:lnSpc>
              <a:spcBef>
                <a:spcPct val="0"/>
              </a:spcBef>
            </a:pPr>
            <a:r>
              <a:rPr lang="en-US" sz="4423">
                <a:solidFill>
                  <a:srgbClr val="FFFFFF"/>
                </a:solidFill>
                <a:latin typeface="Open Sans"/>
              </a:rPr>
              <a:t>Busiest Airport</a:t>
            </a:r>
          </a:p>
        </p:txBody>
      </p:sp>
      <p:sp>
        <p:nvSpPr>
          <p:cNvPr name="TextBox 17" id="17"/>
          <p:cNvSpPr txBox="true"/>
          <p:nvPr/>
        </p:nvSpPr>
        <p:spPr>
          <a:xfrm rot="0">
            <a:off x="737048" y="4976278"/>
            <a:ext cx="4653712" cy="1122958"/>
          </a:xfrm>
          <a:prstGeom prst="rect">
            <a:avLst/>
          </a:prstGeom>
        </p:spPr>
        <p:txBody>
          <a:bodyPr anchor="t" rtlCol="false" tIns="0" lIns="0" bIns="0" rIns="0">
            <a:spAutoFit/>
          </a:bodyPr>
          <a:lstStyle/>
          <a:p>
            <a:pPr algn="ctr">
              <a:lnSpc>
                <a:spcPts val="4530"/>
              </a:lnSpc>
              <a:spcBef>
                <a:spcPct val="0"/>
              </a:spcBef>
            </a:pPr>
            <a:r>
              <a:rPr lang="en-US" sz="3235">
                <a:solidFill>
                  <a:srgbClr val="FFFFFF"/>
                </a:solidFill>
                <a:latin typeface="Open Sans"/>
              </a:rPr>
              <a:t>Average delay time by DayOfMonth</a:t>
            </a:r>
          </a:p>
        </p:txBody>
      </p:sp>
      <p:sp>
        <p:nvSpPr>
          <p:cNvPr name="TextBox 18" id="18"/>
          <p:cNvSpPr txBox="true"/>
          <p:nvPr/>
        </p:nvSpPr>
        <p:spPr>
          <a:xfrm rot="0">
            <a:off x="12049134" y="5242684"/>
            <a:ext cx="5934066" cy="1283920"/>
          </a:xfrm>
          <a:prstGeom prst="rect">
            <a:avLst/>
          </a:prstGeom>
        </p:spPr>
        <p:txBody>
          <a:bodyPr anchor="t" rtlCol="false" tIns="0" lIns="0" bIns="0" rIns="0">
            <a:spAutoFit/>
          </a:bodyPr>
          <a:lstStyle/>
          <a:p>
            <a:pPr algn="ctr">
              <a:lnSpc>
                <a:spcPts val="5199"/>
              </a:lnSpc>
              <a:spcBef>
                <a:spcPct val="0"/>
              </a:spcBef>
            </a:pPr>
            <a:r>
              <a:rPr lang="en-US" sz="3713">
                <a:solidFill>
                  <a:srgbClr val="FFFFFF"/>
                </a:solidFill>
                <a:latin typeface="Open Sans"/>
              </a:rPr>
              <a:t>Most average delay time by month</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3F80A9"/>
        </a:solidFill>
      </p:bgPr>
    </p:bg>
    <p:spTree>
      <p:nvGrpSpPr>
        <p:cNvPr id="1" name=""/>
        <p:cNvGrpSpPr/>
        <p:nvPr/>
      </p:nvGrpSpPr>
      <p:grpSpPr>
        <a:xfrm>
          <a:off x="0" y="0"/>
          <a:ext cx="0" cy="0"/>
          <a:chOff x="0" y="0"/>
          <a:chExt cx="0" cy="0"/>
        </a:xfrm>
      </p:grpSpPr>
      <p:grpSp>
        <p:nvGrpSpPr>
          <p:cNvPr name="Group 2" id="2"/>
          <p:cNvGrpSpPr/>
          <p:nvPr/>
        </p:nvGrpSpPr>
        <p:grpSpPr>
          <a:xfrm rot="0">
            <a:off x="1028700" y="843868"/>
            <a:ext cx="7597650" cy="2650685"/>
            <a:chOff x="0" y="0"/>
            <a:chExt cx="1628282" cy="568079"/>
          </a:xfrm>
        </p:grpSpPr>
        <p:sp>
          <p:nvSpPr>
            <p:cNvPr name="Freeform 3" id="3"/>
            <p:cNvSpPr/>
            <p:nvPr/>
          </p:nvSpPr>
          <p:spPr>
            <a:xfrm flipH="false" flipV="false" rot="0">
              <a:off x="0" y="0"/>
              <a:ext cx="1628282" cy="568079"/>
            </a:xfrm>
            <a:custGeom>
              <a:avLst/>
              <a:gdLst/>
              <a:ahLst/>
              <a:cxnLst/>
              <a:rect r="r" b="b" t="t" l="l"/>
              <a:pathLst>
                <a:path h="568079" w="1628282">
                  <a:moveTo>
                    <a:pt x="0" y="0"/>
                  </a:moveTo>
                  <a:lnTo>
                    <a:pt x="1628282" y="0"/>
                  </a:lnTo>
                  <a:lnTo>
                    <a:pt x="1628282" y="568079"/>
                  </a:lnTo>
                  <a:lnTo>
                    <a:pt x="0" y="568079"/>
                  </a:lnTo>
                  <a:close/>
                </a:path>
              </a:pathLst>
            </a:custGeom>
            <a:solidFill>
              <a:srgbClr val="91BBE6"/>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330741" y="1029271"/>
            <a:ext cx="6962761" cy="2245873"/>
            <a:chOff x="0" y="0"/>
            <a:chExt cx="1492217" cy="481322"/>
          </a:xfrm>
        </p:grpSpPr>
        <p:sp>
          <p:nvSpPr>
            <p:cNvPr name="Freeform 6" id="6"/>
            <p:cNvSpPr/>
            <p:nvPr/>
          </p:nvSpPr>
          <p:spPr>
            <a:xfrm flipH="false" flipV="false" rot="0">
              <a:off x="0" y="0"/>
              <a:ext cx="1492217" cy="481322"/>
            </a:xfrm>
            <a:custGeom>
              <a:avLst/>
              <a:gdLst/>
              <a:ahLst/>
              <a:cxnLst/>
              <a:rect r="r" b="b" t="t" l="l"/>
              <a:pathLst>
                <a:path h="481322" w="1492217">
                  <a:moveTo>
                    <a:pt x="0" y="0"/>
                  </a:moveTo>
                  <a:lnTo>
                    <a:pt x="1492217" y="0"/>
                  </a:lnTo>
                  <a:lnTo>
                    <a:pt x="1492217" y="481322"/>
                  </a:lnTo>
                  <a:lnTo>
                    <a:pt x="0" y="481322"/>
                  </a:lnTo>
                  <a:close/>
                </a:path>
              </a:pathLst>
            </a:custGeom>
            <a:solidFill>
              <a:srgbClr val="FFFFFF"/>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504490">
            <a:off x="15110548" y="8779689"/>
            <a:ext cx="2456297" cy="2014164"/>
          </a:xfrm>
          <a:custGeom>
            <a:avLst/>
            <a:gdLst/>
            <a:ahLst/>
            <a:cxnLst/>
            <a:rect r="r" b="b" t="t" l="l"/>
            <a:pathLst>
              <a:path h="2014164" w="2456297">
                <a:moveTo>
                  <a:pt x="0" y="0"/>
                </a:moveTo>
                <a:lnTo>
                  <a:pt x="2456297" y="0"/>
                </a:lnTo>
                <a:lnTo>
                  <a:pt x="2456297" y="2014164"/>
                </a:lnTo>
                <a:lnTo>
                  <a:pt x="0" y="20141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504490">
            <a:off x="16951755" y="8596029"/>
            <a:ext cx="2456297" cy="2014164"/>
          </a:xfrm>
          <a:custGeom>
            <a:avLst/>
            <a:gdLst/>
            <a:ahLst/>
            <a:cxnLst/>
            <a:rect r="r" b="b" t="t" l="l"/>
            <a:pathLst>
              <a:path h="2014164" w="2456297">
                <a:moveTo>
                  <a:pt x="0" y="0"/>
                </a:moveTo>
                <a:lnTo>
                  <a:pt x="2456297" y="0"/>
                </a:lnTo>
                <a:lnTo>
                  <a:pt x="2456297" y="2014163"/>
                </a:lnTo>
                <a:lnTo>
                  <a:pt x="0" y="20141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1330741" y="1222536"/>
            <a:ext cx="6962761" cy="1874300"/>
          </a:xfrm>
          <a:prstGeom prst="rect">
            <a:avLst/>
          </a:prstGeom>
        </p:spPr>
        <p:txBody>
          <a:bodyPr anchor="t" rtlCol="false" tIns="0" lIns="0" bIns="0" rIns="0">
            <a:spAutoFit/>
          </a:bodyPr>
          <a:lstStyle/>
          <a:p>
            <a:pPr algn="ctr">
              <a:lnSpc>
                <a:spcPts val="7493"/>
              </a:lnSpc>
            </a:pPr>
            <a:r>
              <a:rPr lang="en-US" sz="6043">
                <a:solidFill>
                  <a:srgbClr val="000000"/>
                </a:solidFill>
                <a:latin typeface="Open Sans Extra Bold"/>
              </a:rPr>
              <a:t>PERFORMANCE OPTIMIZATION</a:t>
            </a:r>
          </a:p>
        </p:txBody>
      </p:sp>
      <p:sp>
        <p:nvSpPr>
          <p:cNvPr name="TextBox 11" id="11"/>
          <p:cNvSpPr txBox="true"/>
          <p:nvPr/>
        </p:nvSpPr>
        <p:spPr>
          <a:xfrm rot="0">
            <a:off x="1028700" y="4032250"/>
            <a:ext cx="16672204" cy="4855211"/>
          </a:xfrm>
          <a:prstGeom prst="rect">
            <a:avLst/>
          </a:prstGeom>
        </p:spPr>
        <p:txBody>
          <a:bodyPr anchor="t" rtlCol="false" tIns="0" lIns="0" bIns="0" rIns="0">
            <a:spAutoFit/>
          </a:bodyPr>
          <a:lstStyle/>
          <a:p>
            <a:pPr marL="669283" indent="-334641" lvl="1">
              <a:lnSpc>
                <a:spcPts val="4339"/>
              </a:lnSpc>
              <a:buFont typeface="Arial"/>
              <a:buChar char="•"/>
            </a:pPr>
            <a:r>
              <a:rPr lang="en-US" sz="3099">
                <a:solidFill>
                  <a:srgbClr val="FFFFFF"/>
                </a:solidFill>
                <a:latin typeface="Open Sans Bold"/>
              </a:rPr>
              <a:t>Data Sampling: </a:t>
            </a:r>
          </a:p>
          <a:p>
            <a:pPr>
              <a:lnSpc>
                <a:spcPts val="4339"/>
              </a:lnSpc>
            </a:pPr>
            <a:r>
              <a:rPr lang="en-US" sz="3099">
                <a:solidFill>
                  <a:srgbClr val="FFFFFF"/>
                </a:solidFill>
                <a:latin typeface="Open Sans Light"/>
              </a:rPr>
              <a:t>       Given resource constraints, we extract a sample of the dataset using a fraction ratio.</a:t>
            </a:r>
          </a:p>
          <a:p>
            <a:pPr marL="669283" indent="-334641" lvl="1">
              <a:lnSpc>
                <a:spcPts val="4339"/>
              </a:lnSpc>
              <a:buFont typeface="Arial"/>
              <a:buChar char="•"/>
            </a:pPr>
            <a:r>
              <a:rPr lang="en-US" sz="3099">
                <a:solidFill>
                  <a:srgbClr val="FFFFFF"/>
                </a:solidFill>
                <a:latin typeface="Open Sans Bold"/>
              </a:rPr>
              <a:t>Data Partitioning: </a:t>
            </a:r>
          </a:p>
          <a:p>
            <a:pPr>
              <a:lnSpc>
                <a:spcPts val="4339"/>
              </a:lnSpc>
            </a:pPr>
            <a:r>
              <a:rPr lang="en-US" sz="3099">
                <a:solidFill>
                  <a:srgbClr val="FFFFFF"/>
                </a:solidFill>
                <a:latin typeface="Open Sans Light"/>
              </a:rPr>
              <a:t>       To enhance parallel processing, the number of partitions is increased from </a:t>
            </a:r>
            <a:r>
              <a:rPr lang="en-US" sz="3099">
                <a:solidFill>
                  <a:srgbClr val="FFDE59"/>
                </a:solidFill>
                <a:latin typeface="Open Sans Light"/>
              </a:rPr>
              <a:t>6</a:t>
            </a:r>
            <a:r>
              <a:rPr lang="en-US" sz="3099">
                <a:solidFill>
                  <a:srgbClr val="FFFFFF"/>
                </a:solidFill>
                <a:latin typeface="Open Sans Light"/>
              </a:rPr>
              <a:t> to </a:t>
            </a:r>
            <a:r>
              <a:rPr lang="en-US" sz="3099">
                <a:solidFill>
                  <a:srgbClr val="FFDE59"/>
                </a:solidFill>
                <a:latin typeface="Open Sans Light"/>
              </a:rPr>
              <a:t>10</a:t>
            </a:r>
            <a:r>
              <a:rPr lang="en-US" sz="3099">
                <a:solidFill>
                  <a:srgbClr val="FFFFFF"/>
                </a:solidFill>
                <a:latin typeface="Open Sans Light"/>
              </a:rPr>
              <a:t>.</a:t>
            </a:r>
          </a:p>
          <a:p>
            <a:pPr marL="669283" indent="-334641" lvl="1">
              <a:lnSpc>
                <a:spcPts val="4339"/>
              </a:lnSpc>
              <a:buFont typeface="Arial"/>
              <a:buChar char="•"/>
            </a:pPr>
            <a:r>
              <a:rPr lang="en-US" sz="3099">
                <a:solidFill>
                  <a:srgbClr val="FFFFFF"/>
                </a:solidFill>
                <a:latin typeface="Open Sans Bold"/>
              </a:rPr>
              <a:t>Caching: </a:t>
            </a:r>
          </a:p>
          <a:p>
            <a:pPr>
              <a:lnSpc>
                <a:spcPts val="4339"/>
              </a:lnSpc>
            </a:pPr>
            <a:r>
              <a:rPr lang="en-US" sz="3099">
                <a:solidFill>
                  <a:srgbClr val="FFFFFF"/>
                </a:solidFill>
                <a:latin typeface="Open Sans Light"/>
              </a:rPr>
              <a:t>       After numerous data transformations, the final DataFrame is cached to improve    processing efficiency.</a:t>
            </a:r>
          </a:p>
          <a:p>
            <a:pPr marL="669283" indent="-334641" lvl="1">
              <a:lnSpc>
                <a:spcPts val="4339"/>
              </a:lnSpc>
              <a:buFont typeface="Arial"/>
              <a:buChar char="•"/>
            </a:pPr>
            <a:r>
              <a:rPr lang="en-US" sz="3099">
                <a:solidFill>
                  <a:srgbClr val="FFFFFF"/>
                </a:solidFill>
                <a:latin typeface="Open Sans Bold"/>
              </a:rPr>
              <a:t>Memory Management: </a:t>
            </a:r>
          </a:p>
          <a:p>
            <a:pPr>
              <a:lnSpc>
                <a:spcPts val="4339"/>
              </a:lnSpc>
            </a:pPr>
            <a:r>
              <a:rPr lang="en-US" sz="3099">
                <a:solidFill>
                  <a:srgbClr val="FFFFFF"/>
                </a:solidFill>
                <a:latin typeface="Open Sans Light"/>
              </a:rPr>
              <a:t>       Driver and executor memory are specified to optimize resource utilization.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DAFxIauUZaY</dc:identifier>
  <dcterms:modified xsi:type="dcterms:W3CDTF">2011-08-01T06:04:30Z</dcterms:modified>
  <cp:revision>1</cp:revision>
  <dc:title>Blue and White Modern Travel Agency Presentation</dc:title>
</cp:coreProperties>
</file>