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0" r:id="rId17"/>
    <p:sldId id="28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9677" y="120036"/>
            <a:ext cx="55841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31-Aug-20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31-Aug-20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31-Aug-20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62281"/>
            <a:ext cx="89592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7451" y="1176020"/>
            <a:ext cx="7394575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1" y="6572081"/>
            <a:ext cx="4279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2" y="25463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1" y="474662"/>
                </a:lnTo>
                <a:lnTo>
                  <a:pt x="437661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6" y="2546350"/>
            <a:ext cx="328245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37" y="2968625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21" y="474662"/>
                </a:lnTo>
                <a:lnTo>
                  <a:pt x="421821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1" y="2968625"/>
            <a:ext cx="369093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95599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4" y="24384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3" y="3260726"/>
            <a:ext cx="8693149" cy="55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10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1121727" y="3446489"/>
            <a:ext cx="5356225" cy="1111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2. </a:t>
            </a:r>
            <a:r>
              <a:rPr sz="3200" b="1" spc="-5" dirty="0">
                <a:latin typeface="Arial"/>
                <a:cs typeface="Arial"/>
              </a:rPr>
              <a:t>Basic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Structures</a:t>
            </a:r>
            <a:endParaRPr sz="3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Arial"/>
                <a:cs typeface="Arial"/>
              </a:rPr>
              <a:t>2.3 Functions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Composition:</a:t>
            </a:r>
          </a:p>
        </p:txBody>
      </p:sp>
      <p:sp>
        <p:nvSpPr>
          <p:cNvPr id="9" name="object 9"/>
          <p:cNvSpPr/>
          <p:nvPr/>
        </p:nvSpPr>
        <p:spPr>
          <a:xfrm>
            <a:off x="2016468" y="1922652"/>
            <a:ext cx="4822945" cy="2268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9103" y="4532393"/>
            <a:ext cx="2790025" cy="1699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4752" y="370890"/>
            <a:ext cx="3521075" cy="1456055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92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Example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354965" algn="l"/>
                <a:tab pos="2069464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g: A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B,	f : 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120036"/>
            <a:ext cx="5584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Composition: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9677" y="602636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Exam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pl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110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Example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20</a:t>
            </a:r>
            <a:r>
              <a:rPr spc="-5" dirty="0"/>
              <a:t>: Let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: </a:t>
            </a:r>
            <a:r>
              <a:rPr spc="-5" dirty="0"/>
              <a:t>{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/>
              <a:t>,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} </a:t>
            </a: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{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} such</a:t>
            </a:r>
            <a:r>
              <a:rPr spc="25" dirty="0"/>
              <a:t> </a:t>
            </a:r>
            <a:r>
              <a:rPr spc="-5" dirty="0"/>
              <a:t>that</a:t>
            </a:r>
            <a:endParaRPr sz="1550">
              <a:latin typeface="Arial"/>
              <a:cs typeface="Arial"/>
            </a:endParaRPr>
          </a:p>
          <a:p>
            <a:pPr marL="151130" algn="ctr">
              <a:lnSpc>
                <a:spcPts val="3110"/>
              </a:lnSpc>
            </a:pP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 =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) =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) =</a:t>
            </a:r>
            <a:r>
              <a:rPr spc="-50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.</a:t>
            </a:r>
          </a:p>
          <a:p>
            <a:pPr marR="1889760" algn="r">
              <a:lnSpc>
                <a:spcPts val="3100"/>
              </a:lnSpc>
              <a:spcBef>
                <a:spcPts val="600"/>
              </a:spcBef>
            </a:pPr>
            <a:r>
              <a:rPr spc="-5" dirty="0"/>
              <a:t>Let </a:t>
            </a:r>
            <a:r>
              <a:rPr i="1" dirty="0">
                <a:latin typeface="Arial"/>
                <a:cs typeface="Arial"/>
              </a:rPr>
              <a:t>f </a:t>
            </a:r>
            <a:r>
              <a:rPr dirty="0"/>
              <a:t>: </a:t>
            </a:r>
            <a:r>
              <a:rPr spc="-5" dirty="0"/>
              <a:t>{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/>
              <a:t>,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} </a:t>
            </a: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{1, 2, 3} such</a:t>
            </a:r>
            <a:r>
              <a:rPr spc="-5" dirty="0"/>
              <a:t> that</a:t>
            </a:r>
          </a:p>
          <a:p>
            <a:pPr marR="1939289" algn="r">
              <a:lnSpc>
                <a:spcPts val="3100"/>
              </a:lnSpc>
            </a:pPr>
            <a:r>
              <a:rPr i="1" dirty="0">
                <a:latin typeface="Arial"/>
                <a:cs typeface="Arial"/>
              </a:rPr>
              <a:t>f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 = 3, </a:t>
            </a:r>
            <a:r>
              <a:rPr i="1" dirty="0">
                <a:latin typeface="Arial"/>
                <a:cs typeface="Arial"/>
              </a:rPr>
              <a:t>f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) = 2, </a:t>
            </a:r>
            <a:r>
              <a:rPr i="1" dirty="0">
                <a:latin typeface="Arial"/>
                <a:cs typeface="Arial"/>
              </a:rPr>
              <a:t>f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) =</a:t>
            </a:r>
            <a:r>
              <a:rPr spc="-114" dirty="0"/>
              <a:t> </a:t>
            </a:r>
            <a:r>
              <a:rPr dirty="0"/>
              <a:t>1.</a:t>
            </a:r>
          </a:p>
          <a:p>
            <a:pPr marL="379095" marR="510540">
              <a:lnSpc>
                <a:spcPts val="3080"/>
              </a:lnSpc>
              <a:spcBef>
                <a:spcPts val="84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the composition </a:t>
            </a:r>
            <a:r>
              <a:rPr dirty="0"/>
              <a:t>of </a:t>
            </a:r>
            <a:r>
              <a:rPr i="1" dirty="0">
                <a:latin typeface="Arial"/>
                <a:cs typeface="Arial"/>
              </a:rPr>
              <a:t>f </a:t>
            </a:r>
            <a:r>
              <a:rPr spc="-5" dirty="0"/>
              <a:t>and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, </a:t>
            </a:r>
            <a:r>
              <a:rPr spc="-5" dirty="0"/>
              <a:t>and what  </a:t>
            </a:r>
            <a:r>
              <a:rPr dirty="0"/>
              <a:t>is </a:t>
            </a:r>
            <a:r>
              <a:rPr spc="-5" dirty="0"/>
              <a:t>the composition </a:t>
            </a:r>
            <a:r>
              <a:rPr dirty="0"/>
              <a:t>of </a:t>
            </a:r>
            <a:r>
              <a:rPr i="1" dirty="0">
                <a:latin typeface="Arial"/>
                <a:cs typeface="Arial"/>
              </a:rPr>
              <a:t>g </a:t>
            </a:r>
            <a:r>
              <a:rPr spc="-5" dirty="0"/>
              <a:t>and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dirty="0"/>
              <a:t>?</a:t>
            </a:r>
          </a:p>
          <a:p>
            <a:pPr marL="1011555" marR="1604645" indent="-542290">
              <a:lnSpc>
                <a:spcPts val="3500"/>
              </a:lnSpc>
              <a:spcBef>
                <a:spcPts val="80"/>
              </a:spcBef>
              <a:tabLst>
                <a:tab pos="812165" algn="l"/>
              </a:tabLst>
            </a:pPr>
            <a:r>
              <a:rPr sz="1400" spc="-509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: </a:t>
            </a:r>
            <a:r>
              <a:rPr sz="2400" spc="-5" dirty="0"/>
              <a:t>{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/>
              <a:t>,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/>
              <a:t>,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/>
              <a:t>}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/>
              <a:t>{1, 2, 3} such </a:t>
            </a:r>
            <a:r>
              <a:rPr sz="2400" spc="-5" dirty="0"/>
              <a:t>that  </a:t>
            </a:r>
            <a:r>
              <a:rPr sz="2400" dirty="0"/>
              <a:t>(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)(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/>
              <a:t>) = 2, (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)(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/>
              <a:t>) = 1, (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)(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/>
              <a:t>) =</a:t>
            </a:r>
            <a:r>
              <a:rPr sz="2400" spc="-125" dirty="0"/>
              <a:t> </a:t>
            </a:r>
            <a:r>
              <a:rPr sz="2400" dirty="0"/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951" y="4786292"/>
            <a:ext cx="3436620" cy="121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◦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)) 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</a:t>
            </a:r>
            <a:r>
              <a:rPr sz="2400" spc="-114" dirty="0">
                <a:solidFill>
                  <a:srgbClr val="1056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◦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)) 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</a:t>
            </a:r>
            <a:r>
              <a:rPr sz="2400" spc="-114" dirty="0">
                <a:solidFill>
                  <a:srgbClr val="1056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◦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)) 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</a:t>
            </a:r>
            <a:r>
              <a:rPr sz="2400" spc="-114" dirty="0">
                <a:solidFill>
                  <a:srgbClr val="1056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4651" y="6065519"/>
            <a:ext cx="362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◦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is not </a:t>
            </a:r>
            <a:r>
              <a:rPr sz="2400" spc="-5" dirty="0">
                <a:latin typeface="Arial"/>
                <a:cs typeface="Arial"/>
              </a:rPr>
              <a:t>defined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(why?)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4724400"/>
            <a:ext cx="3581400" cy="1395095"/>
          </a:xfrm>
          <a:custGeom>
            <a:avLst/>
            <a:gdLst/>
            <a:ahLst/>
            <a:cxnLst/>
            <a:rect l="l" t="t" r="r" b="b"/>
            <a:pathLst>
              <a:path w="3581400" h="1395095">
                <a:moveTo>
                  <a:pt x="0" y="0"/>
                </a:moveTo>
                <a:lnTo>
                  <a:pt x="3581399" y="0"/>
                </a:lnTo>
                <a:lnTo>
                  <a:pt x="3581399" y="1394634"/>
                </a:lnTo>
                <a:lnTo>
                  <a:pt x="0" y="139463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120036"/>
            <a:ext cx="5584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Composition: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9351" y="436659"/>
            <a:ext cx="7445375" cy="586549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40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Example</a:t>
            </a:r>
            <a:endParaRPr sz="4000" dirty="0">
              <a:latin typeface="Arial"/>
              <a:cs typeface="Arial"/>
            </a:endParaRPr>
          </a:p>
          <a:p>
            <a:pPr marL="393065" marR="43180" indent="-342900">
              <a:lnSpc>
                <a:spcPct val="99700"/>
              </a:lnSpc>
              <a:spcBef>
                <a:spcPts val="92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2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+ 1,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what is </a:t>
            </a:r>
            <a:r>
              <a:rPr sz="2800" spc="-5" dirty="0">
                <a:latin typeface="Arial"/>
                <a:cs typeface="Arial"/>
              </a:rPr>
              <a:t>the  composition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, and what is </a:t>
            </a:r>
            <a:r>
              <a:rPr sz="2800" spc="-5" dirty="0">
                <a:latin typeface="Arial"/>
                <a:cs typeface="Arial"/>
              </a:rPr>
              <a:t>the  composition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</a:p>
          <a:p>
            <a:pPr marL="507365">
              <a:lnSpc>
                <a:spcPct val="100000"/>
              </a:lnSpc>
              <a:spcBef>
                <a:spcPts val="1140"/>
              </a:spcBef>
              <a:tabLst>
                <a:tab pos="850265" algn="l"/>
              </a:tabLst>
            </a:pPr>
            <a:r>
              <a:rPr sz="1650" spc="-6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◦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)(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))</a:t>
            </a:r>
          </a:p>
          <a:p>
            <a:pPr marL="19780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+1)</a:t>
            </a:r>
          </a:p>
          <a:p>
            <a:pPr marL="19780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+1)</a:t>
            </a:r>
            <a:r>
              <a:rPr sz="2775" baseline="25525" dirty="0">
                <a:latin typeface="Arial"/>
                <a:cs typeface="Arial"/>
              </a:rPr>
              <a:t>2</a:t>
            </a:r>
          </a:p>
          <a:p>
            <a:pPr marL="507365">
              <a:lnSpc>
                <a:spcPct val="100000"/>
              </a:lnSpc>
              <a:spcBef>
                <a:spcPts val="1140"/>
              </a:spcBef>
              <a:tabLst>
                <a:tab pos="850265" algn="l"/>
              </a:tabLst>
            </a:pPr>
            <a:r>
              <a:rPr sz="1650" spc="-6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◦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)(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))</a:t>
            </a:r>
          </a:p>
          <a:p>
            <a:pPr marL="19780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1978025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Arial"/>
                <a:cs typeface="Arial"/>
              </a:rPr>
              <a:t>= 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</a:p>
          <a:p>
            <a:pPr marL="507365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0000CC"/>
                </a:solidFill>
                <a:latin typeface="Arial"/>
                <a:cs typeface="Arial"/>
              </a:rPr>
              <a:t>Note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2800" i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329D6"/>
                </a:solidFill>
                <a:latin typeface="Arial"/>
                <a:cs typeface="Arial"/>
              </a:rPr>
              <a:t>◦</a:t>
            </a:r>
            <a:r>
              <a:rPr sz="2800" i="1" dirty="0">
                <a:solidFill>
                  <a:srgbClr val="0000CC"/>
                </a:solidFill>
                <a:latin typeface="Arial"/>
                <a:cs typeface="Arial"/>
              </a:rPr>
              <a:t>g </a:t>
            </a:r>
            <a:r>
              <a:rPr sz="2800" dirty="0">
                <a:solidFill>
                  <a:srgbClr val="0329D6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0329D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0329D6"/>
                </a:solidFill>
                <a:latin typeface="Arial"/>
                <a:cs typeface="Arial"/>
              </a:rPr>
              <a:t>◦</a:t>
            </a:r>
            <a:r>
              <a:rPr sz="2800" i="1" dirty="0">
                <a:solidFill>
                  <a:srgbClr val="0000CC"/>
                </a:solidFill>
                <a:latin typeface="Arial"/>
                <a:cs typeface="Arial"/>
              </a:rPr>
              <a:t>f. </a:t>
            </a:r>
            <a:r>
              <a:rPr sz="2800" dirty="0">
                <a:latin typeface="Arial"/>
                <a:cs typeface="Arial"/>
              </a:rPr>
              <a:t>(4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+4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+1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+1)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3939" y="462281"/>
            <a:ext cx="8007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29764" algn="l"/>
                <a:tab pos="5316855" algn="l"/>
              </a:tabLst>
            </a:pPr>
            <a:r>
              <a:rPr spc="-5" dirty="0"/>
              <a:t>I</a:t>
            </a:r>
            <a:r>
              <a:rPr dirty="0"/>
              <a:t>ma</a:t>
            </a:r>
            <a:r>
              <a:rPr spc="-5" dirty="0"/>
              <a:t>g</a:t>
            </a:r>
            <a:r>
              <a:rPr dirty="0"/>
              <a:t>es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Sets </a:t>
            </a:r>
            <a:r>
              <a:rPr spc="-5" dirty="0"/>
              <a:t>und</a:t>
            </a:r>
            <a:r>
              <a:rPr dirty="0"/>
              <a:t>er	</a:t>
            </a:r>
            <a:r>
              <a:rPr spc="-5" dirty="0" err="1"/>
              <a:t>Fun</a:t>
            </a:r>
            <a:r>
              <a:rPr dirty="0" err="1"/>
              <a:t>ct</a:t>
            </a:r>
            <a:r>
              <a:rPr spc="-5" dirty="0" err="1"/>
              <a:t>i</a:t>
            </a:r>
            <a:r>
              <a:rPr spc="-315" dirty="0" err="1"/>
              <a:t>o</a:t>
            </a:r>
            <a:r>
              <a:rPr sz="1200" b="0" spc="-397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4000" spc="-2180" dirty="0" err="1"/>
              <a:t>n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n</a:t>
            </a:r>
            <a:r>
              <a:rPr sz="1200" b="0" spc="-7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z="1200" b="0" spc="-7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rsi</a:t>
            </a:r>
            <a:r>
              <a:rPr sz="1200" b="0" spc="-337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t</a:t>
            </a:r>
            <a:r>
              <a:rPr sz="4000" spc="-2005" dirty="0" err="1"/>
              <a:t>s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y</a:t>
            </a:r>
            <a:r>
              <a:rPr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1200" b="0" baseline="156250" dirty="0" smtClean="0">
                <a:solidFill>
                  <a:srgbClr val="336600"/>
                </a:solidFill>
                <a:latin typeface="Times New Roman"/>
                <a:cs typeface="Times New Roman"/>
              </a:rPr>
              <a:t>of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94752" y="1525334"/>
            <a:ext cx="7523480" cy="37687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Given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3329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spc="-5" dirty="0">
                <a:latin typeface="Arial"/>
                <a:cs typeface="Arial"/>
              </a:rPr>
              <a:t>image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under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simply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 images (under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) of </a:t>
            </a:r>
            <a:r>
              <a:rPr sz="2800" spc="-5" dirty="0">
                <a:latin typeface="Arial"/>
                <a:cs typeface="Arial"/>
              </a:rPr>
              <a:t>the elements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ts val="3290"/>
              </a:lnSpc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|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63957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=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354965" marR="201295" indent="-342900">
              <a:lnSpc>
                <a:spcPts val="3329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the </a:t>
            </a:r>
            <a:r>
              <a:rPr sz="2800" dirty="0">
                <a:latin typeface="Arial"/>
                <a:cs typeface="Arial"/>
              </a:rPr>
              <a:t>range 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can be </a:t>
            </a:r>
            <a:r>
              <a:rPr sz="2800" spc="-5" dirty="0">
                <a:latin typeface="Arial"/>
                <a:cs typeface="Arial"/>
              </a:rPr>
              <a:t>defined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simply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image (under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) 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’s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domain.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387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7035" algn="l"/>
              </a:tabLst>
            </a:pPr>
            <a:r>
              <a:rPr spc="-5" dirty="0"/>
              <a:t>One-to-One	Functions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39" y="1216659"/>
            <a:ext cx="7581900" cy="4541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one-to-one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1–1</a:t>
            </a:r>
            <a:r>
              <a:rPr sz="2800" spc="-5" dirty="0">
                <a:latin typeface="Arial"/>
                <a:cs typeface="Arial"/>
              </a:rPr>
              <a:t>),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injective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or an </a:t>
            </a:r>
            <a:r>
              <a:rPr sz="2800" b="1" i="1" spc="-5" dirty="0">
                <a:latin typeface="Arial"/>
                <a:cs typeface="Arial"/>
              </a:rPr>
              <a:t>injection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iff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implies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 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(i.e. </a:t>
            </a:r>
            <a:r>
              <a:rPr sz="2800" dirty="0">
                <a:latin typeface="Arial"/>
                <a:cs typeface="Arial"/>
              </a:rPr>
              <a:t>every  element of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range has </a:t>
            </a:r>
            <a:r>
              <a:rPr sz="2800" i="1" dirty="0">
                <a:latin typeface="Arial"/>
                <a:cs typeface="Arial"/>
              </a:rPr>
              <a:t>only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pre-image).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3195"/>
              </a:lnSpc>
              <a:spcBef>
                <a:spcPts val="27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Formally, </a:t>
            </a:r>
            <a:r>
              <a:rPr sz="2800" dirty="0">
                <a:latin typeface="Arial"/>
                <a:cs typeface="Arial"/>
              </a:rPr>
              <a:t>given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i="1" dirty="0">
                <a:latin typeface="Arial"/>
                <a:cs typeface="Arial"/>
              </a:rPr>
              <a:t>B,</a:t>
            </a:r>
            <a:endParaRPr sz="2800">
              <a:latin typeface="Arial"/>
              <a:cs typeface="Arial"/>
            </a:endParaRPr>
          </a:p>
          <a:p>
            <a:pPr marL="749300" marR="271780">
              <a:lnSpc>
                <a:spcPts val="3100"/>
              </a:lnSpc>
              <a:spcBef>
                <a:spcPts val="155"/>
              </a:spcBef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injective”: </a:t>
            </a:r>
            <a:r>
              <a:rPr sz="25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2600"/>
                </a:solidFill>
                <a:latin typeface="Arial"/>
                <a:cs typeface="Arial"/>
              </a:rPr>
              <a:t>a = b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or  </a:t>
            </a:r>
            <a:r>
              <a:rPr sz="2800" spc="-5" dirty="0">
                <a:latin typeface="Arial"/>
                <a:cs typeface="Arial"/>
              </a:rPr>
              <a:t>equivalently </a:t>
            </a:r>
            <a:r>
              <a:rPr sz="25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</a:t>
            </a:r>
            <a:r>
              <a:rPr sz="2800" spc="19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55600" marR="42545" indent="-342900">
              <a:lnSpc>
                <a:spcPts val="303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Only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sz="2800" dirty="0">
                <a:latin typeface="Arial"/>
                <a:cs typeface="Arial"/>
              </a:rPr>
              <a:t> element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is mapped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any given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sz="2800" dirty="0">
                <a:latin typeface="Arial"/>
                <a:cs typeface="Arial"/>
              </a:rPr>
              <a:t> element 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range.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3195"/>
              </a:lnSpc>
              <a:spcBef>
                <a:spcPts val="26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Domain &amp; range have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cardinality.</a:t>
            </a:r>
            <a:endParaRPr sz="2800">
              <a:latin typeface="Arial"/>
              <a:cs typeface="Arial"/>
            </a:endParaRPr>
          </a:p>
          <a:p>
            <a:pPr marL="749300">
              <a:lnSpc>
                <a:spcPts val="3195"/>
              </a:lnSpc>
            </a:pP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about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codomain?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02035" y="5561214"/>
            <a:ext cx="1799705" cy="8437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556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7035" algn="l"/>
              </a:tabLst>
            </a:pPr>
            <a:r>
              <a:rPr spc="-5" dirty="0"/>
              <a:t>One-to-One	Illustration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39" y="1238250"/>
            <a:ext cx="6425565" cy="777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Bipartite (2-part) </a:t>
            </a:r>
            <a:r>
              <a:rPr sz="2600" dirty="0">
                <a:latin typeface="Arial"/>
                <a:cs typeface="Arial"/>
              </a:rPr>
              <a:t>graph </a:t>
            </a:r>
            <a:r>
              <a:rPr sz="2600" spc="-5" dirty="0">
                <a:latin typeface="Arial"/>
                <a:cs typeface="Arial"/>
              </a:rPr>
              <a:t>representations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-5" dirty="0">
                <a:latin typeface="Arial"/>
                <a:cs typeface="Arial"/>
              </a:rPr>
              <a:t>functions that </a:t>
            </a:r>
            <a:r>
              <a:rPr sz="2600" dirty="0">
                <a:latin typeface="Arial"/>
                <a:cs typeface="Arial"/>
              </a:rPr>
              <a:t>are (or </a:t>
            </a:r>
            <a:r>
              <a:rPr sz="2600" spc="-5" dirty="0">
                <a:latin typeface="Arial"/>
                <a:cs typeface="Arial"/>
              </a:rPr>
              <a:t>not) one-to-one: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8027" y="2039620"/>
            <a:ext cx="13271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1687" y="2235200"/>
            <a:ext cx="1119505" cy="373380"/>
          </a:xfrm>
          <a:custGeom>
            <a:avLst/>
            <a:gdLst/>
            <a:ahLst/>
            <a:cxnLst/>
            <a:rect l="l" t="t" r="r" b="b"/>
            <a:pathLst>
              <a:path w="1119505" h="373380">
                <a:moveTo>
                  <a:pt x="0" y="0"/>
                </a:moveTo>
                <a:lnTo>
                  <a:pt x="1118903" y="37296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4123" y="2515798"/>
            <a:ext cx="140970" cy="120650"/>
          </a:xfrm>
          <a:custGeom>
            <a:avLst/>
            <a:gdLst/>
            <a:ahLst/>
            <a:cxnLst/>
            <a:rect l="l" t="t" r="r" b="b"/>
            <a:pathLst>
              <a:path w="140969" h="120650">
                <a:moveTo>
                  <a:pt x="40161" y="0"/>
                </a:moveTo>
                <a:lnTo>
                  <a:pt x="68273" y="76305"/>
                </a:lnTo>
                <a:lnTo>
                  <a:pt x="0" y="120482"/>
                </a:lnTo>
                <a:lnTo>
                  <a:pt x="140563" y="100401"/>
                </a:lnTo>
                <a:lnTo>
                  <a:pt x="40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1687" y="2241744"/>
            <a:ext cx="1118870" cy="298450"/>
          </a:xfrm>
          <a:custGeom>
            <a:avLst/>
            <a:gdLst/>
            <a:ahLst/>
            <a:cxnLst/>
            <a:rect l="l" t="t" r="r" b="b"/>
            <a:pathLst>
              <a:path w="1118870" h="298450">
                <a:moveTo>
                  <a:pt x="0" y="298255"/>
                </a:moveTo>
                <a:lnTo>
                  <a:pt x="111845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5613" y="2206567"/>
            <a:ext cx="139700" cy="123189"/>
          </a:xfrm>
          <a:custGeom>
            <a:avLst/>
            <a:gdLst/>
            <a:ahLst/>
            <a:cxnLst/>
            <a:rect l="l" t="t" r="r" b="b"/>
            <a:pathLst>
              <a:path w="139700" h="123189">
                <a:moveTo>
                  <a:pt x="0" y="0"/>
                </a:moveTo>
                <a:lnTo>
                  <a:pt x="65446" y="48266"/>
                </a:lnTo>
                <a:lnTo>
                  <a:pt x="32724" y="122711"/>
                </a:lnTo>
                <a:lnTo>
                  <a:pt x="139073" y="286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1687" y="2844800"/>
            <a:ext cx="1118235" cy="149225"/>
          </a:xfrm>
          <a:custGeom>
            <a:avLst/>
            <a:gdLst/>
            <a:ahLst/>
            <a:cxnLst/>
            <a:rect l="l" t="t" r="r" b="b"/>
            <a:pathLst>
              <a:path w="1118235" h="149225">
                <a:moveTo>
                  <a:pt x="0" y="0"/>
                </a:moveTo>
                <a:lnTo>
                  <a:pt x="1117822" y="1490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0409" y="2917473"/>
            <a:ext cx="134620" cy="126364"/>
          </a:xfrm>
          <a:custGeom>
            <a:avLst/>
            <a:gdLst/>
            <a:ahLst/>
            <a:cxnLst/>
            <a:rect l="l" t="t" r="r" b="b"/>
            <a:pathLst>
              <a:path w="134619" h="126364">
                <a:moveTo>
                  <a:pt x="16785" y="0"/>
                </a:moveTo>
                <a:lnTo>
                  <a:pt x="58746" y="69656"/>
                </a:lnTo>
                <a:lnTo>
                  <a:pt x="0" y="125886"/>
                </a:lnTo>
                <a:lnTo>
                  <a:pt x="134278" y="79726"/>
                </a:lnTo>
                <a:lnTo>
                  <a:pt x="16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1687" y="3225800"/>
            <a:ext cx="1120140" cy="523240"/>
          </a:xfrm>
          <a:custGeom>
            <a:avLst/>
            <a:gdLst/>
            <a:ahLst/>
            <a:cxnLst/>
            <a:rect l="l" t="t" r="r" b="b"/>
            <a:pathLst>
              <a:path w="1120139" h="523239">
                <a:moveTo>
                  <a:pt x="0" y="0"/>
                </a:moveTo>
                <a:lnTo>
                  <a:pt x="1119982" y="52265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72749" y="3647950"/>
            <a:ext cx="142240" cy="115570"/>
          </a:xfrm>
          <a:custGeom>
            <a:avLst/>
            <a:gdLst/>
            <a:ahLst/>
            <a:cxnLst/>
            <a:rect l="l" t="t" r="r" b="b"/>
            <a:pathLst>
              <a:path w="142239" h="115570">
                <a:moveTo>
                  <a:pt x="53705" y="0"/>
                </a:moveTo>
                <a:lnTo>
                  <a:pt x="72886" y="79025"/>
                </a:lnTo>
                <a:lnTo>
                  <a:pt x="0" y="115086"/>
                </a:lnTo>
                <a:lnTo>
                  <a:pt x="141937" y="111249"/>
                </a:lnTo>
                <a:lnTo>
                  <a:pt x="53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55314" y="3549333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5627" y="2039620"/>
            <a:ext cx="117411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2400" dirty="0">
                <a:latin typeface="Times New Roman"/>
                <a:cs typeface="Times New Roman"/>
              </a:rPr>
              <a:t>•	</a:t>
            </a:r>
            <a:r>
              <a:rPr sz="3600" baseline="-13888" dirty="0">
                <a:latin typeface="Times New Roman"/>
                <a:cs typeface="Times New Roman"/>
              </a:rPr>
              <a:t>•</a:t>
            </a:r>
            <a:endParaRPr sz="3600" baseline="-13888">
              <a:latin typeface="Times New Roman"/>
              <a:cs typeface="Times New Roman"/>
            </a:endParaRPr>
          </a:p>
          <a:p>
            <a:pPr marL="38100">
              <a:lnSpc>
                <a:spcPts val="2640"/>
              </a:lnSpc>
              <a:spcBef>
                <a:spcPts val="120"/>
              </a:spcBef>
              <a:tabLst>
                <a:tab pos="1028065" algn="l"/>
              </a:tabLst>
            </a:pPr>
            <a:r>
              <a:rPr sz="2400" dirty="0">
                <a:latin typeface="Times New Roman"/>
                <a:cs typeface="Times New Roman"/>
              </a:rPr>
              <a:t>•	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400"/>
              </a:lnSpc>
              <a:tabLst>
                <a:tab pos="1028065" algn="l"/>
              </a:tabLst>
            </a:pPr>
            <a:r>
              <a:rPr sz="3600" baseline="-13888" dirty="0">
                <a:latin typeface="Times New Roman"/>
                <a:cs typeface="Times New Roman"/>
              </a:rPr>
              <a:t>•	</a:t>
            </a: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028700">
              <a:lnSpc>
                <a:spcPts val="21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3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05287" y="2311400"/>
            <a:ext cx="1119505" cy="373380"/>
          </a:xfrm>
          <a:custGeom>
            <a:avLst/>
            <a:gdLst/>
            <a:ahLst/>
            <a:cxnLst/>
            <a:rect l="l" t="t" r="r" b="b"/>
            <a:pathLst>
              <a:path w="1119504" h="373380">
                <a:moveTo>
                  <a:pt x="0" y="0"/>
                </a:moveTo>
                <a:lnTo>
                  <a:pt x="1118903" y="37296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07723" y="2591998"/>
            <a:ext cx="140970" cy="120650"/>
          </a:xfrm>
          <a:custGeom>
            <a:avLst/>
            <a:gdLst/>
            <a:ahLst/>
            <a:cxnLst/>
            <a:rect l="l" t="t" r="r" b="b"/>
            <a:pathLst>
              <a:path w="140970" h="120650">
                <a:moveTo>
                  <a:pt x="40161" y="0"/>
                </a:moveTo>
                <a:lnTo>
                  <a:pt x="68273" y="76305"/>
                </a:lnTo>
                <a:lnTo>
                  <a:pt x="0" y="120482"/>
                </a:lnTo>
                <a:lnTo>
                  <a:pt x="140563" y="100401"/>
                </a:lnTo>
                <a:lnTo>
                  <a:pt x="40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5287" y="2317944"/>
            <a:ext cx="1118870" cy="298450"/>
          </a:xfrm>
          <a:custGeom>
            <a:avLst/>
            <a:gdLst/>
            <a:ahLst/>
            <a:cxnLst/>
            <a:rect l="l" t="t" r="r" b="b"/>
            <a:pathLst>
              <a:path w="1118870" h="298450">
                <a:moveTo>
                  <a:pt x="0" y="298255"/>
                </a:moveTo>
                <a:lnTo>
                  <a:pt x="111845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9213" y="2282767"/>
            <a:ext cx="139700" cy="123189"/>
          </a:xfrm>
          <a:custGeom>
            <a:avLst/>
            <a:gdLst/>
            <a:ahLst/>
            <a:cxnLst/>
            <a:rect l="l" t="t" r="r" b="b"/>
            <a:pathLst>
              <a:path w="139700" h="123189">
                <a:moveTo>
                  <a:pt x="0" y="0"/>
                </a:moveTo>
                <a:lnTo>
                  <a:pt x="65446" y="48266"/>
                </a:lnTo>
                <a:lnTo>
                  <a:pt x="32724" y="122711"/>
                </a:lnTo>
                <a:lnTo>
                  <a:pt x="139073" y="286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5287" y="2323352"/>
            <a:ext cx="1120775" cy="598170"/>
          </a:xfrm>
          <a:custGeom>
            <a:avLst/>
            <a:gdLst/>
            <a:ahLst/>
            <a:cxnLst/>
            <a:rect l="l" t="t" r="r" b="b"/>
            <a:pathLst>
              <a:path w="1120775" h="598169">
                <a:moveTo>
                  <a:pt x="0" y="597647"/>
                </a:moveTo>
                <a:lnTo>
                  <a:pt x="1120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06345" y="2311400"/>
            <a:ext cx="142240" cy="116205"/>
          </a:xfrm>
          <a:custGeom>
            <a:avLst/>
            <a:gdLst/>
            <a:ahLst/>
            <a:cxnLst/>
            <a:rect l="l" t="t" r="r" b="b"/>
            <a:pathLst>
              <a:path w="142239" h="116205">
                <a:moveTo>
                  <a:pt x="141941" y="0"/>
                </a:moveTo>
                <a:lnTo>
                  <a:pt x="0" y="3735"/>
                </a:lnTo>
                <a:lnTo>
                  <a:pt x="74706" y="35858"/>
                </a:lnTo>
                <a:lnTo>
                  <a:pt x="59764" y="115794"/>
                </a:lnTo>
                <a:lnTo>
                  <a:pt x="141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05287" y="3225800"/>
            <a:ext cx="1119505" cy="448309"/>
          </a:xfrm>
          <a:custGeom>
            <a:avLst/>
            <a:gdLst/>
            <a:ahLst/>
            <a:cxnLst/>
            <a:rect l="l" t="t" r="r" b="b"/>
            <a:pathLst>
              <a:path w="1119504" h="448310">
                <a:moveTo>
                  <a:pt x="0" y="0"/>
                </a:moveTo>
                <a:lnTo>
                  <a:pt x="1119416" y="44776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6787" y="3576875"/>
            <a:ext cx="141605" cy="118110"/>
          </a:xfrm>
          <a:custGeom>
            <a:avLst/>
            <a:gdLst/>
            <a:ahLst/>
            <a:cxnLst/>
            <a:rect l="l" t="t" r="r" b="b"/>
            <a:pathLst>
              <a:path w="141604" h="118110">
                <a:moveTo>
                  <a:pt x="47166" y="0"/>
                </a:moveTo>
                <a:lnTo>
                  <a:pt x="70749" y="77825"/>
                </a:lnTo>
                <a:lnTo>
                  <a:pt x="0" y="117916"/>
                </a:lnTo>
                <a:lnTo>
                  <a:pt x="141499" y="106125"/>
                </a:lnTo>
                <a:lnTo>
                  <a:pt x="47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74627" y="2115820"/>
            <a:ext cx="151765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1750">
              <a:lnSpc>
                <a:spcPts val="260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22427" y="2115820"/>
            <a:ext cx="132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65427" y="2115820"/>
            <a:ext cx="151765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175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96085" y="2311400"/>
            <a:ext cx="1119505" cy="373380"/>
          </a:xfrm>
          <a:custGeom>
            <a:avLst/>
            <a:gdLst/>
            <a:ahLst/>
            <a:cxnLst/>
            <a:rect l="l" t="t" r="r" b="b"/>
            <a:pathLst>
              <a:path w="1119504" h="373380">
                <a:moveTo>
                  <a:pt x="0" y="0"/>
                </a:moveTo>
                <a:lnTo>
                  <a:pt x="1118903" y="37296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98523" y="2591998"/>
            <a:ext cx="140970" cy="120650"/>
          </a:xfrm>
          <a:custGeom>
            <a:avLst/>
            <a:gdLst/>
            <a:ahLst/>
            <a:cxnLst/>
            <a:rect l="l" t="t" r="r" b="b"/>
            <a:pathLst>
              <a:path w="140970" h="120650">
                <a:moveTo>
                  <a:pt x="40161" y="0"/>
                </a:moveTo>
                <a:lnTo>
                  <a:pt x="68273" y="76305"/>
                </a:lnTo>
                <a:lnTo>
                  <a:pt x="0" y="120482"/>
                </a:lnTo>
                <a:lnTo>
                  <a:pt x="140562" y="100401"/>
                </a:lnTo>
                <a:lnTo>
                  <a:pt x="40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96085" y="2317944"/>
            <a:ext cx="1118870" cy="298450"/>
          </a:xfrm>
          <a:custGeom>
            <a:avLst/>
            <a:gdLst/>
            <a:ahLst/>
            <a:cxnLst/>
            <a:rect l="l" t="t" r="r" b="b"/>
            <a:pathLst>
              <a:path w="1118870" h="298450">
                <a:moveTo>
                  <a:pt x="0" y="298255"/>
                </a:moveTo>
                <a:lnTo>
                  <a:pt x="111845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0013" y="2282767"/>
            <a:ext cx="139700" cy="123189"/>
          </a:xfrm>
          <a:custGeom>
            <a:avLst/>
            <a:gdLst/>
            <a:ahLst/>
            <a:cxnLst/>
            <a:rect l="l" t="t" r="r" b="b"/>
            <a:pathLst>
              <a:path w="139700" h="123189">
                <a:moveTo>
                  <a:pt x="0" y="0"/>
                </a:moveTo>
                <a:lnTo>
                  <a:pt x="65445" y="48266"/>
                </a:lnTo>
                <a:lnTo>
                  <a:pt x="32722" y="122711"/>
                </a:lnTo>
                <a:lnTo>
                  <a:pt x="139072" y="286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6085" y="2921000"/>
            <a:ext cx="1119505" cy="448309"/>
          </a:xfrm>
          <a:custGeom>
            <a:avLst/>
            <a:gdLst/>
            <a:ahLst/>
            <a:cxnLst/>
            <a:rect l="l" t="t" r="r" b="b"/>
            <a:pathLst>
              <a:path w="1119504" h="448310">
                <a:moveTo>
                  <a:pt x="0" y="0"/>
                </a:moveTo>
                <a:lnTo>
                  <a:pt x="1119416" y="44776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97586" y="3272076"/>
            <a:ext cx="141605" cy="118110"/>
          </a:xfrm>
          <a:custGeom>
            <a:avLst/>
            <a:gdLst/>
            <a:ahLst/>
            <a:cxnLst/>
            <a:rect l="l" t="t" r="r" b="b"/>
            <a:pathLst>
              <a:path w="141604" h="118110">
                <a:moveTo>
                  <a:pt x="47166" y="0"/>
                </a:moveTo>
                <a:lnTo>
                  <a:pt x="70750" y="77824"/>
                </a:lnTo>
                <a:lnTo>
                  <a:pt x="0" y="117915"/>
                </a:lnTo>
                <a:lnTo>
                  <a:pt x="141499" y="106123"/>
                </a:lnTo>
                <a:lnTo>
                  <a:pt x="47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6085" y="3225800"/>
            <a:ext cx="1119505" cy="448309"/>
          </a:xfrm>
          <a:custGeom>
            <a:avLst/>
            <a:gdLst/>
            <a:ahLst/>
            <a:cxnLst/>
            <a:rect l="l" t="t" r="r" b="b"/>
            <a:pathLst>
              <a:path w="1119504" h="448310">
                <a:moveTo>
                  <a:pt x="0" y="0"/>
                </a:moveTo>
                <a:lnTo>
                  <a:pt x="1119416" y="44776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97586" y="3576875"/>
            <a:ext cx="141605" cy="118110"/>
          </a:xfrm>
          <a:custGeom>
            <a:avLst/>
            <a:gdLst/>
            <a:ahLst/>
            <a:cxnLst/>
            <a:rect l="l" t="t" r="r" b="b"/>
            <a:pathLst>
              <a:path w="141604" h="118110">
                <a:moveTo>
                  <a:pt x="47166" y="0"/>
                </a:moveTo>
                <a:lnTo>
                  <a:pt x="70750" y="77825"/>
                </a:lnTo>
                <a:lnTo>
                  <a:pt x="0" y="117916"/>
                </a:lnTo>
                <a:lnTo>
                  <a:pt x="141499" y="106125"/>
                </a:lnTo>
                <a:lnTo>
                  <a:pt x="47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96085" y="2921000"/>
            <a:ext cx="1118235" cy="149225"/>
          </a:xfrm>
          <a:custGeom>
            <a:avLst/>
            <a:gdLst/>
            <a:ahLst/>
            <a:cxnLst/>
            <a:rect l="l" t="t" r="r" b="b"/>
            <a:pathLst>
              <a:path w="1118234" h="149225">
                <a:moveTo>
                  <a:pt x="0" y="0"/>
                </a:moveTo>
                <a:lnTo>
                  <a:pt x="1117821" y="1490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04808" y="2993673"/>
            <a:ext cx="134620" cy="126364"/>
          </a:xfrm>
          <a:custGeom>
            <a:avLst/>
            <a:gdLst/>
            <a:ahLst/>
            <a:cxnLst/>
            <a:rect l="l" t="t" r="r" b="b"/>
            <a:pathLst>
              <a:path w="134620" h="126364">
                <a:moveTo>
                  <a:pt x="16785" y="0"/>
                </a:moveTo>
                <a:lnTo>
                  <a:pt x="58747" y="69656"/>
                </a:lnTo>
                <a:lnTo>
                  <a:pt x="0" y="125886"/>
                </a:lnTo>
                <a:lnTo>
                  <a:pt x="134278" y="79726"/>
                </a:lnTo>
                <a:lnTo>
                  <a:pt x="16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07439" y="3807460"/>
            <a:ext cx="7720965" cy="44371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889000">
              <a:lnSpc>
                <a:spcPct val="100000"/>
              </a:lnSpc>
              <a:spcBef>
                <a:spcPts val="580"/>
              </a:spcBef>
              <a:tabLst>
                <a:tab pos="2879090" algn="l"/>
                <a:tab pos="5181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One-to-one	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one-to-one	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even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</a:t>
            </a:r>
            <a:r>
              <a:rPr sz="2400" spc="-5" dirty="0" smtClean="0">
                <a:latin typeface="Times New Roman"/>
                <a:cs typeface="Times New Roman"/>
              </a:rPr>
              <a:t>!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" y="462281"/>
            <a:ext cx="8959215" cy="1231106"/>
          </a:xfrm>
        </p:spPr>
        <p:txBody>
          <a:bodyPr/>
          <a:lstStyle/>
          <a:p>
            <a:r>
              <a:rPr lang="en-GB" u="heavy" dirty="0" smtClean="0">
                <a:uFill>
                  <a:solidFill>
                    <a:srgbClr val="000000"/>
                  </a:solidFill>
                </a:uFill>
              </a:rPr>
              <a:t>Example</a:t>
            </a:r>
            <a:r>
              <a:rPr lang="en-GB" u="heavy" spc="-5" dirty="0" smtClean="0">
                <a:uFill>
                  <a:solidFill>
                    <a:srgbClr val="000000"/>
                  </a:solidFill>
                </a:uFill>
              </a:rPr>
              <a:t> 8</a:t>
            </a:r>
            <a:r>
              <a:rPr lang="en-GB" spc="-5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71600"/>
            <a:ext cx="7394575" cy="1990288"/>
          </a:xfrm>
        </p:spPr>
        <p:txBody>
          <a:bodyPr/>
          <a:lstStyle/>
          <a:p>
            <a:pPr marL="393700">
              <a:lnSpc>
                <a:spcPts val="3100"/>
              </a:lnSpc>
            </a:pPr>
            <a:r>
              <a:rPr lang="en-GB" spc="-5" dirty="0" smtClean="0"/>
              <a:t>Is </a:t>
            </a:r>
            <a:r>
              <a:rPr lang="en-GB" spc="-5" dirty="0" smtClean="0"/>
              <a:t>the function </a:t>
            </a:r>
            <a:r>
              <a:rPr lang="en-GB" i="1" dirty="0" smtClean="0"/>
              <a:t>f </a:t>
            </a:r>
            <a:r>
              <a:rPr lang="en-GB" dirty="0" smtClean="0"/>
              <a:t>: </a:t>
            </a:r>
            <a:r>
              <a:rPr lang="en-GB" spc="-5" dirty="0" smtClean="0"/>
              <a:t>{</a:t>
            </a:r>
            <a:r>
              <a:rPr lang="en-GB" i="1" spc="-5" dirty="0" smtClean="0"/>
              <a:t>a</a:t>
            </a:r>
            <a:r>
              <a:rPr lang="en-GB" spc="-5" dirty="0" smtClean="0"/>
              <a:t>, </a:t>
            </a:r>
            <a:r>
              <a:rPr lang="en-GB" i="1" dirty="0" smtClean="0"/>
              <a:t>b</a:t>
            </a:r>
            <a:r>
              <a:rPr lang="en-GB" dirty="0" smtClean="0"/>
              <a:t>, </a:t>
            </a:r>
            <a:r>
              <a:rPr lang="en-GB" i="1" dirty="0" smtClean="0"/>
              <a:t>c</a:t>
            </a:r>
            <a:r>
              <a:rPr lang="en-GB" dirty="0" smtClean="0"/>
              <a:t>, </a:t>
            </a:r>
            <a:r>
              <a:rPr lang="en-GB" i="1" dirty="0" smtClean="0"/>
              <a:t>d</a:t>
            </a:r>
            <a:r>
              <a:rPr lang="en-GB" dirty="0" smtClean="0"/>
              <a:t>} </a:t>
            </a:r>
            <a:r>
              <a:rPr lang="en-GB" dirty="0" smtClean="0">
                <a:latin typeface="Symbol"/>
                <a:cs typeface="Symbol"/>
              </a:rPr>
              <a:t>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 smtClean="0"/>
              <a:t>{1, 2, 3, 4, 5}</a:t>
            </a:r>
            <a:r>
              <a:rPr lang="en-GB" spc="40" dirty="0" smtClean="0"/>
              <a:t> </a:t>
            </a:r>
            <a:r>
              <a:rPr lang="en-GB" spc="-5" dirty="0" smtClean="0"/>
              <a:t>with</a:t>
            </a:r>
            <a:endParaRPr lang="en-GB" dirty="0" smtClean="0"/>
          </a:p>
          <a:p>
            <a:pPr marL="393700">
              <a:lnSpc>
                <a:spcPts val="3110"/>
              </a:lnSpc>
            </a:pP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a</a:t>
            </a:r>
            <a:r>
              <a:rPr lang="en-GB" dirty="0" smtClean="0"/>
              <a:t>) = 4,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b</a:t>
            </a:r>
            <a:r>
              <a:rPr lang="en-GB" dirty="0" smtClean="0"/>
              <a:t>) = 5,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c</a:t>
            </a:r>
            <a:r>
              <a:rPr lang="en-GB" dirty="0" smtClean="0"/>
              <a:t>) = 1, and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d</a:t>
            </a:r>
            <a:r>
              <a:rPr lang="en-GB" dirty="0" smtClean="0"/>
              <a:t>) = 3</a:t>
            </a:r>
            <a:r>
              <a:rPr lang="en-GB" spc="-80" dirty="0" smtClean="0"/>
              <a:t> </a:t>
            </a:r>
            <a:r>
              <a:rPr lang="en-GB" spc="-5" dirty="0" smtClean="0"/>
              <a:t>one-to-one?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657600"/>
            <a:ext cx="3400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" y="462281"/>
            <a:ext cx="8959215" cy="1231106"/>
          </a:xfrm>
        </p:spPr>
        <p:txBody>
          <a:bodyPr/>
          <a:lstStyle/>
          <a:p>
            <a:r>
              <a:rPr lang="en-GB" u="heavy" dirty="0" smtClean="0">
                <a:uFill>
                  <a:solidFill>
                    <a:srgbClr val="000000"/>
                  </a:solidFill>
                </a:uFill>
              </a:rPr>
              <a:t>Example</a:t>
            </a:r>
            <a:r>
              <a:rPr lang="en-GB" u="heavy" spc="-5" dirty="0" smtClean="0">
                <a:uFill>
                  <a:solidFill>
                    <a:srgbClr val="000000"/>
                  </a:solidFill>
                </a:uFill>
              </a:rPr>
              <a:t> 9</a:t>
            </a:r>
            <a:r>
              <a:rPr lang="en-GB" spc="-5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76021"/>
            <a:ext cx="8839199" cy="4708981"/>
          </a:xfrm>
        </p:spPr>
        <p:txBody>
          <a:bodyPr/>
          <a:lstStyle/>
          <a:p>
            <a:pPr marL="393700">
              <a:lnSpc>
                <a:spcPct val="100000"/>
              </a:lnSpc>
              <a:spcBef>
                <a:spcPts val="60"/>
              </a:spcBef>
            </a:pPr>
            <a:r>
              <a:rPr lang="en-GB" spc="-5" dirty="0" smtClean="0"/>
              <a:t>Let </a:t>
            </a:r>
            <a:r>
              <a:rPr lang="en-GB" i="1" dirty="0" smtClean="0"/>
              <a:t>f </a:t>
            </a:r>
            <a:r>
              <a:rPr lang="en-GB" dirty="0" smtClean="0"/>
              <a:t>: </a:t>
            </a:r>
            <a:r>
              <a:rPr lang="en-GB" b="1" dirty="0" smtClean="0"/>
              <a:t>Z </a:t>
            </a:r>
            <a:r>
              <a:rPr lang="en-GB" dirty="0" smtClean="0">
                <a:latin typeface="Symbol"/>
                <a:cs typeface="Symbol"/>
              </a:rPr>
              <a:t>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b="1" dirty="0" smtClean="0"/>
              <a:t>Z </a:t>
            </a:r>
            <a:r>
              <a:rPr lang="en-GB" dirty="0" smtClean="0"/>
              <a:t>such </a:t>
            </a:r>
            <a:r>
              <a:rPr lang="en-GB" spc="-5" dirty="0" smtClean="0"/>
              <a:t>that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x</a:t>
            </a:r>
            <a:r>
              <a:rPr lang="en-GB" dirty="0" smtClean="0"/>
              <a:t>) = </a:t>
            </a:r>
            <a:r>
              <a:rPr lang="en-GB" i="1" spc="5" dirty="0" smtClean="0"/>
              <a:t>x</a:t>
            </a:r>
            <a:r>
              <a:rPr lang="en-GB" sz="2550" spc="7" baseline="26143" dirty="0" smtClean="0"/>
              <a:t>2</a:t>
            </a:r>
            <a:r>
              <a:rPr lang="en-GB" spc="5" dirty="0" smtClean="0"/>
              <a:t>. </a:t>
            </a:r>
            <a:r>
              <a:rPr lang="en-GB" spc="-5" dirty="0" smtClean="0"/>
              <a:t>Is </a:t>
            </a:r>
            <a:r>
              <a:rPr lang="en-GB" i="1" dirty="0" smtClean="0"/>
              <a:t>f</a:t>
            </a:r>
            <a:r>
              <a:rPr lang="en-GB" i="1" spc="35" dirty="0" smtClean="0"/>
              <a:t> </a:t>
            </a:r>
            <a:r>
              <a:rPr lang="en-GB" spc="-5" dirty="0" smtClean="0"/>
              <a:t>one-to-one?</a:t>
            </a:r>
          </a:p>
          <a:p>
            <a:r>
              <a:rPr lang="en-GB" sz="2800" i="1" dirty="0" smtClean="0"/>
              <a:t>Solution: The function f (x) = x2 is not one-to-one because, for instance, f (1) = f (−1) = </a:t>
            </a:r>
            <a:r>
              <a:rPr lang="en-GB" sz="2800" i="1" dirty="0" smtClean="0"/>
              <a:t>1,</a:t>
            </a:r>
            <a:r>
              <a:rPr lang="en-GB" sz="2800" dirty="0" smtClean="0"/>
              <a:t>but </a:t>
            </a:r>
            <a:r>
              <a:rPr lang="en-GB" sz="2800" dirty="0" smtClean="0"/>
              <a:t>1 = −1.</a:t>
            </a:r>
          </a:p>
          <a:p>
            <a:r>
              <a:rPr lang="en-GB" sz="2800" dirty="0" smtClean="0"/>
              <a:t>Note that the function </a:t>
            </a:r>
            <a:r>
              <a:rPr lang="en-GB" sz="2800" i="1" dirty="0" smtClean="0"/>
              <a:t>f (x) = x2 with its domain restricted to </a:t>
            </a:r>
            <a:r>
              <a:rPr lang="en-GB" sz="2800" b="1" i="1" dirty="0" smtClean="0"/>
              <a:t>Z+ is one-to-one. (Technically,</a:t>
            </a:r>
          </a:p>
          <a:p>
            <a:r>
              <a:rPr lang="en-GB" sz="2800" dirty="0" smtClean="0"/>
              <a:t>when we restrict the domain of a function, we obtain a new function whose values </a:t>
            </a:r>
            <a:r>
              <a:rPr lang="en-GB" sz="2800" dirty="0" smtClean="0"/>
              <a:t>agree with </a:t>
            </a:r>
            <a:r>
              <a:rPr lang="en-GB" sz="2800" dirty="0" smtClean="0"/>
              <a:t>those of the original function for the elements of the restricted domain. The </a:t>
            </a:r>
            <a:r>
              <a:rPr lang="en-GB" sz="2800" dirty="0" smtClean="0"/>
              <a:t>restricted function </a:t>
            </a:r>
            <a:r>
              <a:rPr lang="en-GB" sz="2800" dirty="0" smtClean="0"/>
              <a:t>is not defined for elements of the original domain outside of the restricted domain</a:t>
            </a:r>
            <a:r>
              <a:rPr lang="en-GB" sz="2800" dirty="0" smtClean="0"/>
              <a:t>.)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18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112660"/>
            <a:ext cx="5951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0975" algn="l"/>
              </a:tabLst>
            </a:pPr>
            <a:r>
              <a:rPr dirty="0"/>
              <a:t>S</a:t>
            </a:r>
            <a:r>
              <a:rPr spc="-5" dirty="0"/>
              <a:t>u</a:t>
            </a:r>
            <a:r>
              <a:rPr dirty="0"/>
              <a:t>ff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i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ondi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s	f</a:t>
            </a:r>
            <a:r>
              <a:rPr spc="-5" dirty="0"/>
              <a:t>o</a:t>
            </a:r>
            <a:r>
              <a:rPr dirty="0"/>
              <a:t>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1239" y="352977"/>
            <a:ext cx="7675880" cy="525081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00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1–1ness</a:t>
            </a:r>
            <a:endParaRPr sz="4000" dirty="0">
              <a:latin typeface="Arial"/>
              <a:cs typeface="Arial"/>
            </a:endParaRPr>
          </a:p>
          <a:p>
            <a:pPr marR="1294130" algn="ctr">
              <a:lnSpc>
                <a:spcPct val="100000"/>
              </a:lnSpc>
              <a:spcBef>
                <a:spcPts val="1335"/>
              </a:spcBef>
              <a:tabLst>
                <a:tab pos="3422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functions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over numbers, we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say:</a:t>
            </a:r>
          </a:p>
          <a:p>
            <a:pPr marL="383540" algn="ctr">
              <a:lnSpc>
                <a:spcPts val="3345"/>
              </a:lnSpc>
              <a:spcBef>
                <a:spcPts val="615"/>
              </a:spcBef>
              <a:tabLst>
                <a:tab pos="669290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strictly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b="1" i="1" spc="-5" dirty="0">
                <a:latin typeface="Arial"/>
                <a:cs typeface="Arial"/>
              </a:rPr>
              <a:t>monotonically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increasing</a:t>
            </a:r>
            <a:endParaRPr sz="2800" dirty="0">
              <a:latin typeface="Arial"/>
              <a:cs typeface="Arial"/>
            </a:endParaRPr>
          </a:p>
          <a:p>
            <a:pPr marL="350520" algn="ctr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iff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x, y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domain;</a:t>
            </a:r>
          </a:p>
          <a:p>
            <a:pPr marL="482600" algn="ctr">
              <a:lnSpc>
                <a:spcPts val="3345"/>
              </a:lnSpc>
              <a:spcBef>
                <a:spcPts val="710"/>
              </a:spcBef>
              <a:tabLst>
                <a:tab pos="7677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strictly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b="1" i="1" spc="-5" dirty="0">
                <a:latin typeface="Arial"/>
                <a:cs typeface="Arial"/>
              </a:rPr>
              <a:t>monotonically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decreasing</a:t>
            </a:r>
            <a:endParaRPr sz="2800" dirty="0">
              <a:latin typeface="Arial"/>
              <a:cs typeface="Arial"/>
            </a:endParaRPr>
          </a:p>
          <a:p>
            <a:pPr marL="350520" algn="ctr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iff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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x, y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domain;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393700" marR="1188085" indent="-342900">
              <a:lnSpc>
                <a:spcPct val="1020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either strictly </a:t>
            </a:r>
            <a:r>
              <a:rPr sz="2800" dirty="0">
                <a:latin typeface="Arial"/>
                <a:cs typeface="Arial"/>
              </a:rPr>
              <a:t>increasing or </a:t>
            </a:r>
            <a:r>
              <a:rPr sz="2800" spc="-5" dirty="0">
                <a:latin typeface="Arial"/>
                <a:cs typeface="Arial"/>
              </a:rPr>
              <a:t>strictly  </a:t>
            </a:r>
            <a:r>
              <a:rPr sz="2800" dirty="0">
                <a:latin typeface="Arial"/>
                <a:cs typeface="Arial"/>
              </a:rPr>
              <a:t>decreasing,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one-to-one.</a:t>
            </a:r>
            <a:endParaRPr sz="280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540"/>
              </a:spcBef>
              <a:tabLst>
                <a:tab pos="7931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i="1" spc="-5" dirty="0">
                <a:solidFill>
                  <a:srgbClr val="006600"/>
                </a:solidFill>
                <a:latin typeface="Arial"/>
                <a:cs typeface="Arial"/>
              </a:rPr>
              <a:t>E.g. </a:t>
            </a:r>
            <a:r>
              <a:rPr sz="25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475" baseline="25252" dirty="0">
                <a:solidFill>
                  <a:srgbClr val="007600"/>
                </a:solidFill>
                <a:latin typeface="Arial"/>
                <a:cs typeface="Arial"/>
              </a:rPr>
              <a:t>3</a:t>
            </a:r>
            <a:endParaRPr sz="2475" baseline="25252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685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Onto (Surjective)</a:t>
            </a:r>
            <a:r>
              <a:rPr spc="-3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0939" y="1404620"/>
            <a:ext cx="7691755" cy="4605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6400" marR="68580" indent="-342900">
              <a:lnSpc>
                <a:spcPct val="99700"/>
              </a:lnSpc>
              <a:spcBef>
                <a:spcPts val="11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onto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surjective </a:t>
            </a:r>
            <a:r>
              <a:rPr sz="2800" dirty="0">
                <a:latin typeface="Arial"/>
                <a:cs typeface="Arial"/>
              </a:rPr>
              <a:t>or a  </a:t>
            </a:r>
            <a:r>
              <a:rPr sz="2800" b="1" i="1" spc="-5" dirty="0">
                <a:latin typeface="Arial"/>
                <a:cs typeface="Arial"/>
              </a:rPr>
              <a:t>surjection </a:t>
            </a:r>
            <a:r>
              <a:rPr sz="2800" dirty="0">
                <a:latin typeface="Arial"/>
                <a:cs typeface="Arial"/>
              </a:rPr>
              <a:t>iff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every element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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 an element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406400" marR="1791970">
              <a:lnSpc>
                <a:spcPts val="3400"/>
              </a:lnSpc>
              <a:spcBef>
                <a:spcPts val="2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=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(i.e. its </a:t>
            </a:r>
            <a:r>
              <a:rPr sz="2800" dirty="0">
                <a:latin typeface="Arial"/>
                <a:cs typeface="Arial"/>
              </a:rPr>
              <a:t>range is equal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its  </a:t>
            </a:r>
            <a:r>
              <a:rPr sz="2800" dirty="0">
                <a:latin typeface="Arial"/>
                <a:cs typeface="Arial"/>
              </a:rPr>
              <a:t>codomain).</a:t>
            </a:r>
            <a:endParaRPr sz="2800">
              <a:latin typeface="Arial"/>
              <a:cs typeface="Arial"/>
            </a:endParaRPr>
          </a:p>
          <a:p>
            <a:pPr marL="406400" marR="359410" indent="-342900" algn="just">
              <a:lnSpc>
                <a:spcPct val="98600"/>
              </a:lnSpc>
              <a:spcBef>
                <a:spcPts val="64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Think: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An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onto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function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maps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set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A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onto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 (over, covering)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entirety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set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not 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just over a piece of</a:t>
            </a:r>
            <a:r>
              <a:rPr sz="28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 marL="406400" marR="715010" indent="-342900">
              <a:lnSpc>
                <a:spcPct val="101200"/>
              </a:lnSpc>
              <a:spcBef>
                <a:spcPts val="1795"/>
              </a:spcBef>
              <a:tabLst>
                <a:tab pos="405765" algn="l"/>
                <a:tab pos="319278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for </a:t>
            </a:r>
            <a:r>
              <a:rPr sz="2800" dirty="0">
                <a:latin typeface="Arial"/>
                <a:cs typeface="Arial"/>
              </a:rPr>
              <a:t>domain &amp; codomain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3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onto,  </a:t>
            </a:r>
            <a:r>
              <a:rPr sz="2800" dirty="0">
                <a:latin typeface="Arial"/>
                <a:cs typeface="Arial"/>
              </a:rPr>
              <a:t>whereas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775" spc="7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isn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t.	(Why not?)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29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spc="-5" dirty="0"/>
              <a:t>2.3	Functions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679258"/>
            <a:ext cx="7385684" cy="4033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8559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calculus, you are </a:t>
            </a:r>
            <a:r>
              <a:rPr sz="2800" spc="-5" dirty="0">
                <a:latin typeface="Arial"/>
                <a:cs typeface="Arial"/>
              </a:rPr>
              <a:t>familiar with the  </a:t>
            </a:r>
            <a:r>
              <a:rPr sz="2800" dirty="0">
                <a:latin typeface="Arial"/>
                <a:cs typeface="Arial"/>
              </a:rPr>
              <a:t>concept of a real-valued </a:t>
            </a:r>
            <a:r>
              <a:rPr sz="2800" spc="-5" dirty="0">
                <a:latin typeface="Arial"/>
                <a:cs typeface="Arial"/>
              </a:rPr>
              <a:t>function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270"/>
              </a:lnSpc>
            </a:pPr>
            <a:r>
              <a:rPr sz="2800" dirty="0">
                <a:latin typeface="Arial"/>
                <a:cs typeface="Arial"/>
              </a:rPr>
              <a:t>which assigns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each number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329"/>
              </a:lnSpc>
            </a:pP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), where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499"/>
              </a:lnSpc>
              <a:tabLst>
                <a:tab pos="354965" algn="l"/>
                <a:tab pos="179832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But, the notion </a:t>
            </a:r>
            <a:r>
              <a:rPr sz="2800" dirty="0">
                <a:latin typeface="Arial"/>
                <a:cs typeface="Arial"/>
              </a:rPr>
              <a:t>of 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dirty="0">
                <a:latin typeface="Arial"/>
                <a:cs typeface="Arial"/>
              </a:rPr>
              <a:t>can also be  </a:t>
            </a:r>
            <a:r>
              <a:rPr sz="2800" spc="-5" dirty="0">
                <a:latin typeface="Arial"/>
                <a:cs typeface="Arial"/>
              </a:rPr>
              <a:t>naturally </a:t>
            </a:r>
            <a:r>
              <a:rPr sz="2800" dirty="0">
                <a:latin typeface="Arial"/>
                <a:cs typeface="Arial"/>
              </a:rPr>
              <a:t>generalized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concept of  assigning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any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to elements </a:t>
            </a:r>
            <a:r>
              <a:rPr sz="2800" dirty="0">
                <a:latin typeface="Arial"/>
                <a:cs typeface="Arial"/>
              </a:rPr>
              <a:t>of  </a:t>
            </a:r>
            <a:r>
              <a:rPr sz="2800" i="1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set.	</a:t>
            </a:r>
            <a:r>
              <a:rPr sz="2800" dirty="0">
                <a:latin typeface="Arial"/>
                <a:cs typeface="Arial"/>
              </a:rPr>
              <a:t>(Also known as 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map</a:t>
            </a:r>
            <a:r>
              <a:rPr sz="2800" spc="-5" dirty="0">
                <a:latin typeface="Arial"/>
                <a:cs typeface="Arial"/>
              </a:rPr>
              <a:t>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568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Illustration of</a:t>
            </a:r>
            <a:r>
              <a:rPr spc="-60" dirty="0"/>
              <a:t> </a:t>
            </a:r>
            <a:r>
              <a:rPr spc="-5" dirty="0"/>
              <a:t>Onto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374458"/>
            <a:ext cx="7524115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Some </a:t>
            </a:r>
            <a:r>
              <a:rPr sz="2800" spc="-5" dirty="0">
                <a:latin typeface="Arial"/>
                <a:cs typeface="Arial"/>
              </a:rPr>
              <a:t>functions that </a:t>
            </a:r>
            <a:r>
              <a:rPr sz="2800" dirty="0">
                <a:latin typeface="Arial"/>
                <a:cs typeface="Arial"/>
              </a:rPr>
              <a:t>are, or are </a:t>
            </a:r>
            <a:r>
              <a:rPr sz="2800" spc="-5" dirty="0">
                <a:latin typeface="Arial"/>
                <a:cs typeface="Arial"/>
              </a:rPr>
              <a:t>not, </a:t>
            </a:r>
            <a:r>
              <a:rPr sz="2800" i="1" dirty="0">
                <a:latin typeface="Arial"/>
                <a:cs typeface="Arial"/>
              </a:rPr>
              <a:t>onto </a:t>
            </a:r>
            <a:r>
              <a:rPr sz="2800" spc="-5" dirty="0">
                <a:latin typeface="Arial"/>
                <a:cs typeface="Arial"/>
              </a:rPr>
              <a:t>their  </a:t>
            </a:r>
            <a:r>
              <a:rPr sz="2800" dirty="0">
                <a:latin typeface="Arial"/>
                <a:cs typeface="Arial"/>
              </a:rPr>
              <a:t>codomains: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7452" y="5214620"/>
            <a:ext cx="750506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59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Example13</a:t>
            </a:r>
            <a:r>
              <a:rPr sz="2800" spc="-5" dirty="0">
                <a:latin typeface="Arial"/>
                <a:cs typeface="Arial"/>
              </a:rPr>
              <a:t>: Is the function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+ 1 </a:t>
            </a:r>
            <a:r>
              <a:rPr sz="2800" spc="-5" dirty="0">
                <a:latin typeface="Arial"/>
                <a:cs typeface="Arial"/>
              </a:rPr>
              <a:t>from  the </a:t>
            </a:r>
            <a:r>
              <a:rPr sz="2800" dirty="0">
                <a:latin typeface="Arial"/>
                <a:cs typeface="Arial"/>
              </a:rPr>
              <a:t>set of </a:t>
            </a:r>
            <a:r>
              <a:rPr sz="2800" spc="-5" dirty="0">
                <a:latin typeface="Arial"/>
                <a:cs typeface="Arial"/>
              </a:rPr>
              <a:t>integers to the </a:t>
            </a:r>
            <a:r>
              <a:rPr sz="2800" dirty="0">
                <a:latin typeface="Arial"/>
                <a:cs typeface="Arial"/>
              </a:rPr>
              <a:t>set of </a:t>
            </a:r>
            <a:r>
              <a:rPr sz="2800" spc="-5" dirty="0">
                <a:latin typeface="Arial"/>
                <a:cs typeface="Arial"/>
              </a:rPr>
              <a:t>integers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onto?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00" y="2438400"/>
            <a:ext cx="8839198" cy="2200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6489" y="462281"/>
            <a:ext cx="7924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06675" algn="l"/>
                <a:tab pos="5570855" algn="l"/>
              </a:tabLst>
            </a:pPr>
            <a:r>
              <a:rPr dirty="0"/>
              <a:t>B</a:t>
            </a:r>
            <a:r>
              <a:rPr spc="-5" dirty="0"/>
              <a:t>ij</a:t>
            </a:r>
            <a:r>
              <a:rPr dirty="0"/>
              <a:t>ect</a:t>
            </a:r>
            <a:r>
              <a:rPr spc="-5" dirty="0"/>
              <a:t>ion</a:t>
            </a:r>
            <a:r>
              <a:rPr dirty="0"/>
              <a:t>s	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In</a:t>
            </a:r>
            <a:r>
              <a:rPr dirty="0"/>
              <a:t>verse	</a:t>
            </a:r>
            <a:r>
              <a:rPr spc="-5" dirty="0" err="1"/>
              <a:t>Fun</a:t>
            </a:r>
            <a:r>
              <a:rPr dirty="0" err="1"/>
              <a:t>ct</a:t>
            </a:r>
            <a:r>
              <a:rPr spc="-525" dirty="0" err="1"/>
              <a:t>i</a:t>
            </a:r>
            <a:r>
              <a:rPr sz="1200" b="0" spc="-89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4000" spc="-2390" dirty="0" err="1"/>
              <a:t>o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n</a:t>
            </a:r>
            <a:r>
              <a:rPr sz="1200" b="0" spc="-7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z="1200" b="0" spc="-7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rsi</a:t>
            </a:r>
            <a:r>
              <a:rPr sz="1200" b="0" spc="-22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t</a:t>
            </a:r>
            <a:r>
              <a:rPr sz="4000" spc="-2435" dirty="0" err="1"/>
              <a:t>n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y</a:t>
            </a:r>
            <a:r>
              <a:rPr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1200" b="0" baseline="156250" dirty="0" smtClean="0">
                <a:solidFill>
                  <a:srgbClr val="336600"/>
                </a:solidFill>
                <a:latin typeface="Times New Roman"/>
                <a:cs typeface="Times New Roman"/>
              </a:rPr>
              <a:t>of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50239" y="1374458"/>
            <a:ext cx="8280400" cy="4452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700" marR="73025" indent="-342900">
              <a:lnSpc>
                <a:spcPct val="99700"/>
              </a:lnSpc>
              <a:spcBef>
                <a:spcPts val="11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said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one-to-one  correspondence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bijection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reversible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or  </a:t>
            </a:r>
            <a:r>
              <a:rPr sz="2800" i="1" spc="-5" dirty="0">
                <a:latin typeface="Arial"/>
                <a:cs typeface="Arial"/>
              </a:rPr>
              <a:t>invertible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iff it is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one-to-one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onto.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50800">
              <a:lnSpc>
                <a:spcPts val="3345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bijection.</a:t>
            </a:r>
            <a:endParaRPr sz="2800">
              <a:latin typeface="Arial"/>
              <a:cs typeface="Arial"/>
            </a:endParaRPr>
          </a:p>
          <a:p>
            <a:pPr marL="393700" marR="508000">
              <a:lnSpc>
                <a:spcPts val="3400"/>
              </a:lnSpc>
              <a:spcBef>
                <a:spcPts val="60"/>
              </a:spcBef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spc="-5" dirty="0">
                <a:latin typeface="Arial"/>
                <a:cs typeface="Arial"/>
              </a:rPr>
              <a:t>inverse function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function that  </a:t>
            </a:r>
            <a:r>
              <a:rPr sz="2800" dirty="0">
                <a:latin typeface="Arial"/>
                <a:cs typeface="Arial"/>
              </a:rPr>
              <a:t>assigns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an element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unique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element</a:t>
            </a:r>
            <a:endParaRPr sz="2800">
              <a:latin typeface="Arial"/>
              <a:cs typeface="Arial"/>
            </a:endParaRPr>
          </a:p>
          <a:p>
            <a:pPr marL="393700">
              <a:lnSpc>
                <a:spcPts val="3180"/>
              </a:lnSpc>
            </a:pP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93700" marR="43180">
              <a:lnSpc>
                <a:spcPts val="3300"/>
              </a:lnSpc>
              <a:spcBef>
                <a:spcPts val="200"/>
              </a:spcBef>
              <a:tabLst>
                <a:tab pos="171767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inverse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denoted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.  Hence,	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828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Inverse	Function</a:t>
            </a:r>
            <a:r>
              <a:rPr spc="-55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9" name="object 9"/>
          <p:cNvSpPr/>
          <p:nvPr/>
        </p:nvSpPr>
        <p:spPr>
          <a:xfrm>
            <a:off x="2434743" y="1825171"/>
            <a:ext cx="4561175" cy="216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4752" y="1252220"/>
            <a:ext cx="447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f: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bijection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4952" y="5684519"/>
            <a:ext cx="3223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invertible?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6577" y="4876800"/>
            <a:ext cx="4832350" cy="462280"/>
          </a:xfrm>
          <a:custGeom>
            <a:avLst/>
            <a:gdLst/>
            <a:ahLst/>
            <a:cxnLst/>
            <a:rect l="l" t="t" r="r" b="b"/>
            <a:pathLst>
              <a:path w="4832350" h="462279">
                <a:moveTo>
                  <a:pt x="0" y="461664"/>
                </a:moveTo>
                <a:lnTo>
                  <a:pt x="4831754" y="461664"/>
                </a:lnTo>
                <a:lnTo>
                  <a:pt x="4831754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2052" y="4147820"/>
            <a:ext cx="7742555" cy="156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4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16</a:t>
            </a:r>
            <a:r>
              <a:rPr sz="2400" spc="-5" dirty="0">
                <a:latin typeface="Arial"/>
                <a:cs typeface="Arial"/>
              </a:rPr>
              <a:t>: Let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}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{1, 2, 3} such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80365">
              <a:lnSpc>
                <a:spcPts val="2840"/>
              </a:lnSpc>
            </a:pP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) = 2,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 = 3,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 = 1.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invertible, </a:t>
            </a:r>
            <a:r>
              <a:rPr sz="2400" dirty="0">
                <a:latin typeface="Arial"/>
                <a:cs typeface="Arial"/>
              </a:rPr>
              <a:t>and if 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is,</a:t>
            </a:r>
            <a:endParaRPr sz="24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320"/>
              </a:spcBef>
              <a:tabLst>
                <a:tab pos="3135630" algn="l"/>
              </a:tabLst>
            </a:pPr>
            <a:r>
              <a:rPr sz="3600" baseline="6944" dirty="0">
                <a:latin typeface="Arial"/>
                <a:cs typeface="Arial"/>
              </a:rPr>
              <a:t>what is</a:t>
            </a:r>
            <a:r>
              <a:rPr sz="3600" spc="-15" baseline="6944" dirty="0">
                <a:latin typeface="Arial"/>
                <a:cs typeface="Arial"/>
              </a:rPr>
              <a:t> </a:t>
            </a:r>
            <a:r>
              <a:rPr sz="3600" spc="-7" baseline="6944" dirty="0">
                <a:latin typeface="Arial"/>
                <a:cs typeface="Arial"/>
              </a:rPr>
              <a:t>its</a:t>
            </a:r>
            <a:r>
              <a:rPr sz="3600" baseline="6944" dirty="0">
                <a:latin typeface="Arial"/>
                <a:cs typeface="Arial"/>
              </a:rPr>
              <a:t> inverse?	</a:t>
            </a:r>
            <a:r>
              <a:rPr sz="2400" spc="-60" dirty="0">
                <a:latin typeface="Arial"/>
                <a:cs typeface="Arial"/>
              </a:rPr>
              <a:t>Yes. </a:t>
            </a:r>
            <a:r>
              <a:rPr sz="2400" i="1" spc="-5" dirty="0">
                <a:latin typeface="Arial"/>
                <a:cs typeface="Arial"/>
              </a:rPr>
              <a:t>f</a:t>
            </a:r>
            <a:r>
              <a:rPr sz="2400" spc="-7" baseline="24305" dirty="0">
                <a:latin typeface="Arial"/>
                <a:cs typeface="Arial"/>
              </a:rPr>
              <a:t>–1</a:t>
            </a:r>
            <a:r>
              <a:rPr sz="2400" spc="-5" dirty="0">
                <a:latin typeface="Arial"/>
                <a:cs typeface="Arial"/>
              </a:rPr>
              <a:t>(1)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–1</a:t>
            </a:r>
            <a:r>
              <a:rPr sz="2400" dirty="0">
                <a:latin typeface="Arial"/>
                <a:cs typeface="Arial"/>
              </a:rPr>
              <a:t>(2) =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–1</a:t>
            </a:r>
            <a:r>
              <a:rPr sz="2400" dirty="0">
                <a:latin typeface="Arial"/>
                <a:cs typeface="Arial"/>
              </a:rPr>
              <a:t>(3) 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0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18</a:t>
            </a:r>
            <a:r>
              <a:rPr sz="2400" spc="-5" dirty="0">
                <a:latin typeface="Arial"/>
                <a:cs typeface="Arial"/>
              </a:rPr>
              <a:t>: Let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the function from </a:t>
            </a:r>
            <a:r>
              <a:rPr sz="2400" b="1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35525" y="5748338"/>
            <a:ext cx="4191000" cy="831215"/>
          </a:xfrm>
          <a:custGeom>
            <a:avLst/>
            <a:gdLst/>
            <a:ahLst/>
            <a:cxnLst/>
            <a:rect l="l" t="t" r="r" b="b"/>
            <a:pathLst>
              <a:path w="4191000" h="831215">
                <a:moveTo>
                  <a:pt x="0" y="830996"/>
                </a:moveTo>
                <a:lnTo>
                  <a:pt x="4191000" y="830996"/>
                </a:lnTo>
                <a:lnTo>
                  <a:pt x="4191000" y="0"/>
                </a:lnTo>
                <a:lnTo>
                  <a:pt x="0" y="0"/>
                </a:lnTo>
                <a:lnTo>
                  <a:pt x="0" y="830996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14265" y="5781357"/>
            <a:ext cx="398462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latin typeface="Arial"/>
                <a:cs typeface="Arial"/>
              </a:rPr>
              <a:t>No.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is not a </a:t>
            </a:r>
            <a:r>
              <a:rPr sz="2400" spc="-5" dirty="0">
                <a:latin typeface="Arial"/>
                <a:cs typeface="Arial"/>
              </a:rPr>
              <a:t>one-to-one  function.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invertible.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260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4125" algn="l"/>
              </a:tabLst>
            </a:pPr>
            <a:r>
              <a:rPr spc="-5" dirty="0"/>
              <a:t>Mappings	in</a:t>
            </a:r>
            <a:r>
              <a:rPr spc="-95" dirty="0"/>
              <a:t> </a:t>
            </a:r>
            <a:r>
              <a:rPr dirty="0"/>
              <a:t>Java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39" y="1374458"/>
            <a:ext cx="7907655" cy="4493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943610" indent="-342900" algn="just">
              <a:lnSpc>
                <a:spcPct val="99000"/>
              </a:lnSpc>
              <a:spcBef>
                <a:spcPts val="125"/>
              </a:spcBef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12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discrete function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represented </a:t>
            </a:r>
            <a:r>
              <a:rPr sz="2400" dirty="0">
                <a:latin typeface="Arial"/>
                <a:cs typeface="Arial"/>
              </a:rPr>
              <a:t>by a </a:t>
            </a:r>
            <a:r>
              <a:rPr sz="2400" dirty="0">
                <a:latin typeface="Courier New"/>
                <a:cs typeface="Courier New"/>
              </a:rPr>
              <a:t>Map  </a:t>
            </a:r>
            <a:r>
              <a:rPr sz="2400" spc="-5" dirty="0">
                <a:latin typeface="Arial"/>
                <a:cs typeface="Arial"/>
              </a:rPr>
              <a:t>interface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dirty="0">
                <a:latin typeface="Courier New"/>
                <a:cs typeface="Courier New"/>
              </a:rPr>
              <a:t>HashMap</a:t>
            </a:r>
            <a:r>
              <a:rPr sz="2400" spc="-844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class in Java programming  </a:t>
            </a:r>
            <a:r>
              <a:rPr sz="2400" spc="-5" dirty="0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0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Map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map&lt;Integer,String&gt;</a:t>
            </a:r>
            <a:endParaRPr sz="2000">
              <a:latin typeface="Courier New"/>
              <a:cs typeface="Courier New"/>
            </a:endParaRPr>
          </a:p>
          <a:p>
            <a:pPr marR="314960"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 HashMap&lt;Integer,String&gt;()</a:t>
            </a:r>
            <a:r>
              <a:rPr sz="2000" spc="-64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R="428625" algn="ctr">
              <a:lnSpc>
                <a:spcPct val="100000"/>
              </a:lnSpc>
              <a:spcBef>
                <a:spcPts val="480"/>
              </a:spcBef>
              <a:tabLst>
                <a:tab pos="2851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Here,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domain is </a:t>
            </a:r>
            <a:r>
              <a:rPr sz="2000" dirty="0">
                <a:latin typeface="Courier New"/>
                <a:cs typeface="Courier New"/>
              </a:rPr>
              <a:t>Integer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codomain is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String</a:t>
            </a:r>
            <a:endParaRPr sz="2000">
              <a:latin typeface="Courier New"/>
              <a:cs typeface="Courier New"/>
            </a:endParaRPr>
          </a:p>
          <a:p>
            <a:pPr marR="398145" algn="ctr">
              <a:lnSpc>
                <a:spcPts val="2850"/>
              </a:lnSpc>
              <a:spcBef>
                <a:spcPts val="600"/>
              </a:spcBef>
              <a:tabLst>
                <a:tab pos="3422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construct </a:t>
            </a:r>
            <a:r>
              <a:rPr sz="2400" dirty="0">
                <a:latin typeface="Arial"/>
                <a:cs typeface="Arial"/>
              </a:rPr>
              <a:t>such a mapping by </a:t>
            </a:r>
            <a:r>
              <a:rPr sz="2400" spc="-5" dirty="0">
                <a:latin typeface="Arial"/>
                <a:cs typeface="Arial"/>
              </a:rPr>
              <a:t>putting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pairs</a:t>
            </a:r>
            <a:endParaRPr sz="2400">
              <a:latin typeface="Arial"/>
              <a:cs typeface="Arial"/>
            </a:endParaRPr>
          </a:p>
          <a:p>
            <a:pPr marR="201930" algn="ctr">
              <a:lnSpc>
                <a:spcPts val="2850"/>
              </a:lnSpc>
            </a:pPr>
            <a:r>
              <a:rPr sz="2400" dirty="0">
                <a:latin typeface="Arial"/>
                <a:cs typeface="Arial"/>
              </a:rPr>
              <a:t>{a, </a:t>
            </a:r>
            <a:r>
              <a:rPr sz="2400" spc="-5" dirty="0">
                <a:latin typeface="Arial"/>
                <a:cs typeface="Arial"/>
              </a:rPr>
              <a:t>f(a)} into </a:t>
            </a:r>
            <a:r>
              <a:rPr sz="2400" dirty="0">
                <a:latin typeface="Arial"/>
                <a:cs typeface="Arial"/>
              </a:rPr>
              <a:t>our </a:t>
            </a:r>
            <a:r>
              <a:rPr sz="2400" dirty="0">
                <a:latin typeface="Courier New"/>
                <a:cs typeface="Courier New"/>
              </a:rPr>
              <a:t>map</a:t>
            </a:r>
            <a:r>
              <a:rPr sz="2400" dirty="0">
                <a:latin typeface="Arial"/>
                <a:cs typeface="Arial"/>
              </a:rPr>
              <a:t>. (a is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key</a:t>
            </a:r>
            <a:r>
              <a:rPr sz="2400" spc="-5" dirty="0">
                <a:latin typeface="Arial"/>
                <a:cs typeface="Arial"/>
              </a:rPr>
              <a:t>, f(a)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value</a:t>
            </a:r>
            <a:r>
              <a:rPr sz="2400" spc="-5" dirty="0">
                <a:latin typeface="Arial"/>
                <a:cs typeface="Arial"/>
              </a:rPr>
              <a:t>.)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0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ourier New"/>
                <a:cs typeface="Courier New"/>
              </a:rPr>
              <a:t>map.put(2,"Jan");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0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for (Kid </a:t>
            </a:r>
            <a:r>
              <a:rPr sz="2000" dirty="0">
                <a:latin typeface="Courier New"/>
                <a:cs typeface="Courier New"/>
              </a:rPr>
              <a:t>kid:kids)</a:t>
            </a:r>
            <a:r>
              <a:rPr sz="2000" spc="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{map.put(kid.id,kid.name);}</a:t>
            </a:r>
            <a:endParaRPr sz="2000">
              <a:latin typeface="Courier New"/>
              <a:cs typeface="Courier New"/>
            </a:endParaRPr>
          </a:p>
          <a:p>
            <a:pPr marL="355600" marR="5080" indent="-342900">
              <a:lnSpc>
                <a:spcPct val="101499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we put </a:t>
            </a:r>
            <a:r>
              <a:rPr sz="2400" spc="-5" dirty="0">
                <a:latin typeface="Arial"/>
                <a:cs typeface="Arial"/>
              </a:rPr>
              <a:t>another </a:t>
            </a:r>
            <a:r>
              <a:rPr sz="2400" dirty="0">
                <a:latin typeface="Arial"/>
                <a:cs typeface="Arial"/>
              </a:rPr>
              <a:t>pair </a:t>
            </a:r>
            <a:r>
              <a:rPr sz="2400" spc="-5" dirty="0">
                <a:latin typeface="Arial"/>
                <a:cs typeface="Arial"/>
              </a:rPr>
              <a:t>with the </a:t>
            </a:r>
            <a:r>
              <a:rPr sz="2400" dirty="0">
                <a:latin typeface="Arial"/>
                <a:cs typeface="Arial"/>
              </a:rPr>
              <a:t>same key, it will </a:t>
            </a:r>
            <a:r>
              <a:rPr sz="2400" spc="-5" dirty="0">
                <a:latin typeface="Arial"/>
                <a:cs typeface="Arial"/>
              </a:rPr>
              <a:t>overwrite  the </a:t>
            </a:r>
            <a:r>
              <a:rPr sz="2400" dirty="0">
                <a:latin typeface="Arial"/>
                <a:cs typeface="Arial"/>
              </a:rPr>
              <a:t>previous pair – </a:t>
            </a:r>
            <a:r>
              <a:rPr sz="2400" spc="-5" dirty="0">
                <a:latin typeface="Arial"/>
                <a:cs typeface="Arial"/>
              </a:rPr>
              <a:t>it’s </a:t>
            </a:r>
            <a:r>
              <a:rPr sz="2400" dirty="0">
                <a:latin typeface="Arial"/>
                <a:cs typeface="Arial"/>
              </a:rPr>
              <a:t>not a </a:t>
            </a:r>
            <a:r>
              <a:rPr sz="2400" spc="-5" dirty="0">
                <a:latin typeface="Arial"/>
                <a:cs typeface="Arial"/>
              </a:rPr>
              <a:t>function! </a:t>
            </a:r>
            <a:r>
              <a:rPr sz="2400" dirty="0">
                <a:latin typeface="Arial"/>
                <a:cs typeface="Arial"/>
              </a:rPr>
              <a:t>(May be 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bug…)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dirty="0"/>
              <a:t>Image, </a:t>
            </a:r>
            <a:r>
              <a:rPr spc="-5" dirty="0"/>
              <a:t>Range</a:t>
            </a:r>
            <a:r>
              <a:rPr dirty="0"/>
              <a:t>,</a:t>
            </a:r>
            <a:r>
              <a:rPr spc="5" dirty="0"/>
              <a:t> </a:t>
            </a:r>
            <a:r>
              <a:rPr dirty="0"/>
              <a:t>B</a:t>
            </a:r>
            <a:r>
              <a:rPr spc="-5" dirty="0"/>
              <a:t>ij</a:t>
            </a:r>
            <a:r>
              <a:rPr dirty="0"/>
              <a:t>ect</a:t>
            </a:r>
            <a:r>
              <a:rPr spc="-5" dirty="0"/>
              <a:t>io</a:t>
            </a:r>
            <a:r>
              <a:rPr dirty="0"/>
              <a:t>n in </a:t>
            </a:r>
            <a:r>
              <a:rPr spc="-5" dirty="0"/>
              <a:t>J</a:t>
            </a:r>
            <a:r>
              <a:rPr spc="-919" dirty="0"/>
              <a:t>a</a:t>
            </a:r>
            <a:r>
              <a:rPr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1200" b="0" spc="-9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n</a:t>
            </a:r>
            <a:r>
              <a:rPr sz="4000" spc="-2165" dirty="0"/>
              <a:t>v</a:t>
            </a:r>
            <a:r>
              <a:rPr sz="1200" b="0" spc="-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r>
              <a:rPr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z="1200" b="0" spc="-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rsit</a:t>
            </a:r>
            <a:r>
              <a:rPr sz="1200" b="0" spc="-36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y</a:t>
            </a:r>
            <a:r>
              <a:rPr sz="4000" spc="-1785" dirty="0"/>
              <a:t>a</a:t>
            </a:r>
            <a:r>
              <a:rPr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of Hawaii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8339" y="1634452"/>
            <a:ext cx="8094345" cy="42995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Map.keys()</a:t>
            </a:r>
            <a:r>
              <a:rPr sz="2400" spc="-7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returns the </a:t>
            </a:r>
            <a:r>
              <a:rPr sz="2400" b="1" spc="-5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it’s </a:t>
            </a:r>
            <a:r>
              <a:rPr sz="2000" dirty="0">
                <a:latin typeface="Arial"/>
                <a:cs typeface="Arial"/>
              </a:rPr>
              <a:t>a 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Set</a:t>
            </a:r>
            <a:r>
              <a:rPr sz="200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map.values()</a:t>
            </a:r>
            <a:r>
              <a:rPr sz="2400" spc="-7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returns the </a:t>
            </a:r>
            <a:r>
              <a:rPr sz="2400" b="1" dirty="0">
                <a:latin typeface="Arial"/>
                <a:cs typeface="Arial"/>
              </a:rPr>
              <a:t>range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it’s </a:t>
            </a:r>
            <a:r>
              <a:rPr sz="2000" dirty="0">
                <a:latin typeface="Arial"/>
                <a:cs typeface="Arial"/>
              </a:rPr>
              <a:t>a 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Set</a:t>
            </a:r>
            <a:r>
              <a:rPr sz="200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Courier New"/>
                <a:cs typeface="Courier New"/>
              </a:rPr>
              <a:t>map</a:t>
            </a:r>
            <a:r>
              <a:rPr sz="2400" spc="-78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bijection?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latin typeface="Arial"/>
                <a:cs typeface="Arial"/>
              </a:rPr>
              <a:t>Iff the cardinalities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image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dirty="0">
                <a:latin typeface="Arial"/>
                <a:cs typeface="Arial"/>
              </a:rPr>
              <a:t>range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same:</a:t>
            </a:r>
            <a:endParaRPr sz="2400">
              <a:latin typeface="Arial"/>
              <a:cs typeface="Arial"/>
            </a:endParaRPr>
          </a:p>
          <a:p>
            <a:pPr marL="1054100" marR="471805" indent="-584835">
              <a:lnSpc>
                <a:spcPct val="100800"/>
              </a:lnSpc>
              <a:spcBef>
                <a:spcPts val="384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if (map.keys().size()==map.values().size())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System.out.println("map is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bijection”);</a:t>
            </a:r>
            <a:endParaRPr sz="2000">
              <a:latin typeface="Courier New"/>
              <a:cs typeface="Courier New"/>
            </a:endParaRPr>
          </a:p>
          <a:p>
            <a:pPr marL="7493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54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Inverse	Function in</a:t>
            </a:r>
            <a:r>
              <a:rPr spc="-85" dirty="0"/>
              <a:t> </a:t>
            </a:r>
            <a:r>
              <a:rPr dirty="0"/>
              <a:t>Java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312482"/>
            <a:ext cx="7611745" cy="38722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Let’s construct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inverse!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354965" algn="l"/>
              </a:tabLst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Prepare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inverse </a:t>
            </a:r>
            <a:r>
              <a:rPr sz="2200" spc="-5" dirty="0">
                <a:latin typeface="Arial"/>
                <a:cs typeface="Arial"/>
              </a:rPr>
              <a:t>function:</a:t>
            </a:r>
            <a:endParaRPr sz="2200">
              <a:latin typeface="Arial"/>
              <a:cs typeface="Arial"/>
            </a:endParaRPr>
          </a:p>
          <a:p>
            <a:pPr marL="469265">
              <a:lnSpc>
                <a:spcPts val="2360"/>
              </a:lnSpc>
              <a:spcBef>
                <a:spcPts val="509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Map inverse&lt;String,Integer&gt;</a:t>
            </a:r>
            <a:endParaRPr sz="2000">
              <a:latin typeface="Courier New"/>
              <a:cs typeface="Courier New"/>
            </a:endParaRPr>
          </a:p>
          <a:p>
            <a:pPr marR="19050" algn="ctr">
              <a:lnSpc>
                <a:spcPts val="2360"/>
              </a:lnSpc>
            </a:pP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 HashMap&lt;String,Integer&gt;()</a:t>
            </a:r>
            <a:r>
              <a:rPr sz="2000" spc="-64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Here,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domain is </a:t>
            </a:r>
            <a:r>
              <a:rPr sz="2000" dirty="0">
                <a:latin typeface="Courier New"/>
                <a:cs typeface="Courier New"/>
              </a:rPr>
              <a:t>String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codomain 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Integer</a:t>
            </a:r>
            <a:endParaRPr sz="2000">
              <a:latin typeface="Courier New"/>
              <a:cs typeface="Courier New"/>
            </a:endParaRPr>
          </a:p>
          <a:p>
            <a:pPr marL="354965" marR="5080" indent="-342900">
              <a:lnSpc>
                <a:spcPct val="101200"/>
              </a:lnSpc>
              <a:spcBef>
                <a:spcPts val="520"/>
              </a:spcBef>
              <a:tabLst>
                <a:tab pos="354965" algn="l"/>
              </a:tabLst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Go through </a:t>
            </a:r>
            <a:r>
              <a:rPr sz="2200" dirty="0">
                <a:latin typeface="Arial"/>
                <a:cs typeface="Arial"/>
              </a:rPr>
              <a:t>all keys in </a:t>
            </a:r>
            <a:r>
              <a:rPr sz="2200" dirty="0">
                <a:latin typeface="Courier New"/>
                <a:cs typeface="Courier New"/>
              </a:rPr>
              <a:t>map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dirty="0">
                <a:latin typeface="Arial"/>
                <a:cs typeface="Arial"/>
              </a:rPr>
              <a:t>(all </a:t>
            </a:r>
            <a:r>
              <a:rPr sz="2200" spc="-5" dirty="0">
                <a:latin typeface="Arial"/>
                <a:cs typeface="Arial"/>
              </a:rPr>
              <a:t>elements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image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and  put each pair </a:t>
            </a:r>
            <a:r>
              <a:rPr sz="2200" spc="-5" dirty="0">
                <a:latin typeface="Arial"/>
                <a:cs typeface="Arial"/>
              </a:rPr>
              <a:t>{value,key} into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Courier New"/>
                <a:cs typeface="Courier New"/>
              </a:rPr>
              <a:t>inverse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054100" marR="2427605" indent="-584835">
              <a:lnSpc>
                <a:spcPct val="100400"/>
              </a:lnSpc>
              <a:spcBef>
                <a:spcPts val="43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for (Integer id:map.keys())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String name </a:t>
            </a:r>
            <a:r>
              <a:rPr sz="2000" dirty="0">
                <a:latin typeface="Courier New"/>
                <a:cs typeface="Courier New"/>
              </a:rPr>
              <a:t>= map.get(id);  inverse.put(id:name,id);</a:t>
            </a:r>
            <a:endParaRPr sz="20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656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Function: Formal</a:t>
            </a:r>
            <a:r>
              <a:rPr spc="-4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0777" y="1252220"/>
            <a:ext cx="7633334" cy="26619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we say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function 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i="1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mapping</a:t>
            </a:r>
            <a:r>
              <a:rPr sz="2800" b="1" i="1" spc="-5" dirty="0">
                <a:latin typeface="Times New Roman"/>
                <a:cs typeface="Times New Roman"/>
              </a:rPr>
              <a:t>”</a:t>
            </a:r>
            <a:r>
              <a:rPr sz="2800" b="1" spc="-5" dirty="0">
                <a:latin typeface="Arial"/>
                <a:cs typeface="Arial"/>
              </a:rPr>
              <a:t>) </a:t>
            </a:r>
            <a:r>
              <a:rPr sz="2800" b="1" i="1" dirty="0">
                <a:latin typeface="Arial"/>
                <a:cs typeface="Arial"/>
              </a:rPr>
              <a:t>f </a:t>
            </a:r>
            <a:r>
              <a:rPr sz="2800" b="1" i="1" spc="-5" dirty="0">
                <a:latin typeface="Arial"/>
                <a:cs typeface="Arial"/>
              </a:rPr>
              <a:t>from </a:t>
            </a:r>
            <a:r>
              <a:rPr sz="2800" b="1" i="1" dirty="0">
                <a:latin typeface="Arial"/>
                <a:cs typeface="Arial"/>
              </a:rPr>
              <a:t>A to B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i="1" dirty="0">
                <a:latin typeface="Arial"/>
                <a:cs typeface="Arial"/>
              </a:rPr>
              <a:t>f </a:t>
            </a:r>
            <a:r>
              <a:rPr sz="2800" b="1" dirty="0">
                <a:latin typeface="Arial"/>
                <a:cs typeface="Arial"/>
              </a:rPr>
              <a:t>: </a:t>
            </a:r>
            <a:r>
              <a:rPr sz="2800" b="1" i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a  </a:t>
            </a:r>
            <a:r>
              <a:rPr sz="2800" spc="-5" dirty="0">
                <a:latin typeface="Arial"/>
                <a:cs typeface="Arial"/>
              </a:rPr>
              <a:t>particular </a:t>
            </a:r>
            <a:r>
              <a:rPr sz="2800" dirty="0">
                <a:latin typeface="Arial"/>
                <a:cs typeface="Arial"/>
              </a:rPr>
              <a:t>assignment of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exactly one element 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element</a:t>
            </a:r>
            <a:r>
              <a:rPr sz="2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 marL="354965" marR="389890" indent="-342900">
              <a:lnSpc>
                <a:spcPts val="3329"/>
              </a:lnSpc>
              <a:spcBef>
                <a:spcPts val="8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Functions </a:t>
            </a:r>
            <a:r>
              <a:rPr sz="2800" dirty="0">
                <a:latin typeface="Arial"/>
                <a:cs typeface="Arial"/>
              </a:rPr>
              <a:t>can be </a:t>
            </a:r>
            <a:r>
              <a:rPr sz="2800" spc="-5" dirty="0">
                <a:latin typeface="Arial"/>
                <a:cs typeface="Arial"/>
              </a:rPr>
              <a:t>represented </a:t>
            </a:r>
            <a:r>
              <a:rPr sz="2800" dirty="0">
                <a:latin typeface="Arial"/>
                <a:cs typeface="Arial"/>
              </a:rPr>
              <a:t>graphically in  several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58291" y="5656154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55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8291" y="3962400"/>
            <a:ext cx="0" cy="1694180"/>
          </a:xfrm>
          <a:custGeom>
            <a:avLst/>
            <a:gdLst/>
            <a:ahLst/>
            <a:cxnLst/>
            <a:rect l="l" t="t" r="r" b="b"/>
            <a:pathLst>
              <a:path h="1694179">
                <a:moveTo>
                  <a:pt x="0" y="1693754"/>
                </a:moveTo>
                <a:lnTo>
                  <a:pt x="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8291" y="4366249"/>
            <a:ext cx="1800225" cy="1290320"/>
          </a:xfrm>
          <a:custGeom>
            <a:avLst/>
            <a:gdLst/>
            <a:ahLst/>
            <a:cxnLst/>
            <a:rect l="l" t="t" r="r" b="b"/>
            <a:pathLst>
              <a:path w="1800225" h="1290320">
                <a:moveTo>
                  <a:pt x="0" y="1289905"/>
                </a:moveTo>
                <a:lnTo>
                  <a:pt x="41647" y="1274542"/>
                </a:lnTo>
                <a:lnTo>
                  <a:pt x="83194" y="1258469"/>
                </a:lnTo>
                <a:lnTo>
                  <a:pt x="124542" y="1240972"/>
                </a:lnTo>
                <a:lnTo>
                  <a:pt x="165589" y="1221341"/>
                </a:lnTo>
                <a:lnTo>
                  <a:pt x="206237" y="1198865"/>
                </a:lnTo>
                <a:lnTo>
                  <a:pt x="246385" y="1172832"/>
                </a:lnTo>
                <a:lnTo>
                  <a:pt x="285932" y="1142531"/>
                </a:lnTo>
                <a:lnTo>
                  <a:pt x="324780" y="1107250"/>
                </a:lnTo>
                <a:lnTo>
                  <a:pt x="362828" y="1066278"/>
                </a:lnTo>
                <a:lnTo>
                  <a:pt x="399975" y="1018904"/>
                </a:lnTo>
                <a:lnTo>
                  <a:pt x="420993" y="986649"/>
                </a:lnTo>
                <a:lnTo>
                  <a:pt x="441021" y="950051"/>
                </a:lnTo>
                <a:lnTo>
                  <a:pt x="460220" y="909687"/>
                </a:lnTo>
                <a:lnTo>
                  <a:pt x="478755" y="866139"/>
                </a:lnTo>
                <a:lnTo>
                  <a:pt x="496788" y="819984"/>
                </a:lnTo>
                <a:lnTo>
                  <a:pt x="514481" y="771801"/>
                </a:lnTo>
                <a:lnTo>
                  <a:pt x="531998" y="722171"/>
                </a:lnTo>
                <a:lnTo>
                  <a:pt x="549502" y="671672"/>
                </a:lnTo>
                <a:lnTo>
                  <a:pt x="567155" y="620884"/>
                </a:lnTo>
                <a:lnTo>
                  <a:pt x="585119" y="570385"/>
                </a:lnTo>
                <a:lnTo>
                  <a:pt x="603559" y="520755"/>
                </a:lnTo>
                <a:lnTo>
                  <a:pt x="622637" y="472573"/>
                </a:lnTo>
                <a:lnTo>
                  <a:pt x="642515" y="426418"/>
                </a:lnTo>
                <a:lnTo>
                  <a:pt x="663356" y="382869"/>
                </a:lnTo>
                <a:lnTo>
                  <a:pt x="685324" y="342506"/>
                </a:lnTo>
                <a:lnTo>
                  <a:pt x="708581" y="305907"/>
                </a:lnTo>
                <a:lnTo>
                  <a:pt x="733289" y="273652"/>
                </a:lnTo>
                <a:lnTo>
                  <a:pt x="767758" y="235414"/>
                </a:lnTo>
                <a:lnTo>
                  <a:pt x="804321" y="199056"/>
                </a:lnTo>
                <a:lnTo>
                  <a:pt x="842704" y="164857"/>
                </a:lnTo>
                <a:lnTo>
                  <a:pt x="882635" y="133095"/>
                </a:lnTo>
                <a:lnTo>
                  <a:pt x="923840" y="104046"/>
                </a:lnTo>
                <a:lnTo>
                  <a:pt x="966047" y="77988"/>
                </a:lnTo>
                <a:lnTo>
                  <a:pt x="1008982" y="55199"/>
                </a:lnTo>
                <a:lnTo>
                  <a:pt x="1052372" y="35956"/>
                </a:lnTo>
                <a:lnTo>
                  <a:pt x="1095944" y="20537"/>
                </a:lnTo>
                <a:lnTo>
                  <a:pt x="1139425" y="9220"/>
                </a:lnTo>
                <a:lnTo>
                  <a:pt x="1182542" y="2281"/>
                </a:lnTo>
                <a:lnTo>
                  <a:pt x="1225021" y="0"/>
                </a:lnTo>
                <a:lnTo>
                  <a:pt x="1266590" y="2652"/>
                </a:lnTo>
                <a:lnTo>
                  <a:pt x="1304683" y="10022"/>
                </a:lnTo>
                <a:lnTo>
                  <a:pt x="1342776" y="22206"/>
                </a:lnTo>
                <a:lnTo>
                  <a:pt x="1380869" y="38835"/>
                </a:lnTo>
                <a:lnTo>
                  <a:pt x="1418962" y="59538"/>
                </a:lnTo>
                <a:lnTo>
                  <a:pt x="1457055" y="83944"/>
                </a:lnTo>
                <a:lnTo>
                  <a:pt x="1495148" y="111684"/>
                </a:lnTo>
                <a:lnTo>
                  <a:pt x="1533241" y="142386"/>
                </a:lnTo>
                <a:lnTo>
                  <a:pt x="1571334" y="175681"/>
                </a:lnTo>
                <a:lnTo>
                  <a:pt x="1609427" y="211198"/>
                </a:lnTo>
                <a:lnTo>
                  <a:pt x="1647520" y="248567"/>
                </a:lnTo>
                <a:lnTo>
                  <a:pt x="1685613" y="287417"/>
                </a:lnTo>
                <a:lnTo>
                  <a:pt x="1723706" y="327378"/>
                </a:lnTo>
                <a:lnTo>
                  <a:pt x="1761799" y="368080"/>
                </a:lnTo>
                <a:lnTo>
                  <a:pt x="1799892" y="40915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9951" y="4531700"/>
            <a:ext cx="183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0079" y="4457369"/>
            <a:ext cx="10858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>
              <a:lnSpc>
                <a:spcPts val="276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64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ts val="276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19627" y="4652250"/>
            <a:ext cx="1118870" cy="328930"/>
          </a:xfrm>
          <a:custGeom>
            <a:avLst/>
            <a:gdLst/>
            <a:ahLst/>
            <a:cxnLst/>
            <a:rect l="l" t="t" r="r" b="b"/>
            <a:pathLst>
              <a:path w="1118870" h="328929">
                <a:moveTo>
                  <a:pt x="0" y="0"/>
                </a:moveTo>
                <a:lnTo>
                  <a:pt x="1118629" y="32859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2879" y="4891286"/>
            <a:ext cx="140335" cy="121920"/>
          </a:xfrm>
          <a:custGeom>
            <a:avLst/>
            <a:gdLst/>
            <a:ahLst/>
            <a:cxnLst/>
            <a:rect l="l" t="t" r="r" b="b"/>
            <a:pathLst>
              <a:path w="140335" h="121920">
                <a:moveTo>
                  <a:pt x="35793" y="0"/>
                </a:moveTo>
                <a:lnTo>
                  <a:pt x="66638" y="75243"/>
                </a:lnTo>
                <a:lnTo>
                  <a:pt x="0" y="121851"/>
                </a:lnTo>
                <a:lnTo>
                  <a:pt x="139748" y="96719"/>
                </a:lnTo>
                <a:lnTo>
                  <a:pt x="35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9627" y="5730330"/>
            <a:ext cx="1118235" cy="131445"/>
          </a:xfrm>
          <a:custGeom>
            <a:avLst/>
            <a:gdLst/>
            <a:ahLst/>
            <a:cxnLst/>
            <a:rect l="l" t="t" r="r" b="b"/>
            <a:pathLst>
              <a:path w="1118235" h="131445">
                <a:moveTo>
                  <a:pt x="0" y="131183"/>
                </a:moveTo>
                <a:lnTo>
                  <a:pt x="111777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9092" y="5679106"/>
            <a:ext cx="133985" cy="126364"/>
          </a:xfrm>
          <a:custGeom>
            <a:avLst/>
            <a:gdLst/>
            <a:ahLst/>
            <a:cxnLst/>
            <a:rect l="l" t="t" r="r" b="b"/>
            <a:pathLst>
              <a:path w="133985" h="126364">
                <a:moveTo>
                  <a:pt x="0" y="0"/>
                </a:moveTo>
                <a:lnTo>
                  <a:pt x="57854" y="57145"/>
                </a:lnTo>
                <a:lnTo>
                  <a:pt x="14803" y="126134"/>
                </a:lnTo>
                <a:lnTo>
                  <a:pt x="133535" y="482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9627" y="4657714"/>
            <a:ext cx="1118870" cy="263525"/>
          </a:xfrm>
          <a:custGeom>
            <a:avLst/>
            <a:gdLst/>
            <a:ahLst/>
            <a:cxnLst/>
            <a:rect l="l" t="t" r="r" b="b"/>
            <a:pathLst>
              <a:path w="1118870" h="263525">
                <a:moveTo>
                  <a:pt x="0" y="263260"/>
                </a:moveTo>
                <a:lnTo>
                  <a:pt x="111827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24455" y="4619187"/>
            <a:ext cx="138430" cy="123825"/>
          </a:xfrm>
          <a:custGeom>
            <a:avLst/>
            <a:gdLst/>
            <a:ahLst/>
            <a:cxnLst/>
            <a:rect l="l" t="t" r="r" b="b"/>
            <a:pathLst>
              <a:path w="138429" h="123825">
                <a:moveTo>
                  <a:pt x="0" y="0"/>
                </a:moveTo>
                <a:lnTo>
                  <a:pt x="64000" y="50168"/>
                </a:lnTo>
                <a:lnTo>
                  <a:pt x="29103" y="123620"/>
                </a:lnTo>
                <a:lnTo>
                  <a:pt x="138172" y="32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9627" y="5189701"/>
            <a:ext cx="1120140" cy="527050"/>
          </a:xfrm>
          <a:custGeom>
            <a:avLst/>
            <a:gdLst/>
            <a:ahLst/>
            <a:cxnLst/>
            <a:rect l="l" t="t" r="r" b="b"/>
            <a:pathLst>
              <a:path w="1120139" h="527050">
                <a:moveTo>
                  <a:pt x="0" y="0"/>
                </a:moveTo>
                <a:lnTo>
                  <a:pt x="1120013" y="52656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0678" y="5615570"/>
            <a:ext cx="142240" cy="114935"/>
          </a:xfrm>
          <a:custGeom>
            <a:avLst/>
            <a:gdLst/>
            <a:ahLst/>
            <a:cxnLst/>
            <a:rect l="l" t="t" r="r" b="b"/>
            <a:pathLst>
              <a:path w="142239" h="114935">
                <a:moveTo>
                  <a:pt x="54034" y="0"/>
                </a:moveTo>
                <a:lnTo>
                  <a:pt x="72989" y="79079"/>
                </a:lnTo>
                <a:lnTo>
                  <a:pt x="0" y="114931"/>
                </a:lnTo>
                <a:lnTo>
                  <a:pt x="141949" y="111499"/>
                </a:lnTo>
                <a:lnTo>
                  <a:pt x="54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9627" y="5328407"/>
            <a:ext cx="1118235" cy="197485"/>
          </a:xfrm>
          <a:custGeom>
            <a:avLst/>
            <a:gdLst/>
            <a:ahLst/>
            <a:cxnLst/>
            <a:rect l="l" t="t" r="r" b="b"/>
            <a:pathLst>
              <a:path w="1118235" h="197485">
                <a:moveTo>
                  <a:pt x="0" y="197200"/>
                </a:moveTo>
                <a:lnTo>
                  <a:pt x="111798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6527" y="5283520"/>
            <a:ext cx="136525" cy="125095"/>
          </a:xfrm>
          <a:custGeom>
            <a:avLst/>
            <a:gdLst/>
            <a:ahLst/>
            <a:cxnLst/>
            <a:rect l="l" t="t" r="r" b="b"/>
            <a:pathLst>
              <a:path w="136525" h="125095">
                <a:moveTo>
                  <a:pt x="0" y="0"/>
                </a:moveTo>
                <a:lnTo>
                  <a:pt x="61057" y="53710"/>
                </a:lnTo>
                <a:lnTo>
                  <a:pt x="22061" y="125069"/>
                </a:lnTo>
                <a:lnTo>
                  <a:pt x="136099" y="404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57078" y="4457369"/>
            <a:ext cx="108585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>
              <a:lnSpc>
                <a:spcPts val="25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ts val="211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38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ts val="264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76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8667" y="4147820"/>
            <a:ext cx="129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sz="2800" i="1" dirty="0">
                <a:latin typeface="Times New Roman"/>
                <a:cs typeface="Times New Roman"/>
              </a:rPr>
              <a:t>A	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04364" y="5602511"/>
            <a:ext cx="434975" cy="8115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45"/>
              </a:spcBef>
            </a:pPr>
            <a:r>
              <a:rPr sz="2800" i="1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4620" y="6076950"/>
            <a:ext cx="1612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Bipartite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Graph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19237" y="4011614"/>
            <a:ext cx="2295524" cy="1708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77377" y="4665346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02939" y="4665346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09127" y="5550853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09289" y="5638165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91639" y="4757103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14065" y="4760278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60002" y="5088890"/>
            <a:ext cx="124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36214" y="3964941"/>
            <a:ext cx="124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96389" y="6083300"/>
            <a:ext cx="2066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spc="-60" dirty="0">
                <a:latin typeface="Times New Roman"/>
                <a:cs typeface="Times New Roman"/>
              </a:rPr>
              <a:t>Venn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diagrams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2673985" algn="l"/>
              </a:tabLst>
            </a:pPr>
            <a:r>
              <a:rPr spc="-5" dirty="0"/>
              <a:t>Some	Function </a:t>
            </a:r>
            <a:r>
              <a:rPr spc="-5" dirty="0" smtClean="0"/>
              <a:t>Terminology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752" y="1455738"/>
            <a:ext cx="7456170" cy="48355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spc="-5" dirty="0">
                <a:latin typeface="Arial"/>
                <a:cs typeface="Arial"/>
              </a:rPr>
              <a:t>written that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Arial"/>
                <a:cs typeface="Arial"/>
              </a:rPr>
              <a:t>(where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1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domain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dirty="0">
                <a:solidFill>
                  <a:srgbClr val="006600"/>
                </a:solidFill>
                <a:latin typeface="Arial"/>
                <a:cs typeface="Arial"/>
              </a:rPr>
              <a:t>codomain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image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under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can not have more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pre-image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under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may have more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pre-image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solidFill>
                  <a:srgbClr val="006600"/>
                </a:solidFill>
                <a:latin typeface="Arial"/>
                <a:cs typeface="Arial"/>
              </a:rPr>
              <a:t>range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| </a:t>
            </a:r>
            <a:r>
              <a:rPr sz="2800" dirty="0">
                <a:solidFill>
                  <a:srgbClr val="434DD6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 f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) =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800" i="1" spc="-1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8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Range versus</a:t>
            </a:r>
            <a:r>
              <a:rPr spc="-80" dirty="0"/>
              <a:t> </a:t>
            </a:r>
            <a:r>
              <a:rPr spc="-5" dirty="0"/>
              <a:t>Codomain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379538"/>
            <a:ext cx="7564120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range of 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dirty="0">
                <a:latin typeface="Arial"/>
                <a:cs typeface="Arial"/>
              </a:rPr>
              <a:t>might </a:t>
            </a:r>
            <a:r>
              <a:rPr sz="2800" i="1" dirty="0">
                <a:latin typeface="Arial"/>
                <a:cs typeface="Arial"/>
              </a:rPr>
              <a:t>not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its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whole  codomain.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codomain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that the function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2800" i="1" dirty="0">
                <a:latin typeface="Arial"/>
                <a:cs typeface="Arial"/>
              </a:rPr>
              <a:t>declared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map all domain values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into.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10400"/>
              </a:lnSpc>
              <a:spcBef>
                <a:spcPts val="167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range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spc="-5" dirty="0">
                <a:latin typeface="Arial"/>
                <a:cs typeface="Arial"/>
              </a:rPr>
              <a:t>particular </a:t>
            </a:r>
            <a:r>
              <a:rPr sz="2800" dirty="0">
                <a:latin typeface="Arial"/>
                <a:cs typeface="Arial"/>
              </a:rPr>
              <a:t>set of values in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codomain </a:t>
            </a:r>
            <a:r>
              <a:rPr sz="2800" spc="-5" dirty="0">
                <a:latin typeface="Arial"/>
                <a:cs typeface="Arial"/>
              </a:rPr>
              <a:t>that the function </a:t>
            </a:r>
            <a:r>
              <a:rPr sz="2800" i="1" spc="-5" dirty="0">
                <a:latin typeface="Arial"/>
                <a:cs typeface="Arial"/>
              </a:rPr>
              <a:t>actually </a:t>
            </a:r>
            <a:r>
              <a:rPr sz="2800" dirty="0">
                <a:latin typeface="Arial"/>
                <a:cs typeface="Arial"/>
              </a:rPr>
              <a:t>maps 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2843530" algn="l"/>
              </a:tabLst>
            </a:pPr>
            <a:r>
              <a:rPr dirty="0"/>
              <a:t>Ra</a:t>
            </a:r>
            <a:r>
              <a:rPr spc="-5" dirty="0"/>
              <a:t>ng</a:t>
            </a:r>
            <a:r>
              <a:rPr dirty="0"/>
              <a:t>e	vs.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odo</a:t>
            </a:r>
            <a:r>
              <a:rPr dirty="0"/>
              <a:t>ma</a:t>
            </a:r>
            <a:r>
              <a:rPr spc="-5" dirty="0"/>
              <a:t>in</a:t>
            </a:r>
            <a:r>
              <a:rPr dirty="0"/>
              <a:t>:</a:t>
            </a:r>
            <a:r>
              <a:rPr spc="-5" dirty="0"/>
              <a:t> </a:t>
            </a:r>
            <a:r>
              <a:rPr dirty="0" err="1" smtClean="0"/>
              <a:t>Exam</a:t>
            </a:r>
            <a:r>
              <a:rPr spc="-695" dirty="0" err="1" smtClean="0"/>
              <a:t>p</a:t>
            </a:r>
            <a:r>
              <a:rPr sz="1200" b="0" baseline="156250" dirty="0" err="1" smtClean="0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1200" b="0" spc="-434" baseline="156250" dirty="0" err="1" smtClean="0">
                <a:solidFill>
                  <a:srgbClr val="336600"/>
                </a:solidFill>
                <a:latin typeface="Times New Roman"/>
                <a:cs typeface="Times New Roman"/>
              </a:rPr>
              <a:t>n</a:t>
            </a:r>
            <a:r>
              <a:rPr sz="4000" spc="-830" dirty="0" err="1" smtClean="0"/>
              <a:t>l</a:t>
            </a:r>
            <a:r>
              <a:rPr sz="1200" b="0" spc="-7" baseline="156250" dirty="0" err="1" smtClean="0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r>
              <a:rPr sz="1200" b="0" baseline="156250" dirty="0" err="1" smtClean="0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z="1200" b="0" spc="-232" baseline="156250" dirty="0" err="1" smtClean="0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4000" spc="-2075" dirty="0" err="1" smtClean="0"/>
              <a:t>e</a:t>
            </a:r>
            <a:r>
              <a:rPr sz="1200" b="0" baseline="156250" dirty="0" err="1" smtClean="0">
                <a:solidFill>
                  <a:srgbClr val="336600"/>
                </a:solidFill>
                <a:latin typeface="Times New Roman"/>
                <a:cs typeface="Times New Roman"/>
              </a:rPr>
              <a:t>rsity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5124" y="408800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8478" y="408800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4048" y="408800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6629" y="4088002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5">
                <a:moveTo>
                  <a:pt x="0" y="0"/>
                </a:moveTo>
                <a:lnTo>
                  <a:pt x="1186691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3337" y="408800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4411" y="5533263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7765" y="5533263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0939" y="1318259"/>
            <a:ext cx="7235825" cy="470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120014" indent="-342900">
              <a:lnSpc>
                <a:spcPct val="119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Suppose I declare </a:t>
            </a:r>
            <a:r>
              <a:rPr sz="2800" spc="-5" dirty="0">
                <a:latin typeface="Arial"/>
                <a:cs typeface="Arial"/>
              </a:rPr>
              <a:t>that: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function  </a:t>
            </a:r>
            <a:r>
              <a:rPr sz="2800" dirty="0">
                <a:latin typeface="Arial"/>
                <a:cs typeface="Arial"/>
              </a:rPr>
              <a:t>mapping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class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set of  grades {A, B, C, D,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F}.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32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At </a:t>
            </a:r>
            <a:r>
              <a:rPr sz="2800" spc="-5" dirty="0">
                <a:latin typeface="Arial"/>
                <a:cs typeface="Arial"/>
              </a:rPr>
              <a:t>this point, </a:t>
            </a:r>
            <a:r>
              <a:rPr sz="2800" dirty="0">
                <a:latin typeface="Arial"/>
                <a:cs typeface="Arial"/>
              </a:rPr>
              <a:t>you know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Arial"/>
                <a:cs typeface="Arial"/>
              </a:rPr>
              <a:t>s codomain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60"/>
              </a:spcBef>
            </a:pPr>
            <a:r>
              <a:rPr sz="2800" spc="-290" dirty="0">
                <a:latin typeface="Arial"/>
                <a:cs typeface="Arial"/>
              </a:rPr>
              <a:t>_</a:t>
            </a:r>
            <a:r>
              <a:rPr sz="4200" spc="-434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{A, </a:t>
            </a:r>
            <a:r>
              <a:rPr sz="2800" spc="-355" dirty="0">
                <a:latin typeface="Arial"/>
                <a:cs typeface="Arial"/>
              </a:rPr>
              <a:t>_</a:t>
            </a:r>
            <a:r>
              <a:rPr sz="4200" spc="-532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B,  </a:t>
            </a:r>
            <a:r>
              <a:rPr sz="4200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C, 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pc="-545" dirty="0">
                <a:latin typeface="Arial"/>
                <a:cs typeface="Arial"/>
              </a:rPr>
              <a:t>_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spc="-545" dirty="0">
                <a:latin typeface="Arial"/>
                <a:cs typeface="Arial"/>
              </a:rPr>
              <a:t>_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spc="-545" dirty="0">
                <a:latin typeface="Arial"/>
                <a:cs typeface="Arial"/>
              </a:rPr>
              <a:t>_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2800" spc="-545" dirty="0">
                <a:latin typeface="Arial"/>
                <a:cs typeface="Arial"/>
              </a:rPr>
              <a:t>_,  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range is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_</a:t>
            </a:r>
            <a:r>
              <a:rPr sz="4800" spc="-217" baseline="6944" dirty="0">
                <a:solidFill>
                  <a:srgbClr val="FF0000"/>
                </a:solidFill>
                <a:latin typeface="Times New Roman"/>
                <a:cs typeface="Times New Roman"/>
              </a:rPr>
              <a:t>unknown!</a:t>
            </a:r>
            <a:endParaRPr sz="4800" baseline="6944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24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Suppose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grades </a:t>
            </a:r>
            <a:r>
              <a:rPr sz="2800" spc="-5" dirty="0">
                <a:latin typeface="Arial"/>
                <a:cs typeface="Arial"/>
              </a:rPr>
              <a:t>turn </a:t>
            </a:r>
            <a:r>
              <a:rPr sz="2800" dirty="0">
                <a:latin typeface="Arial"/>
                <a:cs typeface="Arial"/>
              </a:rPr>
              <a:t>out all As 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Bs.</a:t>
            </a:r>
            <a:endParaRPr sz="2800">
              <a:latin typeface="Arial"/>
              <a:cs typeface="Arial"/>
            </a:endParaRPr>
          </a:p>
          <a:p>
            <a:pPr marL="406400" marR="1028700" indent="-342900">
              <a:lnSpc>
                <a:spcPts val="3610"/>
              </a:lnSpc>
              <a:spcBef>
                <a:spcPts val="225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dirty="0">
                <a:latin typeface="Arial"/>
                <a:cs typeface="Arial"/>
              </a:rPr>
              <a:t>range 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254" dirty="0">
                <a:latin typeface="Arial"/>
                <a:cs typeface="Arial"/>
              </a:rPr>
              <a:t>_</a:t>
            </a:r>
            <a:r>
              <a:rPr sz="4200" spc="-382" baseline="14880" dirty="0">
                <a:solidFill>
                  <a:srgbClr val="FF0000"/>
                </a:solidFill>
                <a:latin typeface="Times New Roman"/>
                <a:cs typeface="Times New Roman"/>
              </a:rPr>
              <a:t>{A,</a:t>
            </a:r>
            <a:r>
              <a:rPr sz="2800" spc="-254" dirty="0">
                <a:latin typeface="Arial"/>
                <a:cs typeface="Arial"/>
              </a:rPr>
              <a:t>_</a:t>
            </a:r>
            <a:r>
              <a:rPr sz="4200" spc="-382" baseline="14880" dirty="0">
                <a:solidFill>
                  <a:srgbClr val="FF0000"/>
                </a:solidFill>
                <a:latin typeface="Times New Roman"/>
                <a:cs typeface="Times New Roman"/>
              </a:rPr>
              <a:t>B} </a:t>
            </a:r>
            <a:r>
              <a:rPr sz="2800" dirty="0">
                <a:latin typeface="Arial"/>
                <a:cs typeface="Arial"/>
              </a:rPr>
              <a:t>, but </a:t>
            </a:r>
            <a:r>
              <a:rPr sz="2800" spc="-5" dirty="0">
                <a:latin typeface="Arial"/>
                <a:cs typeface="Arial"/>
              </a:rPr>
              <a:t>its  </a:t>
            </a:r>
            <a:r>
              <a:rPr sz="4200" baseline="-7936" dirty="0">
                <a:latin typeface="Arial"/>
                <a:cs typeface="Arial"/>
              </a:rPr>
              <a:t>codomain is </a:t>
            </a:r>
            <a:r>
              <a:rPr sz="4200" spc="-330" baseline="-7936" dirty="0">
                <a:latin typeface="Arial"/>
                <a:cs typeface="Arial"/>
              </a:rPr>
              <a:t>_</a:t>
            </a:r>
            <a:r>
              <a:rPr sz="3200" spc="-2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u="heavy" spc="-2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till </a:t>
            </a:r>
            <a:r>
              <a:rPr sz="2800" u="heavy" spc="-1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{A</a:t>
            </a:r>
            <a:r>
              <a:rPr sz="2800" spc="-14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4200" spc="-217" baseline="-7936" dirty="0">
                <a:latin typeface="Arial"/>
                <a:cs typeface="Arial"/>
              </a:rPr>
              <a:t>_</a:t>
            </a:r>
            <a:r>
              <a:rPr sz="2800" spc="-14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u="heavy" spc="-1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C,</a:t>
            </a:r>
            <a:r>
              <a:rPr sz="2800" u="heavy" spc="-26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4200" spc="-780" baseline="-7936" dirty="0">
                <a:latin typeface="Arial"/>
                <a:cs typeface="Arial"/>
              </a:rPr>
              <a:t>_</a:t>
            </a:r>
            <a:r>
              <a:rPr sz="2800" spc="-520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4200" spc="-1087" baseline="-7936" dirty="0">
                <a:latin typeface="Arial"/>
                <a:cs typeface="Arial"/>
              </a:rPr>
              <a:t>_</a:t>
            </a:r>
            <a:r>
              <a:rPr sz="2800" spc="-7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4200" spc="-1087" baseline="-7936" dirty="0">
                <a:latin typeface="Arial"/>
                <a:cs typeface="Arial"/>
              </a:rPr>
              <a:t>_</a:t>
            </a:r>
            <a:r>
              <a:rPr sz="2800" spc="-72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4200" spc="-1087" baseline="-7936" dirty="0">
                <a:latin typeface="Arial"/>
                <a:cs typeface="Arial"/>
              </a:rPr>
              <a:t>_</a:t>
            </a:r>
            <a:r>
              <a:rPr sz="2800" spc="-725" dirty="0">
                <a:solidFill>
                  <a:srgbClr val="FF0000"/>
                </a:solidFill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739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5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9352" y="1374458"/>
            <a:ext cx="7534909" cy="4630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0365" marR="584200" indent="-342900">
              <a:lnSpc>
                <a:spcPts val="3300"/>
              </a:lnSpc>
              <a:spcBef>
                <a:spcPts val="26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, ×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plus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times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are binary </a:t>
            </a:r>
            <a:r>
              <a:rPr sz="2800" spc="-5" dirty="0">
                <a:latin typeface="Arial"/>
                <a:cs typeface="Arial"/>
              </a:rPr>
              <a:t>operators  </a:t>
            </a:r>
            <a:r>
              <a:rPr sz="2800" dirty="0">
                <a:latin typeface="Arial"/>
                <a:cs typeface="Arial"/>
              </a:rPr>
              <a:t>over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. (Normal </a:t>
            </a:r>
            <a:r>
              <a:rPr sz="2800" spc="-5" dirty="0">
                <a:latin typeface="Arial"/>
                <a:cs typeface="Arial"/>
              </a:rPr>
              <a:t>addition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5" dirty="0">
                <a:latin typeface="Arial"/>
                <a:cs typeface="Arial"/>
              </a:rPr>
              <a:t> multiplication.)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ts val="3345"/>
              </a:lnSpc>
              <a:spcBef>
                <a:spcPts val="6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Therefore, </a:t>
            </a:r>
            <a:r>
              <a:rPr sz="2800" dirty="0">
                <a:latin typeface="Arial"/>
                <a:cs typeface="Arial"/>
              </a:rPr>
              <a:t>we can also add and </a:t>
            </a:r>
            <a:r>
              <a:rPr sz="2800" spc="-5" dirty="0">
                <a:latin typeface="Arial"/>
                <a:cs typeface="Arial"/>
              </a:rPr>
              <a:t>multiply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two</a:t>
            </a:r>
            <a:endParaRPr sz="2800">
              <a:latin typeface="Arial"/>
              <a:cs typeface="Arial"/>
            </a:endParaRPr>
          </a:p>
          <a:p>
            <a:pPr marL="380365">
              <a:lnSpc>
                <a:spcPts val="3345"/>
              </a:lnSpc>
            </a:pPr>
            <a:r>
              <a:rPr sz="2800" i="1" dirty="0">
                <a:latin typeface="Arial"/>
                <a:cs typeface="Arial"/>
              </a:rPr>
              <a:t>real-valued </a:t>
            </a:r>
            <a:r>
              <a:rPr sz="2800" i="1" spc="-5" dirty="0">
                <a:latin typeface="Arial"/>
                <a:cs typeface="Arial"/>
              </a:rPr>
              <a:t>functions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715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where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f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)(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40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fg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where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fg</a:t>
            </a:r>
            <a:r>
              <a:rPr sz="2800" spc="-5" dirty="0">
                <a:latin typeface="Arial"/>
                <a:cs typeface="Arial"/>
              </a:rPr>
              <a:t>)(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6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80365" marR="1501775" algn="just">
              <a:lnSpc>
                <a:spcPct val="99700"/>
              </a:lnSpc>
              <a:spcBef>
                <a:spcPts val="75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functions from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b="1" dirty="0">
                <a:latin typeface="Arial"/>
                <a:cs typeface="Arial"/>
              </a:rPr>
              <a:t>R 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  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 functions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fg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4739" y="481331"/>
            <a:ext cx="7956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</a:t>
            </a:r>
            <a:r>
              <a:rPr dirty="0"/>
              <a:t>ct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po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5" dirty="0" err="1"/>
              <a:t>Op</a:t>
            </a:r>
            <a:r>
              <a:rPr dirty="0" err="1"/>
              <a:t>era</a:t>
            </a:r>
            <a:r>
              <a:rPr spc="-1145" dirty="0" err="1"/>
              <a:t>t</a:t>
            </a:r>
            <a:r>
              <a:rPr sz="1200" b="0" baseline="166666" dirty="0" err="1">
                <a:solidFill>
                  <a:srgbClr val="336600"/>
                </a:solidFill>
                <a:latin typeface="Times New Roman"/>
                <a:cs typeface="Times New Roman"/>
              </a:rPr>
              <a:t>Un</a:t>
            </a:r>
            <a:r>
              <a:rPr sz="1200" b="0" spc="-89" baseline="166666" dirty="0" err="1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r>
              <a:rPr sz="4000" spc="-2390" dirty="0" err="1"/>
              <a:t>o</a:t>
            </a:r>
            <a:r>
              <a:rPr sz="1200" b="0" baseline="166666" dirty="0" err="1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z="1200" b="0" spc="-7" baseline="166666" dirty="0" err="1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baseline="166666" dirty="0" err="1">
                <a:solidFill>
                  <a:srgbClr val="336600"/>
                </a:solidFill>
                <a:latin typeface="Times New Roman"/>
                <a:cs typeface="Times New Roman"/>
              </a:rPr>
              <a:t>rsity</a:t>
            </a:r>
            <a:r>
              <a:rPr sz="1200" b="0" baseline="166666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1200" b="0" spc="-592" baseline="166666" dirty="0" err="1" smtClean="0">
                <a:solidFill>
                  <a:srgbClr val="336600"/>
                </a:solidFill>
                <a:latin typeface="Times New Roman"/>
                <a:cs typeface="Times New Roman"/>
              </a:rPr>
              <a:t>o</a:t>
            </a:r>
            <a:r>
              <a:rPr sz="4000" spc="-1170" dirty="0" err="1" smtClean="0"/>
              <a:t>r</a:t>
            </a:r>
            <a:r>
              <a:rPr sz="1200" b="0" baseline="166666" dirty="0" err="1" smtClean="0">
                <a:solidFill>
                  <a:srgbClr val="336600"/>
                </a:solidFill>
                <a:latin typeface="Times New Roman"/>
                <a:cs typeface="Times New Roman"/>
              </a:rPr>
              <a:t>f</a:t>
            </a:r>
            <a:endParaRPr sz="1200" baseline="16666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755458"/>
            <a:ext cx="8053705" cy="45389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2860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functions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a  special </a:t>
            </a:r>
            <a:r>
              <a:rPr sz="2800" spc="-5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called </a:t>
            </a:r>
            <a:r>
              <a:rPr sz="2800" b="1" i="1" dirty="0">
                <a:solidFill>
                  <a:srgbClr val="006600"/>
                </a:solidFill>
                <a:latin typeface="Arial"/>
                <a:cs typeface="Arial"/>
              </a:rPr>
              <a:t>compose</a:t>
            </a:r>
            <a:r>
              <a:rPr sz="2800" b="1" i="1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◦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322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Arial"/>
                <a:cs typeface="Arial"/>
              </a:rPr>
              <a:t>It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composes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(creates) </a:t>
            </a:r>
            <a:r>
              <a:rPr sz="2700" dirty="0">
                <a:latin typeface="Arial"/>
                <a:cs typeface="Arial"/>
              </a:rPr>
              <a:t>a new </a:t>
            </a:r>
            <a:r>
              <a:rPr sz="2700" spc="-5" dirty="0">
                <a:latin typeface="Arial"/>
                <a:cs typeface="Arial"/>
              </a:rPr>
              <a:t>function from </a:t>
            </a:r>
            <a:r>
              <a:rPr sz="2700" i="1" dirty="0">
                <a:latin typeface="Arial"/>
                <a:cs typeface="Arial"/>
              </a:rPr>
              <a:t>f</a:t>
            </a:r>
            <a:r>
              <a:rPr sz="2700" i="1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and</a:t>
            </a:r>
            <a:endParaRPr sz="2700">
              <a:latin typeface="Arial"/>
              <a:cs typeface="Arial"/>
            </a:endParaRPr>
          </a:p>
          <a:p>
            <a:pPr marL="749300">
              <a:lnSpc>
                <a:spcPts val="3220"/>
              </a:lnSpc>
            </a:pPr>
            <a:r>
              <a:rPr sz="2700" i="1" dirty="0">
                <a:latin typeface="Arial"/>
                <a:cs typeface="Arial"/>
              </a:rPr>
              <a:t>g </a:t>
            </a:r>
            <a:r>
              <a:rPr sz="2700" dirty="0">
                <a:latin typeface="Arial"/>
                <a:cs typeface="Arial"/>
              </a:rPr>
              <a:t>by applying </a:t>
            </a:r>
            <a:r>
              <a:rPr sz="2700" i="1" dirty="0">
                <a:latin typeface="Arial"/>
                <a:cs typeface="Arial"/>
              </a:rPr>
              <a:t>f </a:t>
            </a:r>
            <a:r>
              <a:rPr sz="2700" spc="-5" dirty="0">
                <a:latin typeface="Arial"/>
                <a:cs typeface="Arial"/>
              </a:rPr>
              <a:t>to the </a:t>
            </a:r>
            <a:r>
              <a:rPr sz="2700" dirty="0">
                <a:latin typeface="Arial"/>
                <a:cs typeface="Arial"/>
              </a:rPr>
              <a:t>result of applying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g.</a:t>
            </a:r>
            <a:endParaRPr sz="27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We </a:t>
            </a:r>
            <a:r>
              <a:rPr sz="2700" dirty="0">
                <a:latin typeface="Arial"/>
                <a:cs typeface="Arial"/>
              </a:rPr>
              <a:t>say </a:t>
            </a:r>
            <a:r>
              <a:rPr sz="2700" spc="-5" dirty="0">
                <a:latin typeface="Arial"/>
                <a:cs typeface="Arial"/>
              </a:rPr>
              <a:t>(</a:t>
            </a:r>
            <a:r>
              <a:rPr sz="2700" i="1" spc="-5" dirty="0">
                <a:latin typeface="Arial"/>
                <a:cs typeface="Arial"/>
              </a:rPr>
              <a:t>f </a:t>
            </a:r>
            <a:r>
              <a:rPr sz="2700" dirty="0">
                <a:latin typeface="Arial"/>
                <a:cs typeface="Arial"/>
              </a:rPr>
              <a:t>◦ 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): </a:t>
            </a:r>
            <a:r>
              <a:rPr sz="2700" i="1" dirty="0">
                <a:latin typeface="Arial"/>
                <a:cs typeface="Arial"/>
              </a:rPr>
              <a:t>A </a:t>
            </a:r>
            <a:r>
              <a:rPr sz="2700" dirty="0">
                <a:latin typeface="Symbol"/>
                <a:cs typeface="Symbol"/>
              </a:rPr>
              <a:t>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, where </a:t>
            </a:r>
            <a:r>
              <a:rPr sz="2700" spc="-5" dirty="0">
                <a:latin typeface="Arial"/>
                <a:cs typeface="Arial"/>
              </a:rPr>
              <a:t>(</a:t>
            </a:r>
            <a:r>
              <a:rPr sz="2700" i="1" spc="-5" dirty="0">
                <a:latin typeface="Arial"/>
                <a:cs typeface="Arial"/>
              </a:rPr>
              <a:t>f </a:t>
            </a:r>
            <a:r>
              <a:rPr sz="2700" dirty="0">
                <a:latin typeface="Arial"/>
                <a:cs typeface="Arial"/>
              </a:rPr>
              <a:t>◦ 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)(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 =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)).</a:t>
            </a:r>
            <a:endParaRPr sz="2700">
              <a:latin typeface="Arial"/>
              <a:cs typeface="Arial"/>
            </a:endParaRPr>
          </a:p>
          <a:p>
            <a:pPr marL="469900">
              <a:lnSpc>
                <a:spcPts val="322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solidFill>
                  <a:srgbClr val="0000CC"/>
                </a:solidFill>
                <a:latin typeface="Arial"/>
                <a:cs typeface="Arial"/>
              </a:rPr>
              <a:t>Note: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f </a:t>
            </a:r>
            <a:r>
              <a:rPr sz="2700" dirty="0">
                <a:solidFill>
                  <a:srgbClr val="0329D6"/>
                </a:solidFill>
                <a:latin typeface="Arial"/>
                <a:cs typeface="Arial"/>
              </a:rPr>
              <a:t>◦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g 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cannot be </a:t>
            </a:r>
            <a:r>
              <a:rPr sz="2700" spc="-5" dirty="0">
                <a:solidFill>
                  <a:srgbClr val="0000CC"/>
                </a:solidFill>
                <a:latin typeface="Arial"/>
                <a:cs typeface="Arial"/>
              </a:rPr>
              <a:t>defined 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unless range of</a:t>
            </a:r>
            <a:r>
              <a:rPr sz="2700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g</a:t>
            </a:r>
            <a:endParaRPr sz="2700">
              <a:latin typeface="Arial"/>
              <a:cs typeface="Arial"/>
            </a:endParaRPr>
          </a:p>
          <a:p>
            <a:pPr marL="749300">
              <a:lnSpc>
                <a:spcPts val="3220"/>
              </a:lnSpc>
            </a:pP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is a subset of </a:t>
            </a:r>
            <a:r>
              <a:rPr sz="27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domain of</a:t>
            </a:r>
            <a:r>
              <a:rPr sz="27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f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Note 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</a:t>
            </a:r>
            <a:r>
              <a:rPr sz="2700" dirty="0">
                <a:latin typeface="Symbol"/>
                <a:cs typeface="Symbol"/>
              </a:rPr>
              <a:t></a:t>
            </a:r>
            <a:r>
              <a:rPr sz="2700" i="1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, so </a:t>
            </a:r>
            <a:r>
              <a:rPr sz="2700" i="1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)) is </a:t>
            </a:r>
            <a:r>
              <a:rPr sz="2700" spc="-5" dirty="0">
                <a:latin typeface="Arial"/>
                <a:cs typeface="Arial"/>
              </a:rPr>
              <a:t>defined </a:t>
            </a:r>
            <a:r>
              <a:rPr sz="2700" dirty="0">
                <a:latin typeface="Arial"/>
                <a:cs typeface="Arial"/>
              </a:rPr>
              <a:t>and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dirty="0">
                <a:latin typeface="Symbol"/>
                <a:cs typeface="Symbol"/>
              </a:rPr>
              <a:t></a:t>
            </a:r>
            <a:r>
              <a:rPr sz="2700" i="1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749300" marR="5080" indent="-279400">
              <a:lnSpc>
                <a:spcPts val="3200"/>
              </a:lnSpc>
              <a:spcBef>
                <a:spcPts val="70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700" spc="-5" dirty="0">
                <a:latin typeface="Arial"/>
                <a:cs typeface="Arial"/>
              </a:rPr>
              <a:t>Note </a:t>
            </a:r>
            <a:r>
              <a:rPr sz="2700" dirty="0">
                <a:latin typeface="Arial"/>
                <a:cs typeface="Arial"/>
              </a:rPr>
              <a:t>that ◦ is </a:t>
            </a:r>
            <a:r>
              <a:rPr sz="2700" spc="-5" dirty="0">
                <a:latin typeface="Arial"/>
                <a:cs typeface="Arial"/>
              </a:rPr>
              <a:t>non-commuting. </a:t>
            </a:r>
            <a:r>
              <a:rPr sz="2700" dirty="0">
                <a:latin typeface="Arial"/>
                <a:cs typeface="Arial"/>
              </a:rPr>
              <a:t>(Like </a:t>
            </a:r>
            <a:r>
              <a:rPr sz="2700" spc="-5" dirty="0">
                <a:latin typeface="Arial"/>
                <a:cs typeface="Arial"/>
              </a:rPr>
              <a:t>Cartesian </a:t>
            </a:r>
            <a:r>
              <a:rPr sz="2700" dirty="0">
                <a:latin typeface="Symbol"/>
                <a:cs typeface="Symbol"/>
              </a:rPr>
              <a:t></a:t>
            </a:r>
            <a:r>
              <a:rPr sz="2700" dirty="0">
                <a:latin typeface="Arial"/>
                <a:cs typeface="Arial"/>
              </a:rPr>
              <a:t>,  but unlike +, </a:t>
            </a:r>
            <a:r>
              <a:rPr sz="2700" dirty="0">
                <a:latin typeface="Symbol"/>
                <a:cs typeface="Symbol"/>
              </a:rPr>
              <a:t></a:t>
            </a:r>
            <a:r>
              <a:rPr sz="2700" dirty="0">
                <a:latin typeface="Arial"/>
                <a:cs typeface="Arial"/>
              </a:rPr>
              <a:t>, </a:t>
            </a:r>
            <a:r>
              <a:rPr sz="2700" dirty="0">
                <a:latin typeface="Symbol"/>
                <a:cs typeface="Symbol"/>
              </a:rPr>
              <a:t></a:t>
            </a:r>
            <a:r>
              <a:rPr sz="2700" dirty="0">
                <a:latin typeface="Arial"/>
                <a:cs typeface="Arial"/>
              </a:rPr>
              <a:t>) </a:t>
            </a:r>
            <a:r>
              <a:rPr sz="2700" spc="-5" dirty="0">
                <a:latin typeface="Arial"/>
                <a:cs typeface="Arial"/>
              </a:rPr>
              <a:t>(Generally, </a:t>
            </a:r>
            <a:r>
              <a:rPr sz="2700" i="1" dirty="0">
                <a:latin typeface="Arial"/>
                <a:cs typeface="Arial"/>
              </a:rPr>
              <a:t>f </a:t>
            </a:r>
            <a:r>
              <a:rPr sz="2700" dirty="0">
                <a:latin typeface="Arial"/>
                <a:cs typeface="Arial"/>
              </a:rPr>
              <a:t>◦ </a:t>
            </a:r>
            <a:r>
              <a:rPr sz="2700" i="1" dirty="0">
                <a:latin typeface="Arial"/>
                <a:cs typeface="Arial"/>
              </a:rPr>
              <a:t>g </a:t>
            </a:r>
            <a:r>
              <a:rPr sz="2700" dirty="0">
                <a:latin typeface="Symbol"/>
                <a:cs typeface="Symbol"/>
              </a:rPr>
              <a:t>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Arial"/>
                <a:cs typeface="Arial"/>
              </a:rPr>
              <a:t>g </a:t>
            </a:r>
            <a:r>
              <a:rPr sz="2700" dirty="0">
                <a:latin typeface="Arial"/>
                <a:cs typeface="Arial"/>
              </a:rPr>
              <a:t>◦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f</a:t>
            </a:r>
            <a:r>
              <a:rPr sz="2700" spc="-5" dirty="0">
                <a:latin typeface="Arial"/>
                <a:cs typeface="Arial"/>
              </a:rPr>
              <a:t>.)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8928" y="1589567"/>
            <a:ext cx="1224280" cy="225425"/>
          </a:xfrm>
          <a:custGeom>
            <a:avLst/>
            <a:gdLst/>
            <a:ahLst/>
            <a:cxnLst/>
            <a:rect l="l" t="t" r="r" b="b"/>
            <a:pathLst>
              <a:path w="1224279" h="225425">
                <a:moveTo>
                  <a:pt x="0" y="224907"/>
                </a:moveTo>
                <a:lnTo>
                  <a:pt x="43596" y="184943"/>
                </a:lnTo>
                <a:lnTo>
                  <a:pt x="56296" y="169068"/>
                </a:lnTo>
                <a:lnTo>
                  <a:pt x="64234" y="150018"/>
                </a:lnTo>
                <a:lnTo>
                  <a:pt x="71377" y="131762"/>
                </a:lnTo>
                <a:lnTo>
                  <a:pt x="86459" y="115887"/>
                </a:lnTo>
                <a:lnTo>
                  <a:pt x="126940" y="92868"/>
                </a:lnTo>
                <a:lnTo>
                  <a:pt x="181709" y="69849"/>
                </a:lnTo>
                <a:lnTo>
                  <a:pt x="240446" y="50006"/>
                </a:lnTo>
                <a:lnTo>
                  <a:pt x="294421" y="37306"/>
                </a:lnTo>
                <a:lnTo>
                  <a:pt x="337284" y="23018"/>
                </a:lnTo>
                <a:lnTo>
                  <a:pt x="380146" y="12699"/>
                </a:lnTo>
                <a:lnTo>
                  <a:pt x="425390" y="5556"/>
                </a:lnTo>
                <a:lnTo>
                  <a:pt x="475396" y="0"/>
                </a:lnTo>
                <a:lnTo>
                  <a:pt x="829408" y="4762"/>
                </a:lnTo>
                <a:lnTo>
                  <a:pt x="883383" y="10318"/>
                </a:lnTo>
                <a:lnTo>
                  <a:pt x="934977" y="19843"/>
                </a:lnTo>
                <a:lnTo>
                  <a:pt x="985777" y="31749"/>
                </a:lnTo>
                <a:lnTo>
                  <a:pt x="1035783" y="41274"/>
                </a:lnTo>
                <a:lnTo>
                  <a:pt x="1054833" y="54768"/>
                </a:lnTo>
                <a:lnTo>
                  <a:pt x="1078646" y="67468"/>
                </a:lnTo>
                <a:lnTo>
                  <a:pt x="1131033" y="88106"/>
                </a:lnTo>
                <a:lnTo>
                  <a:pt x="1152465" y="108743"/>
                </a:lnTo>
                <a:lnTo>
                  <a:pt x="1173896" y="129381"/>
                </a:lnTo>
                <a:lnTo>
                  <a:pt x="1178659" y="138112"/>
                </a:lnTo>
                <a:lnTo>
                  <a:pt x="1181040" y="142081"/>
                </a:lnTo>
                <a:lnTo>
                  <a:pt x="1182627" y="143668"/>
                </a:lnTo>
                <a:lnTo>
                  <a:pt x="1185802" y="144462"/>
                </a:lnTo>
                <a:lnTo>
                  <a:pt x="1190565" y="148431"/>
                </a:lnTo>
                <a:lnTo>
                  <a:pt x="1199296" y="157162"/>
                </a:lnTo>
                <a:lnTo>
                  <a:pt x="1219140" y="182562"/>
                </a:lnTo>
                <a:lnTo>
                  <a:pt x="1223755" y="207341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00" y="1674046"/>
            <a:ext cx="184785" cy="179070"/>
          </a:xfrm>
          <a:custGeom>
            <a:avLst/>
            <a:gdLst/>
            <a:ahLst/>
            <a:cxnLst/>
            <a:rect l="l" t="t" r="r" b="b"/>
            <a:pathLst>
              <a:path w="184785" h="179069">
                <a:moveTo>
                  <a:pt x="68458" y="0"/>
                </a:moveTo>
                <a:lnTo>
                  <a:pt x="0" y="179045"/>
                </a:lnTo>
                <a:lnTo>
                  <a:pt x="184311" y="126385"/>
                </a:lnTo>
                <a:lnTo>
                  <a:pt x="6845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7477" y="1668843"/>
            <a:ext cx="168910" cy="184785"/>
          </a:xfrm>
          <a:custGeom>
            <a:avLst/>
            <a:gdLst/>
            <a:ahLst/>
            <a:cxnLst/>
            <a:rect l="l" t="t" r="r" b="b"/>
            <a:pathLst>
              <a:path w="168910" h="184785">
                <a:moveTo>
                  <a:pt x="168551" y="0"/>
                </a:moveTo>
                <a:lnTo>
                  <a:pt x="0" y="31396"/>
                </a:lnTo>
                <a:lnTo>
                  <a:pt x="115671" y="184249"/>
                </a:lnTo>
                <a:lnTo>
                  <a:pt x="1685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398" y="1261647"/>
            <a:ext cx="3124835" cy="339090"/>
          </a:xfrm>
          <a:prstGeom prst="rect">
            <a:avLst/>
          </a:prstGeom>
          <a:solidFill>
            <a:srgbClr val="FFFED5"/>
          </a:solidFill>
          <a:ln w="38099">
            <a:solidFill>
              <a:srgbClr val="0076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600" spc="-5" dirty="0">
                <a:latin typeface="Times New Roman"/>
                <a:cs typeface="Times New Roman"/>
              </a:rPr>
              <a:t>Note the match here. </a:t>
            </a:r>
            <a:r>
              <a:rPr sz="1600" spc="-25" dirty="0">
                <a:latin typeface="Times New Roman"/>
                <a:cs typeface="Times New Roman"/>
              </a:rPr>
              <a:t>It’s</a:t>
            </a:r>
            <a:r>
              <a:rPr sz="1600" spc="-5" dirty="0">
                <a:latin typeface="Times New Roman"/>
                <a:cs typeface="Times New Roman"/>
              </a:rPr>
              <a:t> necessary!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9903" y="2550013"/>
            <a:ext cx="7183739" cy="3181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9677" y="139701"/>
            <a:ext cx="5414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Function</a:t>
            </a:r>
            <a:r>
              <a:rPr sz="40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Composition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9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194752" y="622301"/>
            <a:ext cx="3521075" cy="135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Illustration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  <a:tabLst>
                <a:tab pos="354965" algn="l"/>
                <a:tab pos="2069464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g: A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B,	f : 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433</Words>
  <Application>Microsoft Office PowerPoint</Application>
  <PresentationFormat>On-screen Show (4:3)</PresentationFormat>
  <Paragraphs>237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Lecture 10</vt:lpstr>
      <vt:lpstr>2.3 Functions</vt:lpstr>
      <vt:lpstr>Function: Formal Definition</vt:lpstr>
      <vt:lpstr>Some Function Terminology</vt:lpstr>
      <vt:lpstr>Range versus Codomain</vt:lpstr>
      <vt:lpstr>Range vs. Codomain: ExampUnliveersity</vt:lpstr>
      <vt:lpstr>Function Operators</vt:lpstr>
      <vt:lpstr>Function Composition OperatUnioversity orf</vt:lpstr>
      <vt:lpstr>Slide 9</vt:lpstr>
      <vt:lpstr>Function Composition:</vt:lpstr>
      <vt:lpstr>Function Composition:</vt:lpstr>
      <vt:lpstr>Function Composition:</vt:lpstr>
      <vt:lpstr>Images of Sets under FunctioUnniversitsy of</vt:lpstr>
      <vt:lpstr>One-to-One Functions</vt:lpstr>
      <vt:lpstr>One-to-One Illustration</vt:lpstr>
      <vt:lpstr>Example 8: </vt:lpstr>
      <vt:lpstr>Example 9: </vt:lpstr>
      <vt:lpstr>Sufficient Conditions for</vt:lpstr>
      <vt:lpstr>Onto (Surjective) Functions</vt:lpstr>
      <vt:lpstr>Illustration of Onto</vt:lpstr>
      <vt:lpstr>Bijections and Inverse FunctiUoniversitny of</vt:lpstr>
      <vt:lpstr>Inverse Function Illustration</vt:lpstr>
      <vt:lpstr>Mappings in Java</vt:lpstr>
      <vt:lpstr>Image, Range, Bijection in JaUnviversityaof Hawaii</vt:lpstr>
      <vt:lpstr>Inverse Function in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cp:lastModifiedBy>ADMIN</cp:lastModifiedBy>
  <cp:revision>7</cp:revision>
  <dcterms:created xsi:type="dcterms:W3CDTF">2020-08-26T00:42:59Z</dcterms:created>
  <dcterms:modified xsi:type="dcterms:W3CDTF">2020-08-31T05:41:26Z</dcterms:modified>
</cp:coreProperties>
</file>