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92759"/>
            <a:ext cx="8959215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39" y="1239519"/>
            <a:ext cx="6252209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1" y="6572081"/>
            <a:ext cx="427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2" y="25463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1" y="474662"/>
                </a:lnTo>
                <a:lnTo>
                  <a:pt x="437661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6" y="2546350"/>
            <a:ext cx="328245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37" y="2968625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21" y="474662"/>
                </a:lnTo>
                <a:lnTo>
                  <a:pt x="421821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1" y="2968625"/>
            <a:ext cx="369093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95599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4" y="24384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3" y="3260726"/>
            <a:ext cx="8693149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1121727" y="3446489"/>
            <a:ext cx="5716270" cy="1111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3.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Fundamentals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Arial"/>
                <a:cs typeface="Arial"/>
              </a:rPr>
              <a:t>3.6 Integers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 Algorithms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134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Converting </a:t>
            </a:r>
            <a:r>
              <a:rPr dirty="0"/>
              <a:t>to Base</a:t>
            </a:r>
            <a:r>
              <a:rPr spc="-75" dirty="0"/>
              <a:t> 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70958" y="5376738"/>
            <a:ext cx="1384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2917" y="4737941"/>
            <a:ext cx="1384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3047" y="4099142"/>
            <a:ext cx="1384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0605" y="3461115"/>
            <a:ext cx="1384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0252" y="5119160"/>
            <a:ext cx="3486150" cy="1079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2860"/>
              </a:lnSpc>
              <a:spcBef>
                <a:spcPts val="95"/>
              </a:spcBef>
            </a:pP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 </a:t>
            </a:r>
            <a:r>
              <a:rPr sz="3050" i="1" spc="55" dirty="0">
                <a:latin typeface="Times New Roman"/>
                <a:cs typeface="Times New Roman"/>
              </a:rPr>
              <a:t>b</a:t>
            </a:r>
            <a:r>
              <a:rPr sz="2625" spc="82" baseline="42857" dirty="0">
                <a:latin typeface="Times New Roman"/>
                <a:cs typeface="Times New Roman"/>
              </a:rPr>
              <a:t>3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 </a:t>
            </a:r>
            <a:r>
              <a:rPr sz="3050" i="1" spc="85" dirty="0">
                <a:latin typeface="Times New Roman"/>
                <a:cs typeface="Times New Roman"/>
              </a:rPr>
              <a:t>b</a:t>
            </a:r>
            <a:r>
              <a:rPr sz="2625" spc="127" baseline="42857" dirty="0">
                <a:latin typeface="Times New Roman"/>
                <a:cs typeface="Times New Roman"/>
              </a:rPr>
              <a:t>2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 b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558165">
              <a:lnSpc>
                <a:spcPts val="1300"/>
              </a:lnSpc>
              <a:tabLst>
                <a:tab pos="1570990" algn="l"/>
                <a:tab pos="2581275" algn="l"/>
              </a:tabLst>
            </a:pPr>
            <a:r>
              <a:rPr sz="1750" spc="10" dirty="0">
                <a:latin typeface="Times New Roman"/>
                <a:cs typeface="Times New Roman"/>
              </a:rPr>
              <a:t>3	2	1</a:t>
            </a:r>
            <a:endParaRPr sz="17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500" dirty="0">
                <a:latin typeface="Times New Roman"/>
                <a:cs typeface="Times New Roman"/>
              </a:rPr>
              <a:t> </a:t>
            </a:r>
            <a:r>
              <a:rPr sz="3050" spc="40" dirty="0">
                <a:latin typeface="Times New Roman"/>
                <a:cs typeface="Times New Roman"/>
              </a:rPr>
              <a:t>(</a:t>
            </a:r>
            <a:r>
              <a:rPr sz="3050" i="1" spc="40" dirty="0">
                <a:latin typeface="Times New Roman"/>
                <a:cs typeface="Times New Roman"/>
              </a:rPr>
              <a:t>a</a:t>
            </a:r>
            <a:r>
              <a:rPr sz="2625" spc="60" baseline="-23809" dirty="0">
                <a:latin typeface="Times New Roman"/>
                <a:cs typeface="Times New Roman"/>
              </a:rPr>
              <a:t>3</a:t>
            </a:r>
            <a:r>
              <a:rPr sz="3050" i="1" spc="40" dirty="0">
                <a:latin typeface="Times New Roman"/>
                <a:cs typeface="Times New Roman"/>
              </a:rPr>
              <a:t>a</a:t>
            </a:r>
            <a:r>
              <a:rPr sz="2625" spc="60" baseline="-23809" dirty="0">
                <a:latin typeface="Times New Roman"/>
                <a:cs typeface="Times New Roman"/>
              </a:rPr>
              <a:t>2 </a:t>
            </a:r>
            <a:r>
              <a:rPr sz="3050" i="1" spc="-30" dirty="0">
                <a:latin typeface="Times New Roman"/>
                <a:cs typeface="Times New Roman"/>
              </a:rPr>
              <a:t>a</a:t>
            </a:r>
            <a:r>
              <a:rPr sz="2625" spc="-44" baseline="-23809" dirty="0">
                <a:latin typeface="Times New Roman"/>
                <a:cs typeface="Times New Roman"/>
              </a:rPr>
              <a:t>1</a:t>
            </a:r>
            <a:r>
              <a:rPr sz="3050" i="1" spc="-30" dirty="0">
                <a:latin typeface="Times New Roman"/>
                <a:cs typeface="Times New Roman"/>
              </a:rPr>
              <a:t>a</a:t>
            </a:r>
            <a:r>
              <a:rPr sz="2625" spc="-44" baseline="-23809" dirty="0">
                <a:latin typeface="Times New Roman"/>
                <a:cs typeface="Times New Roman"/>
              </a:rPr>
              <a:t>0 </a:t>
            </a:r>
            <a:r>
              <a:rPr sz="3050" spc="50" dirty="0">
                <a:latin typeface="Times New Roman"/>
                <a:cs typeface="Times New Roman"/>
              </a:rPr>
              <a:t>)</a:t>
            </a:r>
            <a:r>
              <a:rPr sz="2625" i="1" spc="75" baseline="-23809" dirty="0">
                <a:latin typeface="Times New Roman"/>
                <a:cs typeface="Times New Roman"/>
              </a:rPr>
              <a:t>b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7552" y="4480330"/>
            <a:ext cx="4695825" cy="55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2860"/>
              </a:lnSpc>
              <a:spcBef>
                <a:spcPts val="95"/>
              </a:spcBef>
              <a:tabLst>
                <a:tab pos="2111375" algn="l"/>
                <a:tab pos="3340735" algn="l"/>
                <a:tab pos="4178935" algn="l"/>
              </a:tabLst>
            </a:pP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14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b</a:t>
            </a:r>
            <a:r>
              <a:rPr sz="2625" spc="89" baseline="42857" dirty="0">
                <a:latin typeface="Times New Roman"/>
                <a:cs typeface="Times New Roman"/>
              </a:rPr>
              <a:t>3</a:t>
            </a:r>
            <a:r>
              <a:rPr sz="2625" spc="-232" baseline="42857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b</a:t>
            </a:r>
            <a:r>
              <a:rPr sz="3050" i="1" spc="-380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Symbol"/>
                <a:cs typeface="Symbol"/>
              </a:rPr>
              <a:t></a:t>
            </a:r>
            <a:r>
              <a:rPr sz="3050" spc="-430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Times New Roman"/>
                <a:cs typeface="Times New Roman"/>
              </a:rPr>
              <a:t>0</a:t>
            </a:r>
            <a:r>
              <a:rPr sz="3050" spc="-285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190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	</a:t>
            </a:r>
            <a:r>
              <a:rPr sz="3050" spc="-5" dirty="0">
                <a:latin typeface="Times New Roman"/>
                <a:cs typeface="Times New Roman"/>
              </a:rPr>
              <a:t>)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535" dirty="0">
                <a:latin typeface="Times New Roman"/>
                <a:cs typeface="Times New Roman"/>
              </a:rPr>
              <a:t> </a:t>
            </a:r>
            <a:r>
              <a:rPr sz="3050" i="1" spc="85" dirty="0">
                <a:latin typeface="Times New Roman"/>
                <a:cs typeface="Times New Roman"/>
              </a:rPr>
              <a:t>b</a:t>
            </a:r>
            <a:r>
              <a:rPr sz="2625" spc="127" baseline="42857" dirty="0">
                <a:latin typeface="Times New Roman"/>
                <a:cs typeface="Times New Roman"/>
              </a:rPr>
              <a:t>2</a:t>
            </a:r>
            <a:r>
              <a:rPr sz="2625" spc="-427" baseline="42857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90" dirty="0">
                <a:latin typeface="Times New Roman"/>
                <a:cs typeface="Times New Roman"/>
              </a:rPr>
              <a:t> </a:t>
            </a:r>
            <a:r>
              <a:rPr sz="3050" i="1" spc="-40" dirty="0">
                <a:latin typeface="Times New Roman"/>
                <a:cs typeface="Times New Roman"/>
              </a:rPr>
              <a:t>ba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60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1962150">
              <a:lnSpc>
                <a:spcPts val="1300"/>
              </a:lnSpc>
              <a:tabLst>
                <a:tab pos="3122930" algn="l"/>
                <a:tab pos="3978910" algn="l"/>
              </a:tabLst>
            </a:pPr>
            <a:r>
              <a:rPr sz="1750" spc="10" dirty="0">
                <a:latin typeface="Times New Roman"/>
                <a:cs typeface="Times New Roman"/>
              </a:rPr>
              <a:t>3	2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4852" y="3841532"/>
            <a:ext cx="3517900" cy="55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2860"/>
              </a:lnSpc>
              <a:spcBef>
                <a:spcPts val="95"/>
              </a:spcBef>
              <a:tabLst>
                <a:tab pos="1127760" algn="l"/>
                <a:tab pos="2162810" algn="l"/>
                <a:tab pos="3001645" algn="l"/>
              </a:tabLst>
            </a:pP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145" dirty="0">
                <a:latin typeface="Times New Roman"/>
                <a:cs typeface="Times New Roman"/>
              </a:rPr>
              <a:t> </a:t>
            </a:r>
            <a:r>
              <a:rPr sz="3050" i="1" spc="70" dirty="0">
                <a:latin typeface="Times New Roman"/>
                <a:cs typeface="Times New Roman"/>
              </a:rPr>
              <a:t>b</a:t>
            </a:r>
            <a:r>
              <a:rPr sz="2625" spc="104" baseline="42857" dirty="0">
                <a:latin typeface="Times New Roman"/>
                <a:cs typeface="Times New Roman"/>
              </a:rPr>
              <a:t>3</a:t>
            </a:r>
            <a:r>
              <a:rPr sz="3050" i="1" spc="70" dirty="0">
                <a:latin typeface="Times New Roman"/>
                <a:cs typeface="Times New Roman"/>
              </a:rPr>
              <a:t>q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95" dirty="0">
                <a:latin typeface="Times New Roman"/>
                <a:cs typeface="Times New Roman"/>
              </a:rPr>
              <a:t> </a:t>
            </a:r>
            <a:r>
              <a:rPr sz="3050" i="1" spc="85" dirty="0">
                <a:latin typeface="Times New Roman"/>
                <a:cs typeface="Times New Roman"/>
              </a:rPr>
              <a:t>b</a:t>
            </a:r>
            <a:r>
              <a:rPr sz="2625" spc="127" baseline="42857" dirty="0">
                <a:latin typeface="Times New Roman"/>
                <a:cs typeface="Times New Roman"/>
              </a:rPr>
              <a:t>2</a:t>
            </a:r>
            <a:r>
              <a:rPr sz="2625" spc="-427" baseline="42857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90" dirty="0">
                <a:latin typeface="Times New Roman"/>
                <a:cs typeface="Times New Roman"/>
              </a:rPr>
              <a:t> </a:t>
            </a:r>
            <a:r>
              <a:rPr sz="3050" i="1" spc="-40" dirty="0">
                <a:latin typeface="Times New Roman"/>
                <a:cs typeface="Times New Roman"/>
              </a:rPr>
              <a:t>ba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60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910590">
              <a:lnSpc>
                <a:spcPts val="1300"/>
              </a:lnSpc>
              <a:tabLst>
                <a:tab pos="1945639" algn="l"/>
                <a:tab pos="2801620" algn="l"/>
              </a:tabLst>
            </a:pPr>
            <a:r>
              <a:rPr sz="1750" spc="10" dirty="0">
                <a:latin typeface="Times New Roman"/>
                <a:cs typeface="Times New Roman"/>
              </a:rPr>
              <a:t>2	2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7552" y="3202701"/>
            <a:ext cx="3663315" cy="55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2865"/>
              </a:lnSpc>
              <a:spcBef>
                <a:spcPts val="95"/>
              </a:spcBef>
              <a:tabLst>
                <a:tab pos="1473835" algn="l"/>
                <a:tab pos="2113280" algn="l"/>
                <a:tab pos="3145790" algn="l"/>
              </a:tabLst>
            </a:pP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145" dirty="0">
                <a:latin typeface="Times New Roman"/>
                <a:cs typeface="Times New Roman"/>
              </a:rPr>
              <a:t> </a:t>
            </a:r>
            <a:r>
              <a:rPr sz="3050" i="1" spc="85" dirty="0">
                <a:latin typeface="Times New Roman"/>
                <a:cs typeface="Times New Roman"/>
              </a:rPr>
              <a:t>b</a:t>
            </a:r>
            <a:r>
              <a:rPr sz="2625" spc="127" baseline="42857" dirty="0">
                <a:latin typeface="Times New Roman"/>
                <a:cs typeface="Times New Roman"/>
              </a:rPr>
              <a:t>2</a:t>
            </a:r>
            <a:r>
              <a:rPr sz="2625" spc="-150" baseline="42857" dirty="0">
                <a:latin typeface="Times New Roman"/>
                <a:cs typeface="Times New Roman"/>
              </a:rPr>
              <a:t> </a:t>
            </a:r>
            <a:r>
              <a:rPr sz="3050" spc="-30" dirty="0">
                <a:latin typeface="Times New Roman"/>
                <a:cs typeface="Times New Roman"/>
              </a:rPr>
              <a:t>(</a:t>
            </a:r>
            <a:r>
              <a:rPr sz="3050" i="1" spc="-30" dirty="0">
                <a:latin typeface="Times New Roman"/>
                <a:cs typeface="Times New Roman"/>
              </a:rPr>
              <a:t>bq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190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	</a:t>
            </a:r>
            <a:r>
              <a:rPr sz="3050" spc="-5" dirty="0">
                <a:latin typeface="Times New Roman"/>
                <a:cs typeface="Times New Roman"/>
              </a:rPr>
              <a:t>)</a:t>
            </a:r>
            <a:r>
              <a:rPr sz="3050" spc="-254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90" dirty="0">
                <a:latin typeface="Times New Roman"/>
                <a:cs typeface="Times New Roman"/>
              </a:rPr>
              <a:t> </a:t>
            </a:r>
            <a:r>
              <a:rPr sz="3050" i="1" spc="-40" dirty="0">
                <a:latin typeface="Times New Roman"/>
                <a:cs typeface="Times New Roman"/>
              </a:rPr>
              <a:t>ba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50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1257300">
              <a:lnSpc>
                <a:spcPts val="1305"/>
              </a:lnSpc>
              <a:tabLst>
                <a:tab pos="1957070" algn="l"/>
                <a:tab pos="2946400" algn="l"/>
              </a:tabLst>
            </a:pPr>
            <a:r>
              <a:rPr sz="1750" spc="10" dirty="0">
                <a:latin typeface="Times New Roman"/>
                <a:cs typeface="Times New Roman"/>
              </a:rPr>
              <a:t>2	2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8552" y="1211035"/>
            <a:ext cx="2953385" cy="19075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sz="3050" i="1" spc="-5" dirty="0">
                <a:latin typeface="Times New Roman"/>
                <a:cs typeface="Times New Roman"/>
              </a:rPr>
              <a:t>n </a:t>
            </a: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bq</a:t>
            </a:r>
            <a:r>
              <a:rPr sz="2625" baseline="-23809" dirty="0">
                <a:latin typeface="Times New Roman"/>
                <a:cs typeface="Times New Roman"/>
              </a:rPr>
              <a:t>0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455" dirty="0">
                <a:latin typeface="Times New Roman"/>
                <a:cs typeface="Times New Roman"/>
              </a:rPr>
              <a:t> </a:t>
            </a:r>
            <a:r>
              <a:rPr sz="3050" i="1" spc="5" dirty="0">
                <a:latin typeface="Times New Roman"/>
                <a:cs typeface="Times New Roman"/>
              </a:rPr>
              <a:t>a</a:t>
            </a:r>
            <a:r>
              <a:rPr sz="2625" spc="7" baseline="-23809" dirty="0">
                <a:latin typeface="Times New Roman"/>
                <a:cs typeface="Times New Roman"/>
              </a:rPr>
              <a:t>0</a:t>
            </a:r>
            <a:endParaRPr sz="2625" baseline="-23809">
              <a:latin typeface="Times New Roman"/>
              <a:cs typeface="Times New Roman"/>
            </a:endParaRPr>
          </a:p>
          <a:p>
            <a:pPr marL="334645">
              <a:lnSpc>
                <a:spcPct val="100000"/>
              </a:lnSpc>
              <a:spcBef>
                <a:spcPts val="985"/>
              </a:spcBef>
            </a:pP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160" dirty="0">
                <a:latin typeface="Times New Roman"/>
                <a:cs typeface="Times New Roman"/>
              </a:rPr>
              <a:t> </a:t>
            </a:r>
            <a:r>
              <a:rPr sz="3050" i="1" spc="-30" dirty="0">
                <a:latin typeface="Times New Roman"/>
                <a:cs typeface="Times New Roman"/>
              </a:rPr>
              <a:t>b</a:t>
            </a:r>
            <a:r>
              <a:rPr sz="3050" spc="-30" dirty="0">
                <a:latin typeface="Times New Roman"/>
                <a:cs typeface="Times New Roman"/>
              </a:rPr>
              <a:t>(</a:t>
            </a:r>
            <a:r>
              <a:rPr sz="3050" i="1" spc="-30" dirty="0">
                <a:latin typeface="Times New Roman"/>
                <a:cs typeface="Times New Roman"/>
              </a:rPr>
              <a:t>bq</a:t>
            </a:r>
            <a:r>
              <a:rPr sz="2625" spc="-44" baseline="-23809" dirty="0">
                <a:latin typeface="Times New Roman"/>
                <a:cs typeface="Times New Roman"/>
              </a:rPr>
              <a:t>1</a:t>
            </a:r>
            <a:r>
              <a:rPr sz="2625" spc="352" baseline="-23809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i="1" spc="-75" dirty="0">
                <a:latin typeface="Times New Roman"/>
                <a:cs typeface="Times New Roman"/>
              </a:rPr>
              <a:t>a</a:t>
            </a:r>
            <a:r>
              <a:rPr sz="2625" spc="-112" baseline="-23809" dirty="0">
                <a:latin typeface="Times New Roman"/>
                <a:cs typeface="Times New Roman"/>
              </a:rPr>
              <a:t>1</a:t>
            </a:r>
            <a:r>
              <a:rPr sz="2625" spc="-359" baseline="-23809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Times New Roman"/>
                <a:cs typeface="Times New Roman"/>
              </a:rPr>
              <a:t>)</a:t>
            </a:r>
            <a:r>
              <a:rPr sz="3050" spc="-254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i="1" spc="5" dirty="0">
                <a:latin typeface="Times New Roman"/>
                <a:cs typeface="Times New Roman"/>
              </a:rPr>
              <a:t>a</a:t>
            </a:r>
            <a:r>
              <a:rPr sz="2625" spc="7" baseline="-23809" dirty="0">
                <a:latin typeface="Times New Roman"/>
                <a:cs typeface="Times New Roman"/>
              </a:rPr>
              <a:t>0</a:t>
            </a:r>
            <a:endParaRPr sz="2625" baseline="-23809">
              <a:latin typeface="Times New Roman"/>
              <a:cs typeface="Times New Roman"/>
            </a:endParaRPr>
          </a:p>
          <a:p>
            <a:pPr marL="334645">
              <a:lnSpc>
                <a:spcPts val="2865"/>
              </a:lnSpc>
              <a:spcBef>
                <a:spcPts val="1360"/>
              </a:spcBef>
              <a:tabLst>
                <a:tab pos="1345565" algn="l"/>
                <a:tab pos="2185035" algn="l"/>
              </a:tabLst>
            </a:pPr>
            <a:r>
              <a:rPr sz="3050" spc="-5" dirty="0">
                <a:latin typeface="Symbol"/>
                <a:cs typeface="Symbol"/>
              </a:rPr>
              <a:t></a:t>
            </a:r>
            <a:r>
              <a:rPr sz="3050" spc="-145" dirty="0">
                <a:latin typeface="Times New Roman"/>
                <a:cs typeface="Times New Roman"/>
              </a:rPr>
              <a:t> </a:t>
            </a:r>
            <a:r>
              <a:rPr sz="3050" i="1" spc="85" dirty="0">
                <a:latin typeface="Times New Roman"/>
                <a:cs typeface="Times New Roman"/>
              </a:rPr>
              <a:t>b</a:t>
            </a:r>
            <a:r>
              <a:rPr sz="2625" spc="127" baseline="42857" dirty="0">
                <a:latin typeface="Times New Roman"/>
                <a:cs typeface="Times New Roman"/>
              </a:rPr>
              <a:t>2</a:t>
            </a:r>
            <a:r>
              <a:rPr sz="2625" spc="-427" baseline="42857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q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85" dirty="0">
                <a:latin typeface="Times New Roman"/>
                <a:cs typeface="Times New Roman"/>
              </a:rPr>
              <a:t> </a:t>
            </a:r>
            <a:r>
              <a:rPr sz="3050" i="1" spc="-40" dirty="0">
                <a:latin typeface="Times New Roman"/>
                <a:cs typeface="Times New Roman"/>
              </a:rPr>
              <a:t>ba	</a:t>
            </a:r>
            <a:r>
              <a:rPr sz="3050" spc="-5" dirty="0">
                <a:latin typeface="Symbol"/>
                <a:cs typeface="Symbol"/>
              </a:rPr>
              <a:t></a:t>
            </a:r>
            <a:r>
              <a:rPr sz="3050" spc="-215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1145540">
              <a:lnSpc>
                <a:spcPts val="1305"/>
              </a:lnSpc>
              <a:tabLst>
                <a:tab pos="1985645" algn="l"/>
                <a:tab pos="2663825" algn="l"/>
              </a:tabLst>
            </a:pPr>
            <a:r>
              <a:rPr sz="1750" spc="10" dirty="0">
                <a:latin typeface="Times New Roman"/>
                <a:cs typeface="Times New Roman"/>
              </a:rPr>
              <a:t>1	1	0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397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9352" y="1371918"/>
            <a:ext cx="6369050" cy="157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131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: Find the </a:t>
            </a:r>
            <a:r>
              <a:rPr sz="2800" dirty="0">
                <a:latin typeface="Arial"/>
                <a:cs typeface="Arial"/>
              </a:rPr>
              <a:t>base 8, </a:t>
            </a:r>
            <a:r>
              <a:rPr sz="2800" spc="-5" dirty="0">
                <a:latin typeface="Arial"/>
                <a:cs typeface="Arial"/>
              </a:rPr>
              <a:t>i.e. octal,  </a:t>
            </a:r>
            <a:r>
              <a:rPr sz="2800" dirty="0">
                <a:latin typeface="Arial"/>
                <a:cs typeface="Arial"/>
              </a:rPr>
              <a:t>expansion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(12345)</a:t>
            </a:r>
            <a:r>
              <a:rPr sz="2775" baseline="-21021" dirty="0">
                <a:latin typeface="Arial"/>
                <a:cs typeface="Arial"/>
              </a:rPr>
              <a:t>10</a:t>
            </a:r>
            <a:endParaRPr sz="2775" baseline="-21021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210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12345 = </a:t>
            </a:r>
            <a:r>
              <a:rPr sz="2800" spc="-5" dirty="0">
                <a:latin typeface="Arial"/>
                <a:cs typeface="Arial"/>
              </a:rPr>
              <a:t>8·1543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1952" y="4197922"/>
            <a:ext cx="17145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1952" y="4705922"/>
            <a:ext cx="17145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1952" y="2927922"/>
            <a:ext cx="3218180" cy="2070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95934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1543 = 8·192 +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693420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192 = 8·24 +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R="400685" algn="r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24 = 8·3 +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R="400685" algn="r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3 = 8·0 +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6552" y="5053902"/>
            <a:ext cx="5353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Therefore, </a:t>
            </a:r>
            <a:r>
              <a:rPr sz="2800" dirty="0">
                <a:latin typeface="Arial"/>
                <a:cs typeface="Arial"/>
              </a:rPr>
              <a:t>(12345)</a:t>
            </a:r>
            <a:r>
              <a:rPr sz="2775" baseline="-21021" dirty="0">
                <a:latin typeface="Arial"/>
                <a:cs typeface="Arial"/>
              </a:rPr>
              <a:t>10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(30071)</a:t>
            </a:r>
            <a:r>
              <a:rPr sz="2775" baseline="-21021" dirty="0">
                <a:latin typeface="Arial"/>
                <a:cs typeface="Arial"/>
              </a:rPr>
              <a:t>8</a:t>
            </a:r>
            <a:endParaRPr sz="2775" baseline="-2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523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 </a:t>
            </a:r>
            <a:r>
              <a:rPr spc="-5" dirty="0">
                <a:solidFill>
                  <a:srgbClr val="434DD6"/>
                </a:solidFill>
                <a:latin typeface="Symbol"/>
                <a:cs typeface="Symbol"/>
              </a:rPr>
              <a:t></a:t>
            </a:r>
            <a:r>
              <a:rPr spc="2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Hexadecimal</a:t>
            </a:r>
          </a:p>
        </p:txBody>
      </p:sp>
      <p:sp>
        <p:nvSpPr>
          <p:cNvPr id="9" name="object 9"/>
          <p:cNvSpPr/>
          <p:nvPr/>
        </p:nvSpPr>
        <p:spPr>
          <a:xfrm>
            <a:off x="152400" y="1327151"/>
            <a:ext cx="8915398" cy="2082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6964" y="3586163"/>
            <a:ext cx="7623175" cy="291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3055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Hexadecimal expansion of (</a:t>
            </a:r>
            <a:r>
              <a:rPr sz="2600" u="heavy" dirty="0">
                <a:uFill>
                  <a:solidFill>
                    <a:srgbClr val="434DD6"/>
                  </a:solidFill>
                </a:uFill>
                <a:latin typeface="Arial"/>
                <a:cs typeface="Arial"/>
              </a:rPr>
              <a:t>11</a:t>
            </a:r>
            <a:r>
              <a:rPr sz="2600" dirty="0">
                <a:latin typeface="Arial"/>
                <a:cs typeface="Arial"/>
              </a:rPr>
              <a:t> 1</a:t>
            </a:r>
            <a:r>
              <a:rPr sz="2600" u="heavy" dirty="0">
                <a:uFill>
                  <a:solidFill>
                    <a:srgbClr val="434DD6"/>
                  </a:solidFill>
                </a:uFill>
                <a:latin typeface="Arial"/>
                <a:cs typeface="Arial"/>
              </a:rPr>
              <a:t>110</a:t>
            </a:r>
            <a:r>
              <a:rPr sz="2600" dirty="0">
                <a:latin typeface="Arial"/>
                <a:cs typeface="Arial"/>
              </a:rPr>
              <a:t> 1</a:t>
            </a:r>
            <a:r>
              <a:rPr sz="2600" u="heavy" dirty="0">
                <a:uFill>
                  <a:solidFill>
                    <a:srgbClr val="434DD6"/>
                  </a:solidFill>
                </a:uFill>
                <a:latin typeface="Arial"/>
                <a:cs typeface="Arial"/>
              </a:rPr>
              <a:t>011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u="heavy" dirty="0">
                <a:uFill>
                  <a:solidFill>
                    <a:srgbClr val="434DD6"/>
                  </a:solidFill>
                </a:uFill>
                <a:latin typeface="Arial"/>
                <a:cs typeface="Arial"/>
              </a:rPr>
              <a:t>100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550" baseline="-21241" dirty="0">
                <a:latin typeface="Arial"/>
                <a:cs typeface="Arial"/>
              </a:rPr>
              <a:t>2</a:t>
            </a:r>
            <a:endParaRPr sz="2550" baseline="-21241">
              <a:latin typeface="Arial"/>
              <a:cs typeface="Arial"/>
            </a:endParaRPr>
          </a:p>
          <a:p>
            <a:pPr marL="3524250">
              <a:lnSpc>
                <a:spcPts val="3295"/>
              </a:lnSpc>
              <a:tabLst>
                <a:tab pos="5259070" algn="l"/>
                <a:tab pos="6021070" algn="l"/>
                <a:tab pos="6936740" algn="l"/>
              </a:tabLst>
            </a:pPr>
            <a:r>
              <a:rPr sz="2800" spc="-30" dirty="0">
                <a:solidFill>
                  <a:srgbClr val="3333CC"/>
                </a:solidFill>
                <a:latin typeface="Times New Roman"/>
                <a:cs typeface="Times New Roman"/>
              </a:rPr>
              <a:t>0011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=</a:t>
            </a:r>
            <a:r>
              <a:rPr sz="28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3	E	B	C</a:t>
            </a:r>
            <a:endParaRPr sz="28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600" dirty="0">
                <a:latin typeface="Symbol"/>
                <a:cs typeface="Symbol"/>
              </a:rPr>
              <a:t>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(11 1110 1011 1100)</a:t>
            </a:r>
            <a:r>
              <a:rPr sz="2550" baseline="-21241" dirty="0">
                <a:latin typeface="Arial"/>
                <a:cs typeface="Arial"/>
              </a:rPr>
              <a:t>2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(3EBC)</a:t>
            </a:r>
            <a:r>
              <a:rPr sz="2550" baseline="-21241" dirty="0">
                <a:latin typeface="Arial"/>
                <a:cs typeface="Arial"/>
              </a:rPr>
              <a:t>16</a:t>
            </a:r>
            <a:endParaRPr sz="2550" baseline="-21241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80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Binary expansion of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(A8D)</a:t>
            </a:r>
            <a:r>
              <a:rPr sz="2550" baseline="-21241" dirty="0">
                <a:latin typeface="Arial"/>
                <a:cs typeface="Arial"/>
              </a:rPr>
              <a:t>16</a:t>
            </a:r>
            <a:endParaRPr sz="2550" baseline="-21241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080"/>
              </a:spcBef>
            </a:pPr>
            <a:r>
              <a:rPr sz="2600" spc="5" dirty="0">
                <a:latin typeface="Arial"/>
                <a:cs typeface="Arial"/>
              </a:rPr>
              <a:t>(A)</a:t>
            </a:r>
            <a:r>
              <a:rPr sz="2550" spc="7" baseline="-21241" dirty="0">
                <a:latin typeface="Arial"/>
                <a:cs typeface="Arial"/>
              </a:rPr>
              <a:t>16 </a:t>
            </a:r>
            <a:r>
              <a:rPr sz="2600" dirty="0">
                <a:latin typeface="Arial"/>
                <a:cs typeface="Arial"/>
              </a:rPr>
              <a:t>= (1010)</a:t>
            </a:r>
            <a:r>
              <a:rPr sz="2550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5" dirty="0">
                <a:latin typeface="Arial"/>
                <a:cs typeface="Arial"/>
              </a:rPr>
              <a:t>(8)</a:t>
            </a:r>
            <a:r>
              <a:rPr sz="2550" spc="7" baseline="-21241" dirty="0">
                <a:latin typeface="Arial"/>
                <a:cs typeface="Arial"/>
              </a:rPr>
              <a:t>16 </a:t>
            </a:r>
            <a:r>
              <a:rPr sz="2600" dirty="0">
                <a:latin typeface="Arial"/>
                <a:cs typeface="Arial"/>
              </a:rPr>
              <a:t>= (1000)</a:t>
            </a:r>
            <a:r>
              <a:rPr sz="2550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5" dirty="0">
                <a:latin typeface="Arial"/>
                <a:cs typeface="Arial"/>
              </a:rPr>
              <a:t>(D)</a:t>
            </a:r>
            <a:r>
              <a:rPr sz="2550" spc="7" baseline="-21241" dirty="0">
                <a:latin typeface="Arial"/>
                <a:cs typeface="Arial"/>
              </a:rPr>
              <a:t>16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6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(1101)</a:t>
            </a:r>
            <a:r>
              <a:rPr sz="2550" baseline="-21241" dirty="0">
                <a:latin typeface="Arial"/>
                <a:cs typeface="Arial"/>
              </a:rPr>
              <a:t>2</a:t>
            </a:r>
            <a:endParaRPr sz="2550" baseline="-21241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080"/>
              </a:spcBef>
            </a:pPr>
            <a:r>
              <a:rPr sz="2600" dirty="0">
                <a:latin typeface="Symbol"/>
                <a:cs typeface="Symbol"/>
              </a:rPr>
              <a:t>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(A8D)</a:t>
            </a:r>
            <a:r>
              <a:rPr sz="2550" baseline="-21241" dirty="0">
                <a:latin typeface="Arial"/>
                <a:cs typeface="Arial"/>
              </a:rPr>
              <a:t>16 </a:t>
            </a:r>
            <a:r>
              <a:rPr sz="2600" dirty="0">
                <a:latin typeface="Arial"/>
                <a:cs typeface="Arial"/>
              </a:rPr>
              <a:t>= (1010 1000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1101)</a:t>
            </a:r>
            <a:r>
              <a:rPr sz="2550" baseline="-21241" dirty="0">
                <a:latin typeface="Arial"/>
                <a:cs typeface="Arial"/>
              </a:rPr>
              <a:t>2</a:t>
            </a:r>
            <a:endParaRPr sz="2550" baseline="-21241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71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5490" algn="l"/>
              </a:tabLst>
            </a:pPr>
            <a:r>
              <a:rPr spc="-5" dirty="0"/>
              <a:t>Addition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Binary	Numbers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1053" y="1985264"/>
            <a:ext cx="99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Carry: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39624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20502" y="2014220"/>
            <a:ext cx="1515110" cy="189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FF0000"/>
                </a:solidFill>
                <a:latin typeface="Arial"/>
                <a:cs typeface="Arial"/>
              </a:rPr>
              <a:t>1110</a:t>
            </a:r>
            <a:r>
              <a:rPr sz="3200" spc="17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R="26670" algn="r">
              <a:lnSpc>
                <a:spcPct val="100000"/>
              </a:lnSpc>
              <a:spcBef>
                <a:spcPts val="2330"/>
              </a:spcBef>
            </a:pPr>
            <a:r>
              <a:rPr sz="3200" spc="-5" dirty="0">
                <a:latin typeface="Arial"/>
                <a:cs typeface="Arial"/>
              </a:rPr>
              <a:t>10111</a:t>
            </a:r>
            <a:endParaRPr sz="3200">
              <a:latin typeface="Arial"/>
              <a:cs typeface="Arial"/>
            </a:endParaRPr>
          </a:p>
          <a:p>
            <a:pPr marR="13970" algn="r">
              <a:lnSpc>
                <a:spcPct val="100000"/>
              </a:lnSpc>
              <a:spcBef>
                <a:spcPts val="855"/>
              </a:spcBef>
            </a:pPr>
            <a:r>
              <a:rPr sz="3200" dirty="0">
                <a:latin typeface="Arial"/>
                <a:cs typeface="Arial"/>
              </a:rPr>
              <a:t>+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11100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50239" y="4025583"/>
            <a:ext cx="7075170" cy="2069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333399"/>
                </a:solidFill>
                <a:latin typeface="Arial"/>
                <a:cs typeface="Arial"/>
              </a:rPr>
              <a:t>110011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Carry = </a:t>
            </a:r>
            <a:r>
              <a:rPr sz="2800" spc="-300" dirty="0">
                <a:latin typeface="Symbol"/>
                <a:cs typeface="Symbol"/>
              </a:rPr>
              <a:t>⎣</a:t>
            </a:r>
            <a:r>
              <a:rPr sz="2800" i="1" spc="-300" dirty="0">
                <a:latin typeface="Arial"/>
                <a:cs typeface="Arial"/>
              </a:rPr>
              <a:t>bitSum 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790" dirty="0">
                <a:latin typeface="Arial"/>
                <a:cs typeface="Arial"/>
              </a:rPr>
              <a:t>2</a:t>
            </a:r>
            <a:r>
              <a:rPr sz="2800" spc="-790" dirty="0">
                <a:latin typeface="Symbol"/>
                <a:cs typeface="Symbol"/>
              </a:rPr>
              <a:t>⎦</a:t>
            </a:r>
            <a:endParaRPr sz="28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5" dirty="0">
                <a:latin typeface="Arial"/>
                <a:cs typeface="Arial"/>
              </a:rPr>
              <a:t>s</a:t>
            </a:r>
            <a:r>
              <a:rPr sz="2775" i="1" spc="7" baseline="-21021" dirty="0">
                <a:latin typeface="Arial"/>
                <a:cs typeface="Arial"/>
              </a:rPr>
              <a:t>bitIndex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spc="-5" dirty="0">
                <a:latin typeface="Arial"/>
                <a:cs typeface="Arial"/>
              </a:rPr>
              <a:t>bitSum </a:t>
            </a:r>
            <a:r>
              <a:rPr sz="2800" b="1" dirty="0">
                <a:latin typeface="Arial"/>
                <a:cs typeface="Arial"/>
              </a:rPr>
              <a:t>mod </a:t>
            </a:r>
            <a:r>
              <a:rPr sz="2800" dirty="0">
                <a:latin typeface="Arial"/>
                <a:cs typeface="Arial"/>
              </a:rPr>
              <a:t>2 = </a:t>
            </a:r>
            <a:r>
              <a:rPr sz="2800" i="1" spc="-5" dirty="0">
                <a:latin typeface="Arial"/>
                <a:cs typeface="Arial"/>
              </a:rPr>
              <a:t>bitSum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dirty="0">
                <a:latin typeface="Symbol"/>
                <a:cs typeface="Symbol"/>
              </a:rPr>
              <a:t></a:t>
            </a:r>
            <a:r>
              <a:rPr sz="2800" i="1" dirty="0">
                <a:latin typeface="Arial"/>
                <a:cs typeface="Arial"/>
              </a:rPr>
              <a:t>carry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71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5490" algn="l"/>
              </a:tabLst>
            </a:pPr>
            <a:r>
              <a:rPr spc="-5" dirty="0"/>
              <a:t>Addition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Binary	Numbers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939" y="1480820"/>
            <a:ext cx="8158480" cy="1188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0" marR="30480" indent="-34290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latin typeface="Arial"/>
                <a:cs typeface="Arial"/>
              </a:rPr>
              <a:t>procedure </a:t>
            </a:r>
            <a:r>
              <a:rPr sz="2400" i="1" spc="-5" dirty="0">
                <a:latin typeface="Arial"/>
                <a:cs typeface="Arial"/>
              </a:rPr>
              <a:t>add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-7" baseline="-20833" dirty="0">
                <a:latin typeface="Arial"/>
                <a:cs typeface="Arial"/>
              </a:rPr>
              <a:t>n</a:t>
            </a:r>
            <a:r>
              <a:rPr sz="2400" spc="-7" baseline="-20833" dirty="0">
                <a:latin typeface="Arial"/>
                <a:cs typeface="Arial"/>
              </a:rPr>
              <a:t>−1</a:t>
            </a:r>
            <a:r>
              <a:rPr sz="2400" spc="-5" dirty="0">
                <a:latin typeface="Times New Roman"/>
                <a:cs typeface="Times New Roman"/>
              </a:rPr>
              <a:t>…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i="1" baseline="-20833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−1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baseline="-20833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: binary </a:t>
            </a:r>
            <a:r>
              <a:rPr sz="2400" spc="-5" dirty="0">
                <a:latin typeface="Arial"/>
                <a:cs typeface="Arial"/>
              </a:rPr>
              <a:t>representations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non-negative integers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15"/>
              </a:spcBef>
            </a:pPr>
            <a:r>
              <a:rPr sz="2400" i="1" dirty="0">
                <a:latin typeface="Arial"/>
                <a:cs typeface="Arial"/>
              </a:rPr>
              <a:t>carry </a:t>
            </a:r>
            <a:r>
              <a:rPr sz="2400" spc="-5" dirty="0">
                <a:latin typeface="Arial"/>
                <a:cs typeface="Arial"/>
              </a:rPr>
              <a:t>:=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4739" y="2656331"/>
            <a:ext cx="2245995" cy="17653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{go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through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bits}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{2-bit</a:t>
            </a:r>
            <a:r>
              <a:rPr sz="24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sum}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{high bit of</a:t>
            </a:r>
            <a:r>
              <a:rPr sz="2400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sum}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{low bit of</a:t>
            </a:r>
            <a:r>
              <a:rPr sz="24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sum}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839" y="2656331"/>
            <a:ext cx="4824730" cy="25685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9600" marR="30480" indent="-571500">
              <a:lnSpc>
                <a:spcPct val="119800"/>
              </a:lnSpc>
              <a:spcBef>
                <a:spcPts val="50"/>
              </a:spcBef>
            </a:pP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i="1" dirty="0">
                <a:latin typeface="Arial"/>
                <a:cs typeface="Arial"/>
              </a:rPr>
              <a:t>bitIndex </a:t>
            </a:r>
            <a:r>
              <a:rPr sz="2400" spc="-5" dirty="0">
                <a:latin typeface="Arial"/>
                <a:cs typeface="Arial"/>
              </a:rPr>
              <a:t>:=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−1 </a:t>
            </a:r>
            <a:r>
              <a:rPr sz="2400" b="1" spc="-5" dirty="0">
                <a:latin typeface="Arial"/>
                <a:cs typeface="Arial"/>
              </a:rPr>
              <a:t>begin  </a:t>
            </a:r>
            <a:r>
              <a:rPr sz="2400" i="1" spc="-5" dirty="0">
                <a:latin typeface="Arial"/>
                <a:cs typeface="Arial"/>
              </a:rPr>
              <a:t>bitSum </a:t>
            </a:r>
            <a:r>
              <a:rPr sz="2400" spc="-5" dirty="0">
                <a:latin typeface="Arial"/>
                <a:cs typeface="Arial"/>
              </a:rPr>
              <a:t>:= 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-7" baseline="-20833" dirty="0">
                <a:latin typeface="Arial"/>
                <a:cs typeface="Arial"/>
              </a:rPr>
              <a:t>bitIndex</a:t>
            </a:r>
            <a:r>
              <a:rPr sz="2400" spc="-5" dirty="0">
                <a:latin typeface="Arial"/>
                <a:cs typeface="Arial"/>
              </a:rPr>
              <a:t>+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i="1" spc="-7" baseline="-20833" dirty="0">
                <a:latin typeface="Arial"/>
                <a:cs typeface="Arial"/>
              </a:rPr>
              <a:t>bitIndex</a:t>
            </a:r>
            <a:r>
              <a:rPr sz="2400" i="1" spc="-5" dirty="0">
                <a:latin typeface="Arial"/>
                <a:cs typeface="Arial"/>
              </a:rPr>
              <a:t>+carry  </a:t>
            </a:r>
            <a:r>
              <a:rPr sz="2400" i="1" dirty="0">
                <a:latin typeface="Arial"/>
                <a:cs typeface="Arial"/>
              </a:rPr>
              <a:t>carry </a:t>
            </a:r>
            <a:r>
              <a:rPr sz="2400" spc="-5" dirty="0">
                <a:latin typeface="Arial"/>
                <a:cs typeface="Arial"/>
              </a:rPr>
              <a:t>:= </a:t>
            </a:r>
            <a:r>
              <a:rPr sz="2400" spc="-254" dirty="0">
                <a:latin typeface="Symbol"/>
                <a:cs typeface="Symbol"/>
              </a:rPr>
              <a:t>⎣</a:t>
            </a:r>
            <a:r>
              <a:rPr sz="2400" i="1" spc="-254" dirty="0">
                <a:latin typeface="Arial"/>
                <a:cs typeface="Arial"/>
              </a:rPr>
              <a:t>bitSum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80" dirty="0">
                <a:latin typeface="Arial"/>
                <a:cs typeface="Arial"/>
              </a:rPr>
              <a:t>2</a:t>
            </a:r>
            <a:r>
              <a:rPr sz="2400" spc="-680" dirty="0">
                <a:latin typeface="Symbol"/>
                <a:cs typeface="Symbol"/>
              </a:rPr>
              <a:t>⎦</a:t>
            </a:r>
            <a:endParaRPr sz="2400">
              <a:latin typeface="Symbol"/>
              <a:cs typeface="Symbol"/>
            </a:endParaRPr>
          </a:p>
          <a:p>
            <a:pPr marL="609600">
              <a:lnSpc>
                <a:spcPct val="100000"/>
              </a:lnSpc>
              <a:spcBef>
                <a:spcPts val="520"/>
              </a:spcBef>
            </a:pPr>
            <a:r>
              <a:rPr sz="2400" i="1" dirty="0">
                <a:latin typeface="Arial"/>
                <a:cs typeface="Arial"/>
              </a:rPr>
              <a:t>s</a:t>
            </a:r>
            <a:r>
              <a:rPr sz="2400" i="1" baseline="-20833" dirty="0">
                <a:latin typeface="Arial"/>
                <a:cs typeface="Arial"/>
              </a:rPr>
              <a:t>bitIndex </a:t>
            </a:r>
            <a:r>
              <a:rPr sz="2400" spc="-5" dirty="0">
                <a:latin typeface="Arial"/>
                <a:cs typeface="Arial"/>
              </a:rPr>
              <a:t>:= </a:t>
            </a:r>
            <a:r>
              <a:rPr sz="2400" i="1" spc="-5" dirty="0">
                <a:latin typeface="Arial"/>
                <a:cs typeface="Arial"/>
              </a:rPr>
              <a:t>bitSum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i="1" dirty="0">
                <a:latin typeface="Arial"/>
                <a:cs typeface="Arial"/>
              </a:rPr>
              <a:t>carry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2850"/>
              </a:lnSpc>
              <a:spcBef>
                <a:spcPts val="620"/>
              </a:spcBef>
            </a:pPr>
            <a:r>
              <a:rPr sz="2400" b="1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2850"/>
              </a:lnSpc>
            </a:pPr>
            <a:r>
              <a:rPr sz="2400" i="1" dirty="0">
                <a:latin typeface="Arial"/>
                <a:cs typeface="Arial"/>
              </a:rPr>
              <a:t>s</a:t>
            </a:r>
            <a:r>
              <a:rPr sz="2400" i="1" baseline="-20833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:=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carry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5839" y="5275071"/>
            <a:ext cx="6503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return 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i="1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: binary </a:t>
            </a:r>
            <a:r>
              <a:rPr sz="2400" spc="-5" dirty="0">
                <a:latin typeface="Arial"/>
                <a:cs typeface="Arial"/>
              </a:rPr>
              <a:t>representation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6618605" algn="l"/>
              </a:tabLst>
            </a:pPr>
            <a:r>
              <a:rPr sz="3800" dirty="0"/>
              <a:t>M</a:t>
            </a:r>
            <a:r>
              <a:rPr sz="3800" spc="-5" dirty="0"/>
              <a:t>ul</a:t>
            </a:r>
            <a:r>
              <a:rPr sz="3800" dirty="0"/>
              <a:t>t</a:t>
            </a:r>
            <a:r>
              <a:rPr sz="3800" spc="-5" dirty="0"/>
              <a:t>ipli</a:t>
            </a:r>
            <a:r>
              <a:rPr sz="3800" dirty="0"/>
              <a:t>cat</a:t>
            </a:r>
            <a:r>
              <a:rPr sz="3800" spc="-5" dirty="0"/>
              <a:t>io</a:t>
            </a:r>
            <a:r>
              <a:rPr sz="3800" dirty="0"/>
              <a:t>n</a:t>
            </a:r>
            <a:r>
              <a:rPr sz="3800" spc="-5" dirty="0"/>
              <a:t> o</a:t>
            </a:r>
            <a:r>
              <a:rPr sz="3800" dirty="0"/>
              <a:t>f</a:t>
            </a:r>
            <a:r>
              <a:rPr sz="3800" spc="-5" dirty="0"/>
              <a:t> </a:t>
            </a:r>
            <a:r>
              <a:rPr sz="3800" dirty="0"/>
              <a:t>B</a:t>
            </a:r>
            <a:r>
              <a:rPr sz="3800" spc="-5" dirty="0"/>
              <a:t>in</a:t>
            </a:r>
            <a:r>
              <a:rPr sz="3800" dirty="0"/>
              <a:t>ary	</a:t>
            </a:r>
            <a:r>
              <a:rPr sz="3800" dirty="0" smtClean="0"/>
              <a:t>N</a:t>
            </a:r>
            <a:r>
              <a:rPr lang="en-GB" sz="3800" spc="-5" dirty="0" smtClean="0"/>
              <a:t>umbers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39" y="1403096"/>
            <a:ext cx="6981190" cy="1034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ab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+ ··· +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74394">
              <a:lnSpc>
                <a:spcPct val="100000"/>
              </a:lnSpc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) +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) + ··· +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1523" y="2642615"/>
            <a:ext cx="1019810" cy="12141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38735" algn="r">
              <a:lnSpc>
                <a:spcPct val="100000"/>
              </a:lnSpc>
              <a:spcBef>
                <a:spcPts val="940"/>
              </a:spcBef>
            </a:pPr>
            <a:r>
              <a:rPr sz="3200" spc="-5" dirty="0">
                <a:latin typeface="Arial"/>
                <a:cs typeface="Arial"/>
              </a:rPr>
              <a:t>110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101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5240" y="2642615"/>
            <a:ext cx="28575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marR="5080" indent="-34290">
              <a:lnSpc>
                <a:spcPct val="121900"/>
              </a:lnSpc>
              <a:spcBef>
                <a:spcPts val="100"/>
              </a:spcBef>
            </a:pPr>
            <a:r>
              <a:rPr sz="3200" i="1" dirty="0">
                <a:latin typeface="Arial"/>
                <a:cs typeface="Arial"/>
              </a:rPr>
              <a:t>a  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799" y="393065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0339" y="5579745"/>
            <a:ext cx="1064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0" dirty="0">
                <a:solidFill>
                  <a:srgbClr val="333399"/>
                </a:solidFill>
                <a:latin typeface="Arial"/>
                <a:cs typeface="Arial"/>
              </a:rPr>
              <a:t>111</a:t>
            </a: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939" y="4584383"/>
            <a:ext cx="6108700" cy="774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9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shift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 bit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to the left, i.e.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append 1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extra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0-bit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shift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 bit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to the left, i.e.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append 2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extra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0-bits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339" y="4025583"/>
            <a:ext cx="1163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ts val="3779"/>
              </a:lnSpc>
              <a:spcBef>
                <a:spcPts val="100"/>
              </a:spcBef>
            </a:pPr>
            <a:r>
              <a:rPr sz="3200" spc="-24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3200" dirty="0">
              <a:latin typeface="Arial"/>
              <a:cs typeface="Arial"/>
            </a:endParaRPr>
          </a:p>
          <a:p>
            <a:pPr marR="14604" algn="r">
              <a:lnSpc>
                <a:spcPts val="3479"/>
              </a:lnSpc>
            </a:pPr>
            <a:r>
              <a:rPr sz="3200" spc="-5" dirty="0" smtClean="0">
                <a:solidFill>
                  <a:srgbClr val="333399"/>
                </a:solidFill>
                <a:latin typeface="Arial"/>
                <a:cs typeface="Arial"/>
              </a:rPr>
              <a:t>00</a:t>
            </a:r>
            <a:r>
              <a:rPr sz="3200" spc="-40" dirty="0" smtClean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lang="en-GB" sz="320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3200" dirty="0">
              <a:latin typeface="Arial"/>
              <a:cs typeface="Arial"/>
            </a:endParaRPr>
          </a:p>
          <a:p>
            <a:pPr marR="5080" algn="r">
              <a:lnSpc>
                <a:spcPts val="3540"/>
              </a:lnSpc>
            </a:pPr>
            <a:r>
              <a:rPr sz="3200" spc="-85" dirty="0">
                <a:solidFill>
                  <a:srgbClr val="333399"/>
                </a:solidFill>
                <a:latin typeface="Arial"/>
                <a:cs typeface="Arial"/>
              </a:rPr>
              <a:t>110</a:t>
            </a:r>
            <a:r>
              <a:rPr sz="3200" spc="-6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GB" sz="4800" spc="-7" baseline="1736" dirty="0" smtClean="0">
                <a:solidFill>
                  <a:srgbClr val="FF0000"/>
                </a:solidFill>
                <a:latin typeface="Arial"/>
                <a:cs typeface="Arial"/>
              </a:rPr>
              <a:t>xx</a:t>
            </a:r>
            <a:endParaRPr sz="4800" baseline="1736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6799" y="54864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6618605" algn="l"/>
              </a:tabLst>
            </a:pPr>
            <a:r>
              <a:rPr sz="3800" dirty="0"/>
              <a:t>M</a:t>
            </a:r>
            <a:r>
              <a:rPr sz="3800" spc="-5" dirty="0"/>
              <a:t>ul</a:t>
            </a:r>
            <a:r>
              <a:rPr sz="3800" dirty="0"/>
              <a:t>t</a:t>
            </a:r>
            <a:r>
              <a:rPr sz="3800" spc="-5" dirty="0"/>
              <a:t>ipli</a:t>
            </a:r>
            <a:r>
              <a:rPr sz="3800" dirty="0"/>
              <a:t>cat</a:t>
            </a:r>
            <a:r>
              <a:rPr sz="3800" spc="-5" dirty="0"/>
              <a:t>io</a:t>
            </a:r>
            <a:r>
              <a:rPr sz="3800" dirty="0"/>
              <a:t>n</a:t>
            </a:r>
            <a:r>
              <a:rPr sz="3800" spc="-5" dirty="0"/>
              <a:t> o</a:t>
            </a:r>
            <a:r>
              <a:rPr sz="3800" dirty="0"/>
              <a:t>f</a:t>
            </a:r>
            <a:r>
              <a:rPr sz="3800" spc="-5" dirty="0"/>
              <a:t> </a:t>
            </a:r>
            <a:r>
              <a:rPr sz="3800" dirty="0"/>
              <a:t>B</a:t>
            </a:r>
            <a:r>
              <a:rPr sz="3800" spc="-5" dirty="0"/>
              <a:t>in</a:t>
            </a:r>
            <a:r>
              <a:rPr sz="3800" dirty="0"/>
              <a:t>ary	</a:t>
            </a:r>
            <a:r>
              <a:rPr sz="3800" dirty="0" smtClean="0"/>
              <a:t>N</a:t>
            </a:r>
            <a:r>
              <a:rPr sz="3800" spc="-5" dirty="0" smtClean="0"/>
              <a:t>u</a:t>
            </a:r>
            <a:r>
              <a:rPr sz="3800" dirty="0" smtClean="0"/>
              <a:t>m</a:t>
            </a:r>
            <a:r>
              <a:rPr lang="en-GB" sz="3800" spc="-5" dirty="0" err="1" smtClean="0"/>
              <a:t>bers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652" y="1293875"/>
            <a:ext cx="7197090" cy="25063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9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ab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+ ··· +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87094">
              <a:lnSpc>
                <a:spcPct val="100000"/>
              </a:lnSpc>
              <a:spcBef>
                <a:spcPts val="695"/>
              </a:spcBef>
            </a:pP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) +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baseline="25525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) + ··· +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·2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Times New Roman"/>
              <a:cs typeface="Times New Roman"/>
            </a:endParaRPr>
          </a:p>
          <a:p>
            <a:pPr marL="393065" marR="43180" indent="-342900">
              <a:lnSpc>
                <a:spcPts val="3329"/>
              </a:lnSpc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dirty="0">
                <a:latin typeface="Arial"/>
                <a:cs typeface="Arial"/>
              </a:rPr>
              <a:t>multiply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−1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-21021" dirty="0">
                <a:latin typeface="Arial"/>
                <a:cs typeface="Arial"/>
              </a:rPr>
              <a:t>n−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: binary  </a:t>
            </a:r>
            <a:r>
              <a:rPr sz="2800" spc="-5" dirty="0">
                <a:latin typeface="Arial"/>
                <a:cs typeface="Arial"/>
              </a:rPr>
              <a:t>representations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positive integers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252" y="3783584"/>
            <a:ext cx="2667000" cy="1549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2800" i="1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:=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−1</a:t>
            </a:r>
            <a:endParaRPr sz="2800">
              <a:latin typeface="Arial"/>
              <a:cs typeface="Arial"/>
            </a:endParaRPr>
          </a:p>
          <a:p>
            <a:pPr marL="6096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1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2252" y="5320283"/>
            <a:ext cx="7180580" cy="1041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02055">
              <a:lnSpc>
                <a:spcPct val="100000"/>
              </a:lnSpc>
              <a:spcBef>
                <a:spcPts val="740"/>
              </a:spcBef>
            </a:pPr>
            <a:r>
              <a:rPr sz="2800" i="1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i="1" dirty="0">
                <a:latin typeface="Arial"/>
                <a:cs typeface="Arial"/>
              </a:rPr>
              <a:t>add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−1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0···0,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product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dirty="0"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3423" y="4114800"/>
            <a:ext cx="3124200" cy="860425"/>
          </a:xfrm>
          <a:prstGeom prst="rect">
            <a:avLst/>
          </a:prstGeom>
          <a:solidFill>
            <a:srgbClr val="FFFED5"/>
          </a:solidFill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0805" marR="240665">
              <a:lnSpc>
                <a:spcPts val="2800"/>
              </a:lnSpc>
              <a:spcBef>
                <a:spcPts val="520"/>
              </a:spcBef>
            </a:pP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extra 0-bits appended  after the digits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6247" y="497522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26669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9098" y="51657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19860" y="535146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76199"/>
                </a:moveTo>
                <a:lnTo>
                  <a:pt x="3992" y="61369"/>
                </a:lnTo>
                <a:lnTo>
                  <a:pt x="14878" y="49259"/>
                </a:lnTo>
                <a:lnTo>
                  <a:pt x="31026" y="41094"/>
                </a:lnTo>
                <a:lnTo>
                  <a:pt x="50799" y="38100"/>
                </a:lnTo>
                <a:lnTo>
                  <a:pt x="253999" y="38100"/>
                </a:lnTo>
                <a:lnTo>
                  <a:pt x="273773" y="35105"/>
                </a:lnTo>
                <a:lnTo>
                  <a:pt x="289920" y="26940"/>
                </a:lnTo>
                <a:lnTo>
                  <a:pt x="300807" y="14830"/>
                </a:lnTo>
                <a:lnTo>
                  <a:pt x="304799" y="0"/>
                </a:lnTo>
                <a:lnTo>
                  <a:pt x="308792" y="14830"/>
                </a:lnTo>
                <a:lnTo>
                  <a:pt x="319678" y="26940"/>
                </a:lnTo>
                <a:lnTo>
                  <a:pt x="335826" y="35105"/>
                </a:lnTo>
                <a:lnTo>
                  <a:pt x="355599" y="38100"/>
                </a:lnTo>
                <a:lnTo>
                  <a:pt x="558800" y="38100"/>
                </a:lnTo>
                <a:lnTo>
                  <a:pt x="578573" y="41094"/>
                </a:lnTo>
                <a:lnTo>
                  <a:pt x="594720" y="49259"/>
                </a:lnTo>
                <a:lnTo>
                  <a:pt x="605607" y="61369"/>
                </a:lnTo>
                <a:lnTo>
                  <a:pt x="609599" y="76199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20865" y="5055870"/>
            <a:ext cx="70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i="1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2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Division with</a:t>
            </a:r>
            <a:r>
              <a:rPr spc="-45" dirty="0"/>
              <a:t> </a:t>
            </a:r>
            <a:r>
              <a:rPr spc="-5" dirty="0"/>
              <a:t>Remainder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6652" y="1297939"/>
            <a:ext cx="6891020" cy="452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69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procedure </a:t>
            </a:r>
            <a:r>
              <a:rPr sz="2400" i="1" spc="-5" dirty="0">
                <a:latin typeface="Arial"/>
                <a:cs typeface="Arial"/>
              </a:rPr>
              <a:t>div-mod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Symbol"/>
                <a:cs typeface="Symbol"/>
              </a:rPr>
              <a:t></a:t>
            </a:r>
            <a:r>
              <a:rPr sz="2400" b="1" spc="-5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i="1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Symbol"/>
                <a:cs typeface="Symbol"/>
              </a:rPr>
              <a:t></a:t>
            </a:r>
            <a:r>
              <a:rPr sz="2400" b="1" spc="-5" dirty="0">
                <a:latin typeface="Arial"/>
                <a:cs typeface="Arial"/>
              </a:rPr>
              <a:t>Z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93700" marR="2608580">
              <a:lnSpc>
                <a:spcPts val="2740"/>
              </a:lnSpc>
              <a:spcBef>
                <a:spcPts val="15"/>
              </a:spcBef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{quotient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&amp; remainder of</a:t>
            </a:r>
            <a:r>
              <a:rPr sz="24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}  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645"/>
              </a:lnSpc>
            </a:pPr>
            <a:r>
              <a:rPr sz="2400" i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|a|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700"/>
              </a:lnSpc>
            </a:pPr>
            <a:r>
              <a:rPr sz="2400" b="1" spc="-5" dirty="0">
                <a:latin typeface="Arial"/>
                <a:cs typeface="Arial"/>
              </a:rPr>
              <a:t>while </a:t>
            </a:r>
            <a:r>
              <a:rPr sz="2400" i="1" dirty="0">
                <a:latin typeface="Arial"/>
                <a:cs typeface="Arial"/>
              </a:rPr>
              <a:t>r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i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begin</a:t>
            </a:r>
            <a:endParaRPr sz="2400">
              <a:latin typeface="Arial"/>
              <a:cs typeface="Arial"/>
            </a:endParaRPr>
          </a:p>
          <a:p>
            <a:pPr marL="965200" marR="4629785">
              <a:lnSpc>
                <a:spcPts val="2800"/>
              </a:lnSpc>
              <a:spcBef>
                <a:spcPts val="70"/>
              </a:spcBef>
            </a:pPr>
            <a:r>
              <a:rPr sz="2400" i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i="1" dirty="0">
                <a:latin typeface="Arial"/>
                <a:cs typeface="Arial"/>
              </a:rPr>
              <a:t>= r </a:t>
            </a:r>
            <a:r>
              <a:rPr sz="2400" i="1" dirty="0">
                <a:latin typeface="Times New Roman"/>
                <a:cs typeface="Times New Roman"/>
              </a:rPr>
              <a:t>– </a:t>
            </a:r>
            <a:r>
              <a:rPr sz="2400" i="1" dirty="0">
                <a:latin typeface="Arial"/>
                <a:cs typeface="Arial"/>
              </a:rPr>
              <a:t>d  q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i="1" dirty="0">
                <a:latin typeface="Arial"/>
                <a:cs typeface="Arial"/>
              </a:rPr>
              <a:t>= q +</a:t>
            </a:r>
            <a:r>
              <a:rPr sz="2400" i="1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580"/>
              </a:lnSpc>
            </a:pPr>
            <a:r>
              <a:rPr sz="2400" b="1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680"/>
              </a:lnSpc>
            </a:pPr>
            <a:r>
              <a:rPr sz="2400" b="1" spc="-5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i="1" dirty="0">
                <a:latin typeface="Arial"/>
                <a:cs typeface="Arial"/>
              </a:rPr>
              <a:t>and r </a:t>
            </a:r>
            <a:r>
              <a:rPr sz="2400" dirty="0">
                <a:latin typeface="Symbol"/>
                <a:cs typeface="Symbol"/>
              </a:rPr>
              <a:t>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b="1" spc="-5" dirty="0">
                <a:latin typeface="Arial"/>
                <a:cs typeface="Arial"/>
              </a:rPr>
              <a:t>then begin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is a</a:t>
            </a:r>
            <a:r>
              <a:rPr sz="2400" spc="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negative}</a:t>
            </a:r>
            <a:endParaRPr sz="2400">
              <a:latin typeface="Arial"/>
              <a:cs typeface="Arial"/>
            </a:endParaRPr>
          </a:p>
          <a:p>
            <a:pPr marL="964565">
              <a:lnSpc>
                <a:spcPts val="2650"/>
              </a:lnSpc>
            </a:pPr>
            <a:r>
              <a:rPr sz="2400" i="1" dirty="0">
                <a:latin typeface="Arial"/>
                <a:cs typeface="Arial"/>
              </a:rPr>
              <a:t>r </a:t>
            </a:r>
            <a:r>
              <a:rPr sz="2400" i="1" spc="-5" dirty="0">
                <a:latin typeface="Arial"/>
                <a:cs typeface="Arial"/>
              </a:rPr>
              <a:t>:= </a:t>
            </a:r>
            <a:r>
              <a:rPr sz="2400" i="1" dirty="0">
                <a:latin typeface="Arial"/>
                <a:cs typeface="Arial"/>
              </a:rPr>
              <a:t>d </a:t>
            </a:r>
            <a:r>
              <a:rPr sz="2400" i="1" dirty="0">
                <a:latin typeface="Times New Roman"/>
                <a:cs typeface="Times New Roman"/>
              </a:rPr>
              <a:t>–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965200">
              <a:lnSpc>
                <a:spcPts val="2720"/>
              </a:lnSpc>
            </a:pPr>
            <a:r>
              <a:rPr sz="2400" i="1" dirty="0">
                <a:latin typeface="Arial"/>
                <a:cs typeface="Arial"/>
              </a:rPr>
              <a:t>q </a:t>
            </a:r>
            <a:r>
              <a:rPr sz="2400" i="1" spc="-5" dirty="0">
                <a:latin typeface="Arial"/>
                <a:cs typeface="Arial"/>
              </a:rPr>
              <a:t>:= </a:t>
            </a:r>
            <a:r>
              <a:rPr sz="2400" i="1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q +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750"/>
              </a:lnSpc>
            </a:pPr>
            <a:r>
              <a:rPr sz="2400" b="1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840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div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d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(quotient),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mod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d</a:t>
            </a:r>
            <a:r>
              <a:rPr sz="2400" i="1" spc="-7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(remainder)}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62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  <a:tab pos="4669155" algn="l"/>
                <a:tab pos="5487035" algn="l"/>
              </a:tabLst>
            </a:pPr>
            <a:r>
              <a:rPr dirty="0"/>
              <a:t>E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li</a:t>
            </a:r>
            <a:r>
              <a:rPr dirty="0"/>
              <a:t>d</a:t>
            </a:r>
            <a:r>
              <a:rPr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dirty="0"/>
              <a:t>s	A</a:t>
            </a:r>
            <a:r>
              <a:rPr spc="-5" dirty="0"/>
              <a:t>lgo</a:t>
            </a:r>
            <a:r>
              <a:rPr dirty="0"/>
              <a:t>r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m	f</a:t>
            </a:r>
            <a:r>
              <a:rPr spc="-5" dirty="0"/>
              <a:t>o</a:t>
            </a:r>
            <a:r>
              <a:rPr dirty="0"/>
              <a:t>r	</a:t>
            </a:r>
            <a:r>
              <a:rPr spc="-5" dirty="0"/>
              <a:t>G</a:t>
            </a:r>
            <a:r>
              <a:rPr dirty="0"/>
              <a:t>CD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0127" y="1249679"/>
            <a:ext cx="7602855" cy="4864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241300" indent="-342900">
              <a:lnSpc>
                <a:spcPct val="114599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Finding GCDs </a:t>
            </a:r>
            <a:r>
              <a:rPr sz="2800" dirty="0">
                <a:latin typeface="Arial"/>
                <a:cs typeface="Arial"/>
              </a:rPr>
              <a:t>by comparing prime  </a:t>
            </a:r>
            <a:r>
              <a:rPr sz="2800" spc="-5" dirty="0">
                <a:latin typeface="Arial"/>
                <a:cs typeface="Arial"/>
              </a:rPr>
              <a:t>factorizations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5" dirty="0">
                <a:latin typeface="Arial"/>
                <a:cs typeface="Arial"/>
              </a:rPr>
              <a:t>difficult </a:t>
            </a:r>
            <a:r>
              <a:rPr sz="2800" dirty="0">
                <a:latin typeface="Arial"/>
                <a:cs typeface="Arial"/>
              </a:rPr>
              <a:t>when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prime  </a:t>
            </a:r>
            <a:r>
              <a:rPr sz="2800" spc="-5" dirty="0">
                <a:latin typeface="Arial"/>
                <a:cs typeface="Arial"/>
              </a:rPr>
              <a:t>factors </a:t>
            </a:r>
            <a:r>
              <a:rPr sz="2800" dirty="0">
                <a:latin typeface="Arial"/>
                <a:cs typeface="Arial"/>
              </a:rPr>
              <a:t>are not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known!</a:t>
            </a:r>
            <a:endParaRPr sz="2800">
              <a:latin typeface="Arial"/>
              <a:cs typeface="Arial"/>
            </a:endParaRPr>
          </a:p>
          <a:p>
            <a:pPr marL="354965" marR="5080" indent="-342900" algn="just">
              <a:lnSpc>
                <a:spcPct val="115399"/>
              </a:lnSpc>
              <a:spcBef>
                <a:spcPts val="177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Euclid discovered: 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a = bq </a:t>
            </a:r>
            <a:r>
              <a:rPr sz="2800" i="1" spc="-5" dirty="0">
                <a:latin typeface="Arial"/>
                <a:cs typeface="Arial"/>
              </a:rPr>
              <a:t>+r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spc="-5" dirty="0">
                <a:latin typeface="Arial"/>
                <a:cs typeface="Arial"/>
              </a:rPr>
              <a:t>a, b, 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integers. Then gcd(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gcd(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)  (i.e.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  <a:spcBef>
                <a:spcPts val="720"/>
              </a:spcBef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8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Example: gcd(36, 24) = gcd(24,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12)</a:t>
            </a:r>
            <a:endParaRPr sz="2500">
              <a:latin typeface="Arial"/>
              <a:cs typeface="Arial"/>
            </a:endParaRPr>
          </a:p>
          <a:p>
            <a:pPr marL="454025" marR="186690" indent="-441959" algn="just">
              <a:lnSpc>
                <a:spcPct val="114599"/>
              </a:lnSpc>
              <a:spcBef>
                <a:spcPts val="177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1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Sort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and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(given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mod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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so problem 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simplified.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72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  <a:tab pos="4669155" algn="l"/>
              </a:tabLst>
            </a:pPr>
            <a:r>
              <a:rPr spc="-5" dirty="0"/>
              <a:t>Euclid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pc="-5" dirty="0"/>
              <a:t>s	Algorithm	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5539" y="1251712"/>
            <a:ext cx="7325995" cy="52514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gcd(372, 164) = gcd(164, 372 mod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164)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372 mod 164 = 372 -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315" dirty="0">
                <a:latin typeface="Arial"/>
                <a:cs typeface="Arial"/>
              </a:rPr>
              <a:t>164</a:t>
            </a:r>
            <a:r>
              <a:rPr sz="2600" spc="-315" dirty="0">
                <a:latin typeface="Symbol"/>
                <a:cs typeface="Symbol"/>
              </a:rPr>
              <a:t>⎣</a:t>
            </a:r>
            <a:r>
              <a:rPr sz="2600" spc="-315" dirty="0">
                <a:latin typeface="Arial"/>
                <a:cs typeface="Arial"/>
              </a:rPr>
              <a:t>372/164</a:t>
            </a:r>
            <a:r>
              <a:rPr sz="2600" spc="-315" dirty="0">
                <a:latin typeface="Symbol"/>
                <a:cs typeface="Symbol"/>
              </a:rPr>
              <a:t>⎦</a:t>
            </a:r>
            <a:endParaRPr sz="2600">
              <a:latin typeface="Symbol"/>
              <a:cs typeface="Symbol"/>
            </a:endParaRPr>
          </a:p>
          <a:p>
            <a:pPr marL="277368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372 - 164·2 = 372 - 328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44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gcd(164, 44) = gcd(44, 164 mod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44)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164 mod 44 = 164 -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370" dirty="0">
                <a:latin typeface="Arial"/>
                <a:cs typeface="Arial"/>
              </a:rPr>
              <a:t>44</a:t>
            </a:r>
            <a:r>
              <a:rPr sz="2600" spc="-370" dirty="0">
                <a:latin typeface="Symbol"/>
                <a:cs typeface="Symbol"/>
              </a:rPr>
              <a:t>⎣</a:t>
            </a:r>
            <a:r>
              <a:rPr sz="2600" spc="-370" dirty="0">
                <a:latin typeface="Arial"/>
                <a:cs typeface="Arial"/>
              </a:rPr>
              <a:t>164/44</a:t>
            </a:r>
            <a:r>
              <a:rPr sz="2600" spc="-370" dirty="0">
                <a:latin typeface="Symbol"/>
                <a:cs typeface="Symbol"/>
              </a:rPr>
              <a:t>⎦</a:t>
            </a:r>
            <a:endParaRPr sz="2600">
              <a:latin typeface="Symbol"/>
              <a:cs typeface="Symbol"/>
            </a:endParaRPr>
          </a:p>
          <a:p>
            <a:pPr marL="2590165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164 - 44·3 = 164 - 132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32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gcd(44, 32) = gcd(32, 44 mod 32) = gcd(32,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12)</a:t>
            </a:r>
            <a:endParaRPr sz="2600">
              <a:latin typeface="Arial"/>
              <a:cs typeface="Arial"/>
            </a:endParaRPr>
          </a:p>
          <a:p>
            <a:pPr marL="2118995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Arial"/>
                <a:cs typeface="Arial"/>
              </a:rPr>
              <a:t>= gcd(12, 32 mod 12) = gcd(12,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8)</a:t>
            </a:r>
            <a:endParaRPr sz="2600">
              <a:latin typeface="Arial"/>
              <a:cs typeface="Arial"/>
            </a:endParaRPr>
          </a:p>
          <a:p>
            <a:pPr marL="2116455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gcd(8, 12 mod 8) = gcd(8,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4)</a:t>
            </a:r>
            <a:endParaRPr sz="2600">
              <a:latin typeface="Arial"/>
              <a:cs typeface="Arial"/>
            </a:endParaRPr>
          </a:p>
          <a:p>
            <a:pPr marL="2116455">
              <a:lnSpc>
                <a:spcPct val="100000"/>
              </a:lnSpc>
              <a:spcBef>
                <a:spcPts val="680"/>
              </a:spcBef>
            </a:pPr>
            <a:r>
              <a:rPr sz="2600" dirty="0">
                <a:latin typeface="Arial"/>
                <a:cs typeface="Arial"/>
              </a:rPr>
              <a:t>= gcd(4, 8 mod 4) = gcd(4, 0) =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392" y="492759"/>
            <a:ext cx="89592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Rev</a:t>
            </a:r>
            <a:r>
              <a:rPr sz="3600" spc="-5" dirty="0"/>
              <a:t>i</a:t>
            </a:r>
            <a:r>
              <a:rPr sz="3600" dirty="0"/>
              <a:t>e</a:t>
            </a:r>
            <a:r>
              <a:rPr sz="3600" spc="-5" dirty="0"/>
              <a:t>w</a:t>
            </a:r>
            <a:r>
              <a:rPr sz="3600" dirty="0"/>
              <a:t>:</a:t>
            </a:r>
            <a:r>
              <a:rPr sz="3600" spc="-5" dirty="0"/>
              <a:t> G</a:t>
            </a:r>
            <a:r>
              <a:rPr sz="3600" dirty="0"/>
              <a:t>reatest</a:t>
            </a:r>
            <a:r>
              <a:rPr sz="3600" spc="-5" dirty="0"/>
              <a:t> </a:t>
            </a:r>
            <a:r>
              <a:rPr sz="3600" dirty="0" smtClean="0"/>
              <a:t>C</a:t>
            </a:r>
            <a:r>
              <a:rPr sz="3600" spc="-5" dirty="0" smtClean="0"/>
              <a:t>o</a:t>
            </a:r>
            <a:r>
              <a:rPr sz="3600" dirty="0" smtClean="0"/>
              <a:t>mm</a:t>
            </a:r>
            <a:r>
              <a:rPr sz="3600" spc="-5" dirty="0" smtClean="0"/>
              <a:t>o</a:t>
            </a:r>
            <a:r>
              <a:rPr sz="3600" dirty="0" smtClean="0"/>
              <a:t>n</a:t>
            </a:r>
            <a:r>
              <a:rPr lang="en-GB" sz="3600" dirty="0" smtClean="0"/>
              <a:t> Divisor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752" y="1252220"/>
            <a:ext cx="7637145" cy="1953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greatest common divisor </a:t>
            </a:r>
            <a:r>
              <a:rPr sz="2400" spc="-5" dirty="0">
                <a:latin typeface="Arial"/>
                <a:cs typeface="Arial"/>
              </a:rPr>
              <a:t>gcd(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integers 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(not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0) is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largest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is a divisor  </a:t>
            </a:r>
            <a:r>
              <a:rPr sz="2400" spc="-5" dirty="0">
                <a:latin typeface="Arial"/>
                <a:cs typeface="Arial"/>
              </a:rPr>
              <a:t>both of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and 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860"/>
              </a:lnSpc>
              <a:spcBef>
                <a:spcPts val="885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2600"/>
                </a:solidFill>
                <a:latin typeface="Arial"/>
                <a:cs typeface="Arial"/>
              </a:rPr>
              <a:t>max(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FF2600"/>
                </a:solidFill>
                <a:latin typeface="Arial"/>
                <a:cs typeface="Arial"/>
              </a:rPr>
              <a:t>: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48665">
              <a:lnSpc>
                <a:spcPts val="2860"/>
              </a:lnSpc>
            </a:pP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400" b="1" dirty="0">
                <a:solidFill>
                  <a:srgbClr val="FF2600"/>
                </a:solidFill>
                <a:latin typeface="Arial"/>
                <a:cs typeface="Arial"/>
              </a:rPr>
              <a:t>Z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, 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→ 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≥</a:t>
            </a:r>
            <a:r>
              <a:rPr sz="2400" spc="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752" y="3292347"/>
            <a:ext cx="568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If the </a:t>
            </a:r>
            <a:r>
              <a:rPr sz="2400" dirty="0">
                <a:latin typeface="Arial"/>
                <a:cs typeface="Arial"/>
              </a:rPr>
              <a:t>prime </a:t>
            </a:r>
            <a:r>
              <a:rPr sz="2400" spc="-5" dirty="0">
                <a:latin typeface="Arial"/>
                <a:cs typeface="Arial"/>
              </a:rPr>
              <a:t>factorizations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written</a:t>
            </a:r>
            <a:r>
              <a:rPr sz="2400" dirty="0">
                <a:latin typeface="Arial"/>
                <a:cs typeface="Arial"/>
              </a:rPr>
              <a:t> 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652" y="3774947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3078" y="3774947"/>
            <a:ext cx="3668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then the GCD </a:t>
            </a:r>
            <a:r>
              <a:rPr sz="2400" dirty="0">
                <a:latin typeface="Arial"/>
                <a:cs typeface="Arial"/>
              </a:rPr>
              <a:t>is given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9352" y="5093208"/>
            <a:ext cx="5926455" cy="9652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0"/>
              </a:spcBef>
              <a:tabLst>
                <a:tab pos="3422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Example: 84 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spc="-7" baseline="2430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and 96 =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spc="-7" baseline="24305" dirty="0">
                <a:latin typeface="Arial"/>
                <a:cs typeface="Arial"/>
              </a:rPr>
              <a:t>0</a:t>
            </a:r>
            <a:endParaRPr sz="2400" baseline="24305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820"/>
              </a:spcBef>
              <a:tabLst>
                <a:tab pos="29273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gcd(84,96)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spc="-7" baseline="24305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= 2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dirty="0">
                <a:latin typeface="Arial"/>
                <a:cs typeface="Arial"/>
              </a:rPr>
              <a:t>3 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81225" y="4440237"/>
            <a:ext cx="5403850" cy="523875"/>
          </a:xfrm>
          <a:custGeom>
            <a:avLst/>
            <a:gdLst/>
            <a:ahLst/>
            <a:cxnLst/>
            <a:rect l="l" t="t" r="r" b="b"/>
            <a:pathLst>
              <a:path w="5403850" h="523875">
                <a:moveTo>
                  <a:pt x="0" y="523875"/>
                </a:moveTo>
                <a:lnTo>
                  <a:pt x="5403848" y="523875"/>
                </a:lnTo>
                <a:lnTo>
                  <a:pt x="5403848" y="0"/>
                </a:lnTo>
                <a:lnTo>
                  <a:pt x="0" y="0"/>
                </a:lnTo>
                <a:lnTo>
                  <a:pt x="0" y="523875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20668" y="4547742"/>
            <a:ext cx="30099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18440" algn="l"/>
              </a:tabLst>
            </a:pPr>
            <a:r>
              <a:rPr sz="1100" spc="-5" dirty="0">
                <a:latin typeface="Times New Roman"/>
                <a:cs typeface="Times New Roman"/>
              </a:rPr>
              <a:t>1	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6413" y="4547742"/>
            <a:ext cx="185547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43840" algn="l"/>
                <a:tab pos="1525270" algn="l"/>
                <a:tab pos="1772285" algn="l"/>
              </a:tabLst>
            </a:pPr>
            <a:r>
              <a:rPr sz="1100" spc="-5" dirty="0">
                <a:latin typeface="Times New Roman"/>
                <a:cs typeface="Times New Roman"/>
              </a:rPr>
              <a:t>2	2	</a:t>
            </a:r>
            <a:r>
              <a:rPr sz="1100" i="1" spc="-5" dirty="0">
                <a:latin typeface="Times New Roman"/>
                <a:cs typeface="Times New Roman"/>
              </a:rPr>
              <a:t>n	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1198" y="4440042"/>
            <a:ext cx="91122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spc="5" dirty="0">
                <a:latin typeface="Times New Roman"/>
                <a:cs typeface="Times New Roman"/>
              </a:rPr>
              <a:t>min(</a:t>
            </a:r>
            <a:r>
              <a:rPr sz="1550" i="1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,</a:t>
            </a:r>
            <a:r>
              <a:rPr sz="1550" i="1" dirty="0">
                <a:latin typeface="Times New Roman"/>
                <a:cs typeface="Times New Roman"/>
              </a:rPr>
              <a:t>b</a:t>
            </a:r>
            <a:r>
              <a:rPr sz="1550" i="1" spc="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4419" y="4681837"/>
            <a:ext cx="274764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11885" algn="l"/>
                <a:tab pos="2637155" algn="l"/>
              </a:tabLst>
            </a:pPr>
            <a:r>
              <a:rPr sz="1550" spc="-10" dirty="0">
                <a:latin typeface="Times New Roman"/>
                <a:cs typeface="Times New Roman"/>
              </a:rPr>
              <a:t>1	2	</a:t>
            </a:r>
            <a:r>
              <a:rPr sz="1550" i="1" spc="-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4848" y="4442141"/>
            <a:ext cx="1996439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90295" algn="l"/>
              </a:tabLst>
            </a:pPr>
            <a:r>
              <a:rPr sz="1550" spc="5" dirty="0">
                <a:latin typeface="Times New Roman"/>
                <a:cs typeface="Times New Roman"/>
              </a:rPr>
              <a:t>min(</a:t>
            </a:r>
            <a:r>
              <a:rPr sz="1550" i="1" spc="5" dirty="0">
                <a:latin typeface="Times New Roman"/>
                <a:cs typeface="Times New Roman"/>
              </a:rPr>
              <a:t>a</a:t>
            </a:r>
            <a:r>
              <a:rPr sz="1550" i="1" spc="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,</a:t>
            </a:r>
            <a:r>
              <a:rPr sz="1550" i="1" dirty="0">
                <a:latin typeface="Times New Roman"/>
                <a:cs typeface="Times New Roman"/>
              </a:rPr>
              <a:t>b</a:t>
            </a:r>
            <a:r>
              <a:rPr sz="1550" i="1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)	</a:t>
            </a:r>
            <a:r>
              <a:rPr sz="1550" spc="5" dirty="0">
                <a:latin typeface="Times New Roman"/>
                <a:cs typeface="Times New Roman"/>
              </a:rPr>
              <a:t>min(</a:t>
            </a:r>
            <a:r>
              <a:rPr sz="1550" i="1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,</a:t>
            </a:r>
            <a:r>
              <a:rPr sz="1550" i="1" dirty="0">
                <a:latin typeface="Times New Roman"/>
                <a:cs typeface="Times New Roman"/>
              </a:rPr>
              <a:t>b</a:t>
            </a:r>
            <a:r>
              <a:rPr sz="1550" i="1" spc="3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5691" y="4455348"/>
            <a:ext cx="273304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130935" algn="l"/>
                <a:tab pos="2636520" algn="l"/>
              </a:tabLst>
            </a:pPr>
            <a:r>
              <a:rPr sz="2650" i="1" spc="-10" dirty="0">
                <a:latin typeface="Times New Roman"/>
                <a:cs typeface="Times New Roman"/>
              </a:rPr>
              <a:t>p	</a:t>
            </a:r>
            <a:r>
              <a:rPr sz="2650" spc="800" dirty="0">
                <a:latin typeface="Calibri"/>
                <a:cs typeface="Calibri"/>
              </a:rPr>
              <a:t>…</a:t>
            </a:r>
            <a:r>
              <a:rPr sz="2650" spc="-12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p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-5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6438" y="4455348"/>
            <a:ext cx="171958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650" spc="-5" dirty="0">
                <a:latin typeface="Times New Roman"/>
                <a:cs typeface="Times New Roman"/>
              </a:rPr>
              <a:t>gcd(</a:t>
            </a:r>
            <a:r>
              <a:rPr sz="2650" i="1" spc="-5" dirty="0">
                <a:latin typeface="Times New Roman"/>
                <a:cs typeface="Times New Roman"/>
              </a:rPr>
              <a:t>a</a:t>
            </a:r>
            <a:r>
              <a:rPr sz="2650" spc="-5" dirty="0">
                <a:latin typeface="Times New Roman"/>
                <a:cs typeface="Times New Roman"/>
              </a:rPr>
              <a:t>, </a:t>
            </a:r>
            <a:r>
              <a:rPr sz="2650" i="1" spc="5" dirty="0">
                <a:latin typeface="Times New Roman"/>
                <a:cs typeface="Times New Roman"/>
              </a:rPr>
              <a:t>b</a:t>
            </a:r>
            <a:r>
              <a:rPr sz="2650" spc="5" dirty="0">
                <a:latin typeface="Times New Roman"/>
                <a:cs typeface="Times New Roman"/>
              </a:rPr>
              <a:t>) </a:t>
            </a:r>
            <a:r>
              <a:rPr sz="2650" spc="-10" dirty="0">
                <a:latin typeface="Symbol"/>
                <a:cs typeface="Symbol"/>
              </a:rPr>
              <a:t></a:t>
            </a:r>
            <a:r>
              <a:rPr sz="2650" spc="-315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62174" y="4421187"/>
            <a:ext cx="5441950" cy="561975"/>
          </a:xfrm>
          <a:custGeom>
            <a:avLst/>
            <a:gdLst/>
            <a:ahLst/>
            <a:cxnLst/>
            <a:rect l="l" t="t" r="r" b="b"/>
            <a:pathLst>
              <a:path w="5441950" h="561975">
                <a:moveTo>
                  <a:pt x="0" y="0"/>
                </a:moveTo>
                <a:lnTo>
                  <a:pt x="5441948" y="0"/>
                </a:lnTo>
                <a:lnTo>
                  <a:pt x="5441948" y="561974"/>
                </a:lnTo>
                <a:lnTo>
                  <a:pt x="0" y="56197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92102" y="3352575"/>
            <a:ext cx="8318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92007" y="3246318"/>
            <a:ext cx="121285" cy="507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5240">
              <a:lnSpc>
                <a:spcPct val="103000"/>
              </a:lnSpc>
              <a:spcBef>
                <a:spcPts val="55"/>
              </a:spcBef>
            </a:pPr>
            <a:r>
              <a:rPr sz="1550" i="1" spc="-110" dirty="0">
                <a:latin typeface="Times New Roman"/>
                <a:cs typeface="Times New Roman"/>
              </a:rPr>
              <a:t>a  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467" y="3248430"/>
            <a:ext cx="449580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6235" algn="l"/>
              </a:tabLst>
            </a:pPr>
            <a:r>
              <a:rPr sz="1550" i="1" spc="-145" dirty="0">
                <a:latin typeface="Times New Roman"/>
                <a:cs typeface="Times New Roman"/>
              </a:rPr>
              <a:t>a	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3269" y="3354670"/>
            <a:ext cx="43942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8300" algn="l"/>
              </a:tabLst>
            </a:pPr>
            <a:r>
              <a:rPr sz="1100" spc="-100" dirty="0">
                <a:latin typeface="Times New Roman"/>
                <a:cs typeface="Times New Roman"/>
              </a:rPr>
              <a:t>1	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48095" y="3489578"/>
            <a:ext cx="467359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3380" algn="l"/>
              </a:tabLst>
            </a:pPr>
            <a:r>
              <a:rPr sz="1550" spc="-145" dirty="0">
                <a:latin typeface="Times New Roman"/>
                <a:cs typeface="Times New Roman"/>
              </a:rPr>
              <a:t>1	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70719" y="3261717"/>
            <a:ext cx="1644014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0260" algn="l"/>
                <a:tab pos="1167130" algn="l"/>
              </a:tabLst>
            </a:pPr>
            <a:r>
              <a:rPr sz="2650" i="1" spc="-240" dirty="0">
                <a:latin typeface="Times New Roman"/>
                <a:cs typeface="Times New Roman"/>
              </a:rPr>
              <a:t>a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spc="-265" dirty="0">
                <a:latin typeface="Symbol"/>
                <a:cs typeface="Symbol"/>
              </a:rPr>
              <a:t></a:t>
            </a:r>
            <a:r>
              <a:rPr sz="2650" spc="100" dirty="0">
                <a:latin typeface="Times New Roman"/>
                <a:cs typeface="Times New Roman"/>
              </a:rPr>
              <a:t> </a:t>
            </a:r>
            <a:r>
              <a:rPr sz="2650" i="1" spc="-240" dirty="0">
                <a:latin typeface="Times New Roman"/>
                <a:cs typeface="Times New Roman"/>
              </a:rPr>
              <a:t>p	p	</a:t>
            </a:r>
            <a:r>
              <a:rPr sz="2650" spc="340" dirty="0">
                <a:latin typeface="Calibri"/>
                <a:cs typeface="Calibri"/>
              </a:rPr>
              <a:t>…</a:t>
            </a:r>
            <a:r>
              <a:rPr sz="2650" spc="-285" dirty="0">
                <a:latin typeface="Calibri"/>
                <a:cs typeface="Calibri"/>
              </a:rPr>
              <a:t> </a:t>
            </a:r>
            <a:r>
              <a:rPr sz="2650" i="1" spc="-240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15891" y="3740511"/>
            <a:ext cx="1235710" cy="2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  <a:tab pos="1132205" algn="l"/>
              </a:tabLst>
            </a:pPr>
            <a:r>
              <a:rPr sz="1550" i="1" spc="-70" dirty="0">
                <a:latin typeface="Times New Roman"/>
                <a:cs typeface="Times New Roman"/>
              </a:rPr>
              <a:t>b	b	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87576" y="3846431"/>
            <a:ext cx="122428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7510" algn="l"/>
                <a:tab pos="1146810" algn="l"/>
              </a:tabLst>
            </a:pPr>
            <a:r>
              <a:rPr sz="1100" spc="-45" dirty="0">
                <a:latin typeface="Times New Roman"/>
                <a:cs typeface="Times New Roman"/>
              </a:rPr>
              <a:t>1	2	</a:t>
            </a:r>
            <a:r>
              <a:rPr sz="1100" i="1" spc="-4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84176" y="3980932"/>
            <a:ext cx="1255395" cy="2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2590" algn="l"/>
                <a:tab pos="1151890" algn="l"/>
              </a:tabLst>
            </a:pPr>
            <a:r>
              <a:rPr sz="1550" spc="-70" dirty="0">
                <a:latin typeface="Times New Roman"/>
                <a:cs typeface="Times New Roman"/>
              </a:rPr>
              <a:t>1	2	</a:t>
            </a:r>
            <a:r>
              <a:rPr sz="1550" i="1" spc="-7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43407" y="3753758"/>
            <a:ext cx="180340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85825" algn="l"/>
                <a:tab pos="1271270" algn="l"/>
              </a:tabLst>
            </a:pPr>
            <a:r>
              <a:rPr sz="2650" i="1" spc="-110" dirty="0">
                <a:latin typeface="Times New Roman"/>
                <a:cs typeface="Times New Roman"/>
              </a:rPr>
              <a:t>b </a:t>
            </a:r>
            <a:r>
              <a:rPr sz="2650" spc="-120" dirty="0">
                <a:latin typeface="Symbol"/>
                <a:cs typeface="Symbol"/>
              </a:rPr>
              <a:t></a:t>
            </a:r>
            <a:r>
              <a:rPr sz="2650" spc="190" dirty="0">
                <a:latin typeface="Times New Roman"/>
                <a:cs typeface="Times New Roman"/>
              </a:rPr>
              <a:t> </a:t>
            </a:r>
            <a:r>
              <a:rPr sz="2650" i="1" spc="-110" dirty="0">
                <a:latin typeface="Times New Roman"/>
                <a:cs typeface="Times New Roman"/>
              </a:rPr>
              <a:t>p	p	</a:t>
            </a:r>
            <a:r>
              <a:rPr sz="2650" spc="605" dirty="0">
                <a:latin typeface="Calibri"/>
                <a:cs typeface="Calibri"/>
              </a:rPr>
              <a:t>…</a:t>
            </a:r>
            <a:r>
              <a:rPr sz="2650" spc="-245" dirty="0">
                <a:latin typeface="Calibri"/>
                <a:cs typeface="Calibri"/>
              </a:rPr>
              <a:t> </a:t>
            </a:r>
            <a:r>
              <a:rPr sz="2650" i="1" spc="-110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0"/>
            <a:ext cx="454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</a:tabLst>
            </a:pPr>
            <a:r>
              <a:rPr spc="-5" dirty="0"/>
              <a:t>Euclid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pc="-5" dirty="0"/>
              <a:t>s	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677" y="457201"/>
            <a:ext cx="3046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Pseudocode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752" y="1385634"/>
            <a:ext cx="6034405" cy="42881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b="1" dirty="0">
                <a:latin typeface="Arial"/>
                <a:cs typeface="Arial"/>
              </a:rPr>
              <a:t>procedure </a:t>
            </a:r>
            <a:r>
              <a:rPr sz="2800" i="1" spc="-5" dirty="0">
                <a:latin typeface="Arial"/>
                <a:cs typeface="Arial"/>
              </a:rPr>
              <a:t>gcd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positive integers)</a:t>
            </a:r>
            <a:endParaRPr sz="2800">
              <a:latin typeface="Arial"/>
              <a:cs typeface="Arial"/>
            </a:endParaRPr>
          </a:p>
          <a:p>
            <a:pPr marL="355600" marR="4692015">
              <a:lnSpc>
                <a:spcPct val="110100"/>
              </a:lnSpc>
              <a:spcBef>
                <a:spcPts val="135"/>
              </a:spcBef>
            </a:pP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: =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  y </a:t>
            </a:r>
            <a:r>
              <a:rPr sz="2800" dirty="0">
                <a:latin typeface="Arial"/>
                <a:cs typeface="Arial"/>
              </a:rPr>
              <a:t>: =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927100" marR="2867025" indent="-571500">
              <a:lnSpc>
                <a:spcPct val="110100"/>
              </a:lnSpc>
            </a:pPr>
            <a:r>
              <a:rPr sz="2800" b="1" spc="-5" dirty="0">
                <a:latin typeface="Arial"/>
                <a:cs typeface="Arial"/>
              </a:rPr>
              <a:t>while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b="1" dirty="0">
                <a:latin typeface="Arial"/>
                <a:cs typeface="Arial"/>
              </a:rPr>
              <a:t>begin 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b="1" dirty="0">
                <a:latin typeface="Arial"/>
                <a:cs typeface="Arial"/>
              </a:rPr>
              <a:t>mod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; 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:=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i="1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:=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Arial"/>
                <a:cs typeface="Arial"/>
              </a:rPr>
              <a:t>return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gcd(</a:t>
            </a:r>
            <a:r>
              <a:rPr sz="2800" i="1" spc="-5" dirty="0">
                <a:latin typeface="Arial"/>
                <a:cs typeface="Arial"/>
              </a:rPr>
              <a:t>a,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)}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0"/>
            <a:ext cx="4682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 That</a:t>
            </a:r>
            <a:r>
              <a:rPr spc="-55" dirty="0"/>
              <a:t> </a:t>
            </a:r>
            <a:r>
              <a:rPr spc="-5" dirty="0"/>
              <a:t>Euclid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pc="-5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677" y="457201"/>
            <a:ext cx="4117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2065" algn="l"/>
              </a:tabLst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lgo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h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m	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Wo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rks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39" y="1246631"/>
            <a:ext cx="8154670" cy="503745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latin typeface="Arial"/>
                <a:cs typeface="Arial"/>
              </a:rPr>
              <a:t>Theorem </a:t>
            </a:r>
            <a:r>
              <a:rPr sz="2600" b="1" spc="-5" dirty="0">
                <a:latin typeface="Arial"/>
                <a:cs typeface="Arial"/>
              </a:rPr>
              <a:t>0: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2600" b="1" spc="-5" dirty="0">
                <a:latin typeface="Arial"/>
                <a:cs typeface="Arial"/>
              </a:rPr>
              <a:t>Proof: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First,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mod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implies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19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, and </a:t>
            </a:r>
            <a:r>
              <a:rPr sz="2400" i="1" spc="-7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710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19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Since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(thus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bt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we know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|(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bt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i.e.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Arial"/>
                <a:cs typeface="Arial"/>
              </a:rPr>
              <a:t>Since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 it </a:t>
            </a:r>
            <a:r>
              <a:rPr sz="2400" spc="-5" dirty="0">
                <a:latin typeface="Arial"/>
                <a:cs typeface="Arial"/>
              </a:rPr>
              <a:t>follows 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≤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3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530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53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49300" marR="5080" indent="-279400">
              <a:lnSpc>
                <a:spcPct val="111900"/>
              </a:lnSpc>
              <a:spcBef>
                <a:spcPts val="450"/>
              </a:spcBef>
              <a:tabLst>
                <a:tab pos="755015" algn="l"/>
                <a:tab pos="2072639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Now, since </a:t>
            </a:r>
            <a:r>
              <a:rPr sz="2400" i="1" spc="-42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425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42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42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(thus </a:t>
            </a:r>
            <a:r>
              <a:rPr sz="2400" i="1" spc="-30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305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30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305" dirty="0">
                <a:solidFill>
                  <a:srgbClr val="FF0000"/>
                </a:solidFill>
                <a:latin typeface="Arial"/>
                <a:cs typeface="Arial"/>
              </a:rPr>
              <a:t>bt</a:t>
            </a:r>
            <a:r>
              <a:rPr sz="2400" spc="-30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i="1" spc="-35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355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35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35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35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we know </a:t>
            </a:r>
            <a:r>
              <a:rPr sz="2400" i="1" spc="-2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295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295" dirty="0">
                <a:solidFill>
                  <a:srgbClr val="FF0000"/>
                </a:solidFill>
                <a:latin typeface="Arial"/>
                <a:cs typeface="Arial"/>
              </a:rPr>
              <a:t>|(</a:t>
            </a:r>
            <a:r>
              <a:rPr sz="2400" i="1" spc="-295" dirty="0">
                <a:solidFill>
                  <a:srgbClr val="FF0000"/>
                </a:solidFill>
                <a:latin typeface="Arial"/>
                <a:cs typeface="Arial"/>
              </a:rPr>
              <a:t>bt</a:t>
            </a:r>
            <a:r>
              <a:rPr sz="2400" spc="-29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i="1" spc="-29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29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-295" dirty="0">
                <a:latin typeface="Arial"/>
                <a:cs typeface="Arial"/>
              </a:rPr>
              <a:t>,  </a:t>
            </a:r>
            <a:r>
              <a:rPr sz="2400" i="1" spc="-5" dirty="0">
                <a:latin typeface="Arial"/>
                <a:cs typeface="Arial"/>
              </a:rPr>
              <a:t>i.e.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i="1" spc="-35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355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35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3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355" dirty="0">
                <a:latin typeface="Arial"/>
                <a:cs typeface="Arial"/>
              </a:rPr>
              <a:t>.	</a:t>
            </a:r>
            <a:r>
              <a:rPr sz="2400" dirty="0">
                <a:latin typeface="Arial"/>
                <a:cs typeface="Arial"/>
              </a:rPr>
              <a:t>Since </a:t>
            </a:r>
            <a:r>
              <a:rPr sz="2400" i="1" spc="-42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425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42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42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35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355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35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35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35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follows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320"/>
              </a:spcBef>
            </a:pPr>
            <a:r>
              <a:rPr sz="2400" i="1" spc="-7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710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≤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a,b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49300" marR="585470" indent="-279400">
              <a:lnSpc>
                <a:spcPct val="111900"/>
              </a:lnSpc>
              <a:spcBef>
                <a:spcPts val="45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Since we have shown </a:t>
            </a:r>
            <a:r>
              <a:rPr sz="2400" spc="-5" dirty="0">
                <a:latin typeface="Arial"/>
                <a:cs typeface="Arial"/>
              </a:rPr>
              <a:t>that both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≤ </a:t>
            </a:r>
            <a:r>
              <a:rPr sz="2400" i="1" spc="-7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710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spc="-7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710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≤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280" dirty="0">
                <a:latin typeface="Arial"/>
                <a:cs typeface="Arial"/>
              </a:rPr>
              <a:t>it  </a:t>
            </a:r>
            <a:r>
              <a:rPr sz="2400" dirty="0">
                <a:latin typeface="Arial"/>
                <a:cs typeface="Arial"/>
              </a:rPr>
              <a:t>must be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case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spc="-53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-530" dirty="0">
                <a:solidFill>
                  <a:srgbClr val="FF0000"/>
                </a:solidFill>
                <a:latin typeface="Symbol"/>
                <a:cs typeface="Symbol"/>
              </a:rPr>
              <a:t>ʹ</a:t>
            </a:r>
            <a:r>
              <a:rPr sz="2400" spc="-530" dirty="0">
                <a:latin typeface="Arial"/>
                <a:cs typeface="Arial"/>
              </a:rPr>
              <a:t>.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71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1155" algn="l"/>
              </a:tabLst>
            </a:pPr>
            <a:r>
              <a:rPr spc="-5" dirty="0"/>
              <a:t>Two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pc="-5" dirty="0"/>
              <a:t>s	Complement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9352" y="1328420"/>
            <a:ext cx="7433309" cy="39674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0365" marR="1687830" indent="-342900">
              <a:lnSpc>
                <a:spcPts val="3200"/>
              </a:lnSpc>
              <a:spcBef>
                <a:spcPts val="240"/>
              </a:spcBef>
              <a:tabLst>
                <a:tab pos="380365" algn="l"/>
              </a:tabLst>
            </a:pPr>
            <a:r>
              <a:rPr sz="1600" spc="-5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00" spc="-59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In </a:t>
            </a:r>
            <a:r>
              <a:rPr sz="2700" dirty="0">
                <a:latin typeface="Arial"/>
                <a:cs typeface="Arial"/>
              </a:rPr>
              <a:t>binary, </a:t>
            </a:r>
            <a:r>
              <a:rPr sz="2700" spc="-5" dirty="0">
                <a:latin typeface="Arial"/>
                <a:cs typeface="Arial"/>
              </a:rPr>
              <a:t>negative </a:t>
            </a:r>
            <a:r>
              <a:rPr sz="2700" dirty="0">
                <a:latin typeface="Arial"/>
                <a:cs typeface="Arial"/>
              </a:rPr>
              <a:t>numbers can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be  </a:t>
            </a:r>
            <a:r>
              <a:rPr sz="2700" spc="-5" dirty="0">
                <a:latin typeface="Arial"/>
                <a:cs typeface="Arial"/>
              </a:rPr>
              <a:t>conveniently represented </a:t>
            </a:r>
            <a:r>
              <a:rPr sz="2700" dirty="0">
                <a:latin typeface="Arial"/>
                <a:cs typeface="Arial"/>
              </a:rPr>
              <a:t>using  </a:t>
            </a:r>
            <a:r>
              <a:rPr sz="2700" b="1" i="1" spc="-5" dirty="0">
                <a:latin typeface="Arial"/>
                <a:cs typeface="Arial"/>
              </a:rPr>
              <a:t>two’s complement</a:t>
            </a:r>
            <a:r>
              <a:rPr sz="2700" b="1" i="1" spc="-10" dirty="0">
                <a:latin typeface="Arial"/>
                <a:cs typeface="Arial"/>
              </a:rPr>
              <a:t> </a:t>
            </a:r>
            <a:r>
              <a:rPr sz="2700" b="1" i="1" spc="-5" dirty="0">
                <a:latin typeface="Arial"/>
                <a:cs typeface="Arial"/>
              </a:rPr>
              <a:t>notation</a:t>
            </a:r>
            <a:r>
              <a:rPr sz="2700" spc="-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380365" marR="30480" indent="-342900">
              <a:lnSpc>
                <a:spcPct val="100400"/>
              </a:lnSpc>
              <a:spcBef>
                <a:spcPts val="595"/>
              </a:spcBef>
              <a:tabLst>
                <a:tab pos="380365" algn="l"/>
              </a:tabLst>
            </a:pPr>
            <a:r>
              <a:rPr sz="1600" spc="-5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00" spc="-59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In this </a:t>
            </a:r>
            <a:r>
              <a:rPr sz="2700" dirty="0">
                <a:latin typeface="Arial"/>
                <a:cs typeface="Arial"/>
              </a:rPr>
              <a:t>scheme, a </a:t>
            </a:r>
            <a:r>
              <a:rPr sz="2700" spc="-5" dirty="0">
                <a:latin typeface="Arial"/>
                <a:cs typeface="Arial"/>
              </a:rPr>
              <a:t>string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i="1" dirty="0">
                <a:latin typeface="Arial"/>
                <a:cs typeface="Arial"/>
              </a:rPr>
              <a:t>n </a:t>
            </a:r>
            <a:r>
              <a:rPr sz="2700" spc="-5" dirty="0">
                <a:latin typeface="Arial"/>
                <a:cs typeface="Arial"/>
              </a:rPr>
              <a:t>bits </a:t>
            </a:r>
            <a:r>
              <a:rPr sz="2700" dirty="0">
                <a:latin typeface="Arial"/>
                <a:cs typeface="Arial"/>
              </a:rPr>
              <a:t>can represent  any </a:t>
            </a:r>
            <a:r>
              <a:rPr sz="2700" spc="-5" dirty="0">
                <a:latin typeface="Arial"/>
                <a:cs typeface="Arial"/>
              </a:rPr>
              <a:t>integer </a:t>
            </a:r>
            <a:r>
              <a:rPr sz="2700" i="1" dirty="0">
                <a:latin typeface="Arial"/>
                <a:cs typeface="Arial"/>
              </a:rPr>
              <a:t>i </a:t>
            </a:r>
            <a:r>
              <a:rPr sz="2700" dirty="0">
                <a:latin typeface="Arial"/>
                <a:cs typeface="Arial"/>
              </a:rPr>
              <a:t>such </a:t>
            </a:r>
            <a:r>
              <a:rPr sz="2700" spc="-5" dirty="0">
                <a:latin typeface="Arial"/>
                <a:cs typeface="Arial"/>
              </a:rPr>
              <a:t>that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−2</a:t>
            </a:r>
            <a:r>
              <a:rPr sz="2700" i="1" baseline="2469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00" baseline="24691" dirty="0">
                <a:solidFill>
                  <a:srgbClr val="FF2600"/>
                </a:solidFill>
                <a:latin typeface="Arial"/>
                <a:cs typeface="Arial"/>
              </a:rPr>
              <a:t>−1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≤ </a:t>
            </a:r>
            <a:r>
              <a:rPr sz="2700" i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700" dirty="0">
                <a:solidFill>
                  <a:srgbClr val="FF2600"/>
                </a:solidFill>
                <a:latin typeface="Arial"/>
                <a:cs typeface="Arial"/>
              </a:rPr>
              <a:t>&lt;</a:t>
            </a:r>
            <a:r>
              <a:rPr sz="2700" spc="-29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00" i="1" baseline="2469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00" baseline="24691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70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380365" marR="296545" indent="-342900">
              <a:lnSpc>
                <a:spcPct val="100400"/>
              </a:lnSpc>
              <a:spcBef>
                <a:spcPts val="595"/>
              </a:spcBef>
              <a:tabLst>
                <a:tab pos="380365" algn="l"/>
              </a:tabLst>
            </a:pPr>
            <a:r>
              <a:rPr sz="1600" spc="-5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00" spc="-59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The leftmost </a:t>
            </a:r>
            <a:r>
              <a:rPr sz="2700" dirty="0">
                <a:latin typeface="Arial"/>
                <a:cs typeface="Arial"/>
              </a:rPr>
              <a:t>bit is used </a:t>
            </a:r>
            <a:r>
              <a:rPr sz="2700" spc="-5" dirty="0">
                <a:latin typeface="Arial"/>
                <a:cs typeface="Arial"/>
              </a:rPr>
              <a:t>to </a:t>
            </a:r>
            <a:r>
              <a:rPr sz="2700" dirty="0">
                <a:latin typeface="Arial"/>
                <a:cs typeface="Arial"/>
              </a:rPr>
              <a:t>represent </a:t>
            </a:r>
            <a:r>
              <a:rPr sz="2700" spc="-5" dirty="0">
                <a:latin typeface="Arial"/>
                <a:cs typeface="Arial"/>
              </a:rPr>
              <a:t>the </a:t>
            </a:r>
            <a:r>
              <a:rPr sz="2700" dirty="0">
                <a:latin typeface="Arial"/>
                <a:cs typeface="Arial"/>
              </a:rPr>
              <a:t>sign  </a:t>
            </a:r>
            <a:r>
              <a:rPr sz="2700" spc="-5" dirty="0">
                <a:latin typeface="Arial"/>
                <a:cs typeface="Arial"/>
              </a:rPr>
              <a:t>(0:positive, 1:negative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integer)</a:t>
            </a:r>
            <a:endParaRPr sz="2700">
              <a:latin typeface="Arial"/>
              <a:cs typeface="Arial"/>
            </a:endParaRPr>
          </a:p>
          <a:p>
            <a:pPr marL="380365" marR="239395" indent="-342900">
              <a:lnSpc>
                <a:spcPct val="100400"/>
              </a:lnSpc>
              <a:spcBef>
                <a:spcPts val="595"/>
              </a:spcBef>
              <a:tabLst>
                <a:tab pos="380365" algn="l"/>
              </a:tabLst>
            </a:pPr>
            <a:r>
              <a:rPr sz="1600" spc="-5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00" spc="-59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The negation </a:t>
            </a:r>
            <a:r>
              <a:rPr sz="2700" dirty="0">
                <a:latin typeface="Arial"/>
                <a:cs typeface="Arial"/>
              </a:rPr>
              <a:t>of any </a:t>
            </a:r>
            <a:r>
              <a:rPr sz="2700" i="1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-bit </a:t>
            </a:r>
            <a:r>
              <a:rPr sz="2700" spc="-5" dirty="0">
                <a:latin typeface="Arial"/>
                <a:cs typeface="Arial"/>
              </a:rPr>
              <a:t>two’s </a:t>
            </a:r>
            <a:r>
              <a:rPr sz="2700" dirty="0">
                <a:latin typeface="Arial"/>
                <a:cs typeface="Arial"/>
              </a:rPr>
              <a:t>complement  number </a:t>
            </a:r>
            <a:r>
              <a:rPr sz="27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700" dirty="0">
                <a:solidFill>
                  <a:srgbClr val="FF2600"/>
                </a:solidFill>
                <a:latin typeface="Arial"/>
                <a:cs typeface="Arial"/>
              </a:rPr>
              <a:t>= </a:t>
            </a:r>
            <a:r>
              <a:rPr sz="27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 i="1" baseline="-2006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00" baseline="-20061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700" dirty="0">
                <a:solidFill>
                  <a:srgbClr val="FF2600"/>
                </a:solidFill>
                <a:latin typeface="Arial"/>
                <a:cs typeface="Arial"/>
              </a:rPr>
              <a:t>…</a:t>
            </a:r>
            <a:r>
              <a:rPr sz="27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 baseline="-20061" dirty="0">
                <a:solidFill>
                  <a:srgbClr val="FF2600"/>
                </a:solidFill>
                <a:latin typeface="Arial"/>
                <a:cs typeface="Arial"/>
              </a:rPr>
              <a:t>0 </a:t>
            </a:r>
            <a:r>
              <a:rPr sz="2700" dirty="0">
                <a:latin typeface="Arial"/>
                <a:cs typeface="Arial"/>
              </a:rPr>
              <a:t>is given by </a:t>
            </a:r>
            <a:r>
              <a:rPr sz="27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 i="1" baseline="-2006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00" baseline="-20061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700" dirty="0">
                <a:solidFill>
                  <a:srgbClr val="FF2600"/>
                </a:solidFill>
                <a:latin typeface="Arial"/>
                <a:cs typeface="Arial"/>
              </a:rPr>
              <a:t>…</a:t>
            </a:r>
            <a:r>
              <a:rPr sz="27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 baseline="-20061" dirty="0">
                <a:solidFill>
                  <a:srgbClr val="FF2600"/>
                </a:solidFill>
                <a:latin typeface="Arial"/>
                <a:cs typeface="Arial"/>
              </a:rPr>
              <a:t>0 </a:t>
            </a:r>
            <a:r>
              <a:rPr sz="2700" dirty="0">
                <a:solidFill>
                  <a:srgbClr val="FF2600"/>
                </a:solidFill>
                <a:latin typeface="Arial"/>
                <a:cs typeface="Arial"/>
              </a:rPr>
              <a:t>+</a:t>
            </a:r>
            <a:r>
              <a:rPr sz="2700" spc="38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r>
              <a:rPr sz="270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0335" y="498475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4600" y="5794374"/>
            <a:ext cx="6324600" cy="400685"/>
          </a:xfrm>
          <a:prstGeom prst="rect">
            <a:avLst/>
          </a:prstGeom>
          <a:solidFill>
            <a:srgbClr val="FFFED5"/>
          </a:solidFill>
          <a:ln w="57149">
            <a:solidFill>
              <a:srgbClr val="0076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Times New Roman"/>
                <a:cs typeface="Times New Roman"/>
              </a:rPr>
              <a:t>The bitwise logical 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-bit string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950" i="1" spc="7" baseline="-21367" dirty="0">
                <a:solidFill>
                  <a:srgbClr val="FF2600"/>
                </a:solidFill>
                <a:latin typeface="Times New Roman"/>
                <a:cs typeface="Times New Roman"/>
              </a:rPr>
              <a:t>n</a:t>
            </a:r>
            <a:r>
              <a:rPr sz="1950" spc="7" baseline="-21367" dirty="0">
                <a:solidFill>
                  <a:srgbClr val="FF2600"/>
                </a:solidFill>
                <a:latin typeface="Times New Roman"/>
                <a:cs typeface="Times New Roman"/>
              </a:rPr>
              <a:t>−1</a:t>
            </a:r>
            <a:r>
              <a:rPr sz="2000" i="1" spc="5" dirty="0">
                <a:solidFill>
                  <a:srgbClr val="FF2600"/>
                </a:solidFill>
                <a:latin typeface="Times New Roman"/>
                <a:cs typeface="Times New Roman"/>
              </a:rPr>
              <a:t>…a</a:t>
            </a:r>
            <a:r>
              <a:rPr sz="1950" spc="7" baseline="-21367" dirty="0">
                <a:solidFill>
                  <a:srgbClr val="FF26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8822" y="5424488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323849"/>
                </a:moveTo>
                <a:lnTo>
                  <a:pt x="0" y="0"/>
                </a:lnTo>
              </a:path>
            </a:pathLst>
          </a:custGeom>
          <a:ln w="5714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23097" y="5367338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725" y="0"/>
                </a:moveTo>
                <a:lnTo>
                  <a:pt x="0" y="171450"/>
                </a:lnTo>
                <a:lnTo>
                  <a:pt x="171450" y="171448"/>
                </a:lnTo>
                <a:lnTo>
                  <a:pt x="8572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392" y="492759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2758440" algn="l"/>
              </a:tabLst>
            </a:pPr>
            <a:r>
              <a:rPr spc="-5" dirty="0"/>
              <a:t>Tw</a:t>
            </a:r>
            <a:r>
              <a:rPr dirty="0"/>
              <a:t>o</a:t>
            </a:r>
            <a:r>
              <a:rPr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dirty="0"/>
              <a:t>s	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pl</a:t>
            </a:r>
            <a:r>
              <a:rPr dirty="0"/>
              <a:t>eme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 smtClean="0"/>
              <a:t>Exam</a:t>
            </a:r>
            <a:r>
              <a:rPr spc="-5" dirty="0" smtClean="0"/>
              <a:t>pl</a:t>
            </a:r>
            <a:r>
              <a:rPr spc="-25" dirty="0" smtClean="0"/>
              <a:t>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23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0550" y="1995487"/>
          <a:ext cx="3048000" cy="4114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3-bit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pattern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–1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1 1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1 1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64940" y="1328420"/>
            <a:ext cx="4996815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spc="-125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obtain the results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620"/>
              </a:lnSpc>
            </a:pPr>
            <a:r>
              <a:rPr sz="2200" spc="-5" dirty="0">
                <a:latin typeface="Arial"/>
                <a:cs typeface="Arial"/>
              </a:rPr>
              <a:t>–4 </a:t>
            </a:r>
            <a:r>
              <a:rPr sz="2200" dirty="0">
                <a:latin typeface="Arial"/>
                <a:cs typeface="Arial"/>
              </a:rPr>
              <a:t>≤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≤ –1, consider </a:t>
            </a:r>
            <a:r>
              <a:rPr sz="2200" spc="-5" dirty="0">
                <a:latin typeface="Arial"/>
                <a:cs typeface="Arial"/>
              </a:rPr>
              <a:t>|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|,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then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5015" algn="l"/>
              </a:tabLst>
            </a:pPr>
            <a:r>
              <a:rPr sz="1200" spc="-4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200" spc="-4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In the </a:t>
            </a:r>
            <a:r>
              <a:rPr sz="2200" dirty="0">
                <a:latin typeface="Arial"/>
                <a:cs typeface="Arial"/>
              </a:rPr>
              <a:t>binary </a:t>
            </a:r>
            <a:r>
              <a:rPr sz="2200" spc="-5" dirty="0">
                <a:latin typeface="Arial"/>
                <a:cs typeface="Arial"/>
              </a:rPr>
              <a:t>representation </a:t>
            </a:r>
            <a:r>
              <a:rPr sz="220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748665">
              <a:lnSpc>
                <a:spcPts val="2620"/>
              </a:lnSpc>
              <a:spcBef>
                <a:spcPts val="35"/>
              </a:spcBef>
            </a:pPr>
            <a:r>
              <a:rPr sz="2200" dirty="0">
                <a:latin typeface="Arial"/>
                <a:cs typeface="Arial"/>
              </a:rPr>
              <a:t>|</a:t>
            </a:r>
            <a:r>
              <a:rPr sz="2200" i="1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|, replace each 0 by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1,</a:t>
            </a:r>
            <a:endParaRPr sz="2200">
              <a:latin typeface="Arial"/>
              <a:cs typeface="Arial"/>
            </a:endParaRPr>
          </a:p>
          <a:p>
            <a:pPr marL="748665">
              <a:lnSpc>
                <a:spcPts val="2620"/>
              </a:lnSpc>
            </a:pPr>
            <a:r>
              <a:rPr sz="2200" dirty="0">
                <a:latin typeface="Arial"/>
                <a:cs typeface="Arial"/>
              </a:rPr>
              <a:t>and each 1 by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0,</a:t>
            </a:r>
            <a:endParaRPr sz="22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Arial"/>
                <a:cs typeface="Arial"/>
              </a:rPr>
              <a:t>This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one’s </a:t>
            </a:r>
            <a:r>
              <a:rPr sz="2200" dirty="0">
                <a:latin typeface="Arial"/>
                <a:cs typeface="Arial"/>
              </a:rPr>
              <a:t>complement of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  <a:p>
            <a:pPr marL="748665" marR="148590" indent="-279400">
              <a:lnSpc>
                <a:spcPct val="101200"/>
              </a:lnSpc>
              <a:spcBef>
                <a:spcPts val="455"/>
              </a:spcBef>
              <a:tabLst>
                <a:tab pos="755015" algn="l"/>
              </a:tabLst>
            </a:pPr>
            <a:r>
              <a:rPr sz="1200" spc="-4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200" spc="-4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200" dirty="0">
                <a:latin typeface="Arial"/>
                <a:cs typeface="Arial"/>
              </a:rPr>
              <a:t>Add 1 </a:t>
            </a:r>
            <a:r>
              <a:rPr sz="2200" spc="-5" dirty="0">
                <a:latin typeface="Arial"/>
                <a:cs typeface="Arial"/>
              </a:rPr>
              <a:t>(i.e. </a:t>
            </a:r>
            <a:r>
              <a:rPr sz="2200" dirty="0">
                <a:latin typeface="Arial"/>
                <a:cs typeface="Arial"/>
              </a:rPr>
              <a:t>001) </a:t>
            </a:r>
            <a:r>
              <a:rPr sz="2200" spc="-5" dirty="0">
                <a:latin typeface="Arial"/>
                <a:cs typeface="Arial"/>
              </a:rPr>
              <a:t>to the </a:t>
            </a:r>
            <a:r>
              <a:rPr sz="2200" dirty="0">
                <a:latin typeface="Arial"/>
                <a:cs typeface="Arial"/>
              </a:rPr>
              <a:t>result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the </a:t>
            </a:r>
            <a:r>
              <a:rPr sz="2200" dirty="0">
                <a:latin typeface="Arial"/>
                <a:cs typeface="Arial"/>
              </a:rPr>
              <a:t>previous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step.</a:t>
            </a:r>
            <a:endParaRPr sz="2200">
              <a:latin typeface="Arial"/>
              <a:cs typeface="Arial"/>
            </a:endParaRPr>
          </a:p>
          <a:p>
            <a:pPr marL="748665">
              <a:lnSpc>
                <a:spcPts val="2600"/>
              </a:lnSpc>
            </a:pPr>
            <a:r>
              <a:rPr sz="2200" spc="-5" dirty="0">
                <a:latin typeface="Arial"/>
                <a:cs typeface="Arial"/>
              </a:rPr>
              <a:t>This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two’s </a:t>
            </a:r>
            <a:r>
              <a:rPr sz="2200" dirty="0">
                <a:latin typeface="Arial"/>
                <a:cs typeface="Arial"/>
              </a:rPr>
              <a:t>complement of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4940" y="4867655"/>
            <a:ext cx="3362960" cy="1244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200" spc="-4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200" spc="-4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–3: </a:t>
            </a:r>
            <a:r>
              <a:rPr sz="2200" spc="-55" dirty="0">
                <a:latin typeface="Arial"/>
                <a:cs typeface="Arial"/>
              </a:rPr>
              <a:t>011 </a:t>
            </a:r>
            <a:r>
              <a:rPr sz="2200" dirty="0">
                <a:latin typeface="Arial"/>
                <a:cs typeface="Arial"/>
              </a:rPr>
              <a:t>-&gt;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100</a:t>
            </a:r>
            <a:endParaRPr sz="2200">
              <a:latin typeface="Arial"/>
              <a:cs typeface="Arial"/>
            </a:endParaRPr>
          </a:p>
          <a:p>
            <a:pPr marL="185801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latin typeface="Arial"/>
                <a:cs typeface="Arial"/>
              </a:rPr>
              <a:t>+ 001 =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4350" y="1228408"/>
            <a:ext cx="13677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−2</a:t>
            </a:r>
            <a:r>
              <a:rPr sz="2175" baseline="24904" dirty="0">
                <a:latin typeface="Times New Roman"/>
                <a:cs typeface="Times New Roman"/>
              </a:rPr>
              <a:t>2 </a:t>
            </a:r>
            <a:r>
              <a:rPr sz="2200" dirty="0">
                <a:latin typeface="Times New Roman"/>
                <a:cs typeface="Times New Roman"/>
              </a:rPr>
              <a:t>≤ </a:t>
            </a:r>
            <a:r>
              <a:rPr sz="2200" i="1" dirty="0">
                <a:latin typeface="Times New Roman"/>
                <a:cs typeface="Times New Roman"/>
              </a:rPr>
              <a:t>i </a:t>
            </a:r>
            <a:r>
              <a:rPr sz="2200" dirty="0">
                <a:latin typeface="Times New Roman"/>
                <a:cs typeface="Times New Roman"/>
              </a:rPr>
              <a:t>&lt;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175" baseline="24904" dirty="0">
                <a:latin typeface="Times New Roman"/>
                <a:cs typeface="Times New Roman"/>
              </a:rPr>
              <a:t>2</a:t>
            </a:r>
            <a:endParaRPr sz="2175" baseline="2490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2217" y="1558608"/>
            <a:ext cx="2051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(−2</a:t>
            </a:r>
            <a:r>
              <a:rPr sz="2175" i="1" baseline="24904" dirty="0">
                <a:latin typeface="Arial"/>
                <a:cs typeface="Arial"/>
              </a:rPr>
              <a:t>n</a:t>
            </a:r>
            <a:r>
              <a:rPr sz="2175" baseline="24904" dirty="0">
                <a:latin typeface="Arial"/>
                <a:cs typeface="Arial"/>
              </a:rPr>
              <a:t>−1 </a:t>
            </a:r>
            <a:r>
              <a:rPr sz="2200" dirty="0">
                <a:latin typeface="Arial"/>
                <a:cs typeface="Arial"/>
              </a:rPr>
              <a:t>≤ </a:t>
            </a:r>
            <a:r>
              <a:rPr sz="2200" i="1" dirty="0">
                <a:latin typeface="Arial"/>
                <a:cs typeface="Arial"/>
              </a:rPr>
              <a:t>i </a:t>
            </a:r>
            <a:r>
              <a:rPr sz="2200" dirty="0">
                <a:latin typeface="Times New Roman"/>
                <a:cs typeface="Times New Roman"/>
              </a:rPr>
              <a:t>&lt;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"/>
                <a:cs typeface="Arial"/>
              </a:rPr>
              <a:t>2</a:t>
            </a:r>
            <a:r>
              <a:rPr sz="2175" i="1" spc="7" baseline="24904" dirty="0">
                <a:latin typeface="Arial"/>
                <a:cs typeface="Arial"/>
              </a:rPr>
              <a:t>n</a:t>
            </a:r>
            <a:r>
              <a:rPr sz="2175" spc="7" baseline="24904" dirty="0">
                <a:latin typeface="Arial"/>
                <a:cs typeface="Arial"/>
              </a:rPr>
              <a:t>−1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392" y="492759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6455410" algn="l"/>
              </a:tabLst>
            </a:pPr>
            <a:r>
              <a:rPr dirty="0"/>
              <a:t>S</a:t>
            </a:r>
            <a:r>
              <a:rPr spc="-5" dirty="0"/>
              <a:t>ub</a:t>
            </a:r>
            <a:r>
              <a:rPr dirty="0"/>
              <a:t>tract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in</a:t>
            </a:r>
            <a:r>
              <a:rPr dirty="0"/>
              <a:t>ary	</a:t>
            </a:r>
            <a:r>
              <a:rPr lang="en-GB" dirty="0" smtClean="0"/>
              <a:t>Numbers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939" y="1562099"/>
            <a:ext cx="7929245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702945" indent="-342900">
              <a:lnSpc>
                <a:spcPct val="1071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procedure </a:t>
            </a:r>
            <a:r>
              <a:rPr sz="2800" i="1" dirty="0">
                <a:latin typeface="Arial"/>
                <a:cs typeface="Arial"/>
              </a:rPr>
              <a:t>subtract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−1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−1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: binary  </a:t>
            </a:r>
            <a:r>
              <a:rPr sz="2800" spc="-5" dirty="0">
                <a:latin typeface="Arial"/>
                <a:cs typeface="Arial"/>
              </a:rPr>
              <a:t>two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complement reps. of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010"/>
              </a:spcBef>
              <a:tabLst>
                <a:tab pos="4378325" algn="l"/>
              </a:tabLst>
            </a:pPr>
            <a:r>
              <a:rPr sz="2800" b="1" spc="-5" dirty="0">
                <a:latin typeface="Arial"/>
                <a:cs typeface="Arial"/>
              </a:rPr>
              <a:t>return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add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add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,1))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 (−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50">
              <a:latin typeface="Times New Roman"/>
              <a:cs typeface="Times New Roman"/>
            </a:endParaRPr>
          </a:p>
          <a:p>
            <a:pPr marL="406400" marR="43180" indent="-342900">
              <a:lnSpc>
                <a:spcPct val="109000"/>
              </a:lnSpc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Note that this fails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either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adds causes a  carry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into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or out of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008F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−1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position,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since 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i="1" spc="7" baseline="2552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75" spc="7" baseline="25525" dirty="0">
                <a:solidFill>
                  <a:srgbClr val="FF2600"/>
                </a:solidFill>
                <a:latin typeface="Arial"/>
                <a:cs typeface="Arial"/>
              </a:rPr>
              <a:t>−2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+2</a:t>
            </a:r>
            <a:r>
              <a:rPr sz="2775" i="1" spc="7" baseline="2552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75" spc="7" baseline="25525" dirty="0">
                <a:solidFill>
                  <a:srgbClr val="FF2600"/>
                </a:solidFill>
                <a:latin typeface="Arial"/>
                <a:cs typeface="Arial"/>
              </a:rPr>
              <a:t>−2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≠ −2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and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−2</a:t>
            </a:r>
            <a:r>
              <a:rPr sz="2775" i="1" spc="7" baseline="2552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75" spc="7" baseline="25525" dirty="0">
                <a:solidFill>
                  <a:srgbClr val="FF2600"/>
                </a:solidFill>
                <a:latin typeface="Arial"/>
                <a:cs typeface="Arial"/>
              </a:rPr>
              <a:t>−1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(−2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</a:t>
            </a:r>
            <a:r>
              <a:rPr sz="2800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−2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endParaRPr sz="2775" baseline="25525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isn</a:t>
            </a:r>
            <a:r>
              <a:rPr sz="2800" spc="-5" dirty="0">
                <a:solidFill>
                  <a:srgbClr val="008F00"/>
                </a:solidFill>
                <a:latin typeface="Times New Roman"/>
                <a:cs typeface="Times New Roman"/>
              </a:rPr>
              <a:t>’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representable!</a:t>
            </a:r>
            <a:endParaRPr sz="28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call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8F00"/>
                </a:solidFill>
                <a:latin typeface="Arial"/>
                <a:cs typeface="Arial"/>
              </a:rPr>
              <a:t>overflow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0537" y="2667000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9074" y="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810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8520" algn="l"/>
              </a:tabLst>
            </a:pPr>
            <a:r>
              <a:rPr spc="-5" dirty="0"/>
              <a:t>Modular	Exponentiation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5339" y="1374458"/>
            <a:ext cx="7908925" cy="4973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0" marR="977265" indent="-342900">
              <a:lnSpc>
                <a:spcPct val="99700"/>
              </a:lnSpc>
              <a:spcBef>
                <a:spcPts val="1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Problem: </a:t>
            </a:r>
            <a:r>
              <a:rPr sz="2800" spc="-5" dirty="0">
                <a:latin typeface="Arial"/>
                <a:cs typeface="Arial"/>
              </a:rPr>
              <a:t>Given </a:t>
            </a:r>
            <a:r>
              <a:rPr sz="2800" dirty="0">
                <a:latin typeface="Arial"/>
                <a:cs typeface="Arial"/>
              </a:rPr>
              <a:t>large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(base), 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(exponent),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(modulus), </a:t>
            </a:r>
            <a:r>
              <a:rPr sz="2800" spc="-5" dirty="0">
                <a:latin typeface="Arial"/>
                <a:cs typeface="Arial"/>
              </a:rPr>
              <a:t>efficiently  compute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8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74700" marR="859790" indent="-279400">
              <a:lnSpc>
                <a:spcPct val="102000"/>
              </a:lnSpc>
              <a:spcBef>
                <a:spcPts val="54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25525" dirty="0">
                <a:latin typeface="Arial"/>
                <a:cs typeface="Arial"/>
              </a:rPr>
              <a:t>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may be </a:t>
            </a:r>
            <a:r>
              <a:rPr sz="2800" spc="-5" dirty="0">
                <a:latin typeface="Arial"/>
                <a:cs typeface="Arial"/>
              </a:rPr>
              <a:t>completely  infeasible to compute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store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directly.</a:t>
            </a:r>
            <a:endParaRPr sz="2800">
              <a:latin typeface="Arial"/>
              <a:cs typeface="Arial"/>
            </a:endParaRPr>
          </a:p>
          <a:p>
            <a:pPr marL="774700" marR="30480" indent="-279400">
              <a:lnSpc>
                <a:spcPct val="100099"/>
              </a:lnSpc>
              <a:spcBef>
                <a:spcPts val="60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1,000-bit </a:t>
            </a:r>
            <a:r>
              <a:rPr sz="2800" dirty="0">
                <a:latin typeface="Arial"/>
                <a:cs typeface="Arial"/>
              </a:rPr>
              <a:t>number,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775" i="1" baseline="25525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itself  </a:t>
            </a:r>
            <a:r>
              <a:rPr sz="2800" dirty="0">
                <a:latin typeface="Arial"/>
                <a:cs typeface="Arial"/>
              </a:rPr>
              <a:t>will have </a:t>
            </a:r>
            <a:r>
              <a:rPr sz="2800" spc="-5" dirty="0">
                <a:latin typeface="Arial"/>
                <a:cs typeface="Arial"/>
              </a:rPr>
              <a:t>far </a:t>
            </a:r>
            <a:r>
              <a:rPr sz="2800" dirty="0">
                <a:latin typeface="Arial"/>
                <a:cs typeface="Arial"/>
              </a:rPr>
              <a:t>more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digits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than 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atoms 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universe!</a:t>
            </a:r>
            <a:endParaRPr sz="2800">
              <a:latin typeface="Arial"/>
              <a:cs typeface="Arial"/>
            </a:endParaRPr>
          </a:p>
          <a:p>
            <a:pPr marL="381000" marR="581660" indent="-342900">
              <a:lnSpc>
                <a:spcPct val="100099"/>
              </a:lnSpc>
              <a:spcBef>
                <a:spcPts val="7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Yet, this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calculation that </a:t>
            </a:r>
            <a:r>
              <a:rPr sz="2800" dirty="0">
                <a:latin typeface="Arial"/>
                <a:cs typeface="Arial"/>
              </a:rPr>
              <a:t>is  commonly required in modern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cryptographic  algorithms!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2065" algn="l"/>
              </a:tabLst>
            </a:pPr>
            <a:r>
              <a:rPr dirty="0"/>
              <a:t>A</a:t>
            </a:r>
            <a:r>
              <a:rPr spc="-5" dirty="0"/>
              <a:t>lgo</a:t>
            </a:r>
            <a:r>
              <a:rPr dirty="0"/>
              <a:t>r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m	C</a:t>
            </a:r>
            <a:r>
              <a:rPr spc="-5" dirty="0"/>
              <a:t>on</a:t>
            </a:r>
            <a:r>
              <a:rPr dirty="0"/>
              <a:t>ce</a:t>
            </a:r>
            <a:r>
              <a:rPr spc="-5" dirty="0"/>
              <a:t>p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39" y="1831339"/>
            <a:ext cx="1800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Note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1233489"/>
            <a:ext cx="2584450" cy="367030"/>
          </a:xfrm>
          <a:custGeom>
            <a:avLst/>
            <a:gdLst/>
            <a:ahLst/>
            <a:cxnLst/>
            <a:rect l="l" t="t" r="r" b="b"/>
            <a:pathLst>
              <a:path w="2584450" h="367030">
                <a:moveTo>
                  <a:pt x="0" y="366712"/>
                </a:moveTo>
                <a:lnTo>
                  <a:pt x="2584450" y="366712"/>
                </a:lnTo>
                <a:lnTo>
                  <a:pt x="258445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4800" y="1266508"/>
            <a:ext cx="258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The binary expansion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7973" y="2514600"/>
            <a:ext cx="527050" cy="152400"/>
          </a:xfrm>
          <a:custGeom>
            <a:avLst/>
            <a:gdLst/>
            <a:ahLst/>
            <a:cxnLst/>
            <a:rect l="l" t="t" r="r" b="b"/>
            <a:pathLst>
              <a:path w="527050" h="152400">
                <a:moveTo>
                  <a:pt x="0" y="152399"/>
                </a:moveTo>
                <a:lnTo>
                  <a:pt x="3451" y="122739"/>
                </a:lnTo>
                <a:lnTo>
                  <a:pt x="12863" y="98518"/>
                </a:lnTo>
                <a:lnTo>
                  <a:pt x="26824" y="82188"/>
                </a:lnTo>
                <a:lnTo>
                  <a:pt x="43919" y="76199"/>
                </a:lnTo>
                <a:lnTo>
                  <a:pt x="219605" y="76199"/>
                </a:lnTo>
                <a:lnTo>
                  <a:pt x="236700" y="70211"/>
                </a:lnTo>
                <a:lnTo>
                  <a:pt x="250660" y="53881"/>
                </a:lnTo>
                <a:lnTo>
                  <a:pt x="260073" y="29660"/>
                </a:lnTo>
                <a:lnTo>
                  <a:pt x="263524" y="0"/>
                </a:lnTo>
                <a:lnTo>
                  <a:pt x="266976" y="29660"/>
                </a:lnTo>
                <a:lnTo>
                  <a:pt x="276388" y="53881"/>
                </a:lnTo>
                <a:lnTo>
                  <a:pt x="290349" y="70211"/>
                </a:lnTo>
                <a:lnTo>
                  <a:pt x="307444" y="76199"/>
                </a:lnTo>
                <a:lnTo>
                  <a:pt x="483130" y="76199"/>
                </a:lnTo>
                <a:lnTo>
                  <a:pt x="500225" y="82188"/>
                </a:lnTo>
                <a:lnTo>
                  <a:pt x="514185" y="98518"/>
                </a:lnTo>
                <a:lnTo>
                  <a:pt x="523598" y="122739"/>
                </a:lnTo>
                <a:lnTo>
                  <a:pt x="527049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939" y="1679722"/>
            <a:ext cx="8330565" cy="45897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074160">
              <a:lnSpc>
                <a:spcPts val="270"/>
              </a:lnSpc>
              <a:spcBef>
                <a:spcPts val="1005"/>
              </a:spcBef>
              <a:tabLst>
                <a:tab pos="5010785" algn="l"/>
                <a:tab pos="612076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85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Symbol"/>
                <a:cs typeface="Symbol"/>
              </a:rPr>
              <a:t></a:t>
            </a:r>
            <a:r>
              <a:rPr sz="1200" spc="-55" dirty="0">
                <a:latin typeface="Times New Roman"/>
                <a:cs typeface="Times New Roman"/>
              </a:rPr>
              <a:t>1	</a:t>
            </a: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9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Symbol"/>
                <a:cs typeface="Symbol"/>
              </a:rPr>
              <a:t></a:t>
            </a:r>
            <a:r>
              <a:rPr sz="1200" spc="15" dirty="0">
                <a:latin typeface="Times New Roman"/>
                <a:cs typeface="Times New Roman"/>
              </a:rPr>
              <a:t>2	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429895" algn="ctr">
              <a:lnSpc>
                <a:spcPts val="2310"/>
              </a:lnSpc>
              <a:tabLst>
                <a:tab pos="2112010" algn="l"/>
                <a:tab pos="3075940" algn="l"/>
              </a:tabLst>
            </a:pPr>
            <a:r>
              <a:rPr sz="4350" i="1" spc="209" baseline="-24904" dirty="0">
                <a:latin typeface="Times New Roman"/>
                <a:cs typeface="Times New Roman"/>
              </a:rPr>
              <a:t>b</a:t>
            </a:r>
            <a:r>
              <a:rPr sz="1700" i="1" spc="-5" dirty="0">
                <a:latin typeface="Times New Roman"/>
                <a:cs typeface="Times New Roman"/>
              </a:rPr>
              <a:t>n</a:t>
            </a:r>
            <a:r>
              <a:rPr sz="1700" i="1" dirty="0">
                <a:latin typeface="Times New Roman"/>
                <a:cs typeface="Times New Roman"/>
              </a:rPr>
              <a:t> </a:t>
            </a:r>
            <a:r>
              <a:rPr sz="1700" i="1" spc="110" dirty="0">
                <a:latin typeface="Times New Roman"/>
                <a:cs typeface="Times New Roman"/>
              </a:rPr>
              <a:t> </a:t>
            </a:r>
            <a:r>
              <a:rPr sz="4350" spc="7" baseline="-24904" dirty="0">
                <a:latin typeface="Symbol"/>
                <a:cs typeface="Symbol"/>
              </a:rPr>
              <a:t></a:t>
            </a:r>
            <a:r>
              <a:rPr sz="4350" spc="-262" baseline="-24904" dirty="0">
                <a:latin typeface="Times New Roman"/>
                <a:cs typeface="Times New Roman"/>
              </a:rPr>
              <a:t> </a:t>
            </a:r>
            <a:r>
              <a:rPr sz="4350" i="1" spc="195" baseline="-24904" dirty="0">
                <a:latin typeface="Times New Roman"/>
                <a:cs typeface="Times New Roman"/>
              </a:rPr>
              <a:t>b</a:t>
            </a:r>
            <a:r>
              <a:rPr sz="2550" i="1" baseline="1633" dirty="0">
                <a:latin typeface="Times New Roman"/>
                <a:cs typeface="Times New Roman"/>
              </a:rPr>
              <a:t>n</a:t>
            </a:r>
            <a:r>
              <a:rPr sz="1800" i="1" spc="7" baseline="-16203" dirty="0">
                <a:latin typeface="Times New Roman"/>
                <a:cs typeface="Times New Roman"/>
              </a:rPr>
              <a:t>k</a:t>
            </a:r>
            <a:r>
              <a:rPr sz="1800" i="1" spc="-292" baseline="-16203" dirty="0">
                <a:latin typeface="Times New Roman"/>
                <a:cs typeface="Times New Roman"/>
              </a:rPr>
              <a:t> </a:t>
            </a:r>
            <a:r>
              <a:rPr sz="1800" spc="-165" baseline="-16203" dirty="0">
                <a:latin typeface="Symbol"/>
                <a:cs typeface="Symbol"/>
              </a:rPr>
              <a:t></a:t>
            </a:r>
            <a:r>
              <a:rPr sz="1800" spc="142" baseline="-16203" dirty="0">
                <a:latin typeface="Times New Roman"/>
                <a:cs typeface="Times New Roman"/>
              </a:rPr>
              <a:t>1</a:t>
            </a:r>
            <a:r>
              <a:rPr sz="2550" spc="15" baseline="1633" dirty="0">
                <a:latin typeface="Symbol"/>
                <a:cs typeface="Symbol"/>
              </a:rPr>
              <a:t></a:t>
            </a:r>
            <a:r>
              <a:rPr sz="2550" spc="-7" baseline="1633" dirty="0">
                <a:latin typeface="Times New Roman"/>
                <a:cs typeface="Times New Roman"/>
              </a:rPr>
              <a:t>2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spc="150" baseline="1633" dirty="0">
                <a:latin typeface="Symbol"/>
                <a:cs typeface="Symbol"/>
              </a:rPr>
              <a:t></a:t>
            </a:r>
            <a:r>
              <a:rPr sz="2550" i="1" baseline="1633" dirty="0">
                <a:latin typeface="Times New Roman"/>
                <a:cs typeface="Times New Roman"/>
              </a:rPr>
              <a:t>n</a:t>
            </a:r>
            <a:r>
              <a:rPr sz="1800" i="1" spc="7" baseline="-16203" dirty="0">
                <a:latin typeface="Times New Roman"/>
                <a:cs typeface="Times New Roman"/>
              </a:rPr>
              <a:t>k</a:t>
            </a:r>
            <a:r>
              <a:rPr sz="1800" i="1" spc="-277" baseline="-16203" dirty="0">
                <a:latin typeface="Times New Roman"/>
                <a:cs typeface="Times New Roman"/>
              </a:rPr>
              <a:t> </a:t>
            </a:r>
            <a:r>
              <a:rPr sz="1800" spc="30" baseline="-16203" dirty="0">
                <a:latin typeface="Symbol"/>
                <a:cs typeface="Symbol"/>
              </a:rPr>
              <a:t></a:t>
            </a:r>
            <a:r>
              <a:rPr sz="1800" spc="7" baseline="-16203" dirty="0">
                <a:latin typeface="Times New Roman"/>
                <a:cs typeface="Times New Roman"/>
              </a:rPr>
              <a:t>2</a:t>
            </a:r>
            <a:r>
              <a:rPr sz="1800" spc="-172" baseline="-16203" dirty="0">
                <a:latin typeface="Times New Roman"/>
                <a:cs typeface="Times New Roman"/>
              </a:rPr>
              <a:t> </a:t>
            </a:r>
            <a:r>
              <a:rPr sz="2550" spc="15" baseline="1633" dirty="0">
                <a:latin typeface="Symbol"/>
                <a:cs typeface="Symbol"/>
              </a:rPr>
              <a:t></a:t>
            </a:r>
            <a:r>
              <a:rPr sz="2550" spc="-7" baseline="1633" dirty="0">
                <a:latin typeface="Times New Roman"/>
                <a:cs typeface="Times New Roman"/>
              </a:rPr>
              <a:t>2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spc="-75" baseline="1633" dirty="0">
                <a:latin typeface="Symbol"/>
                <a:cs typeface="Symbol"/>
              </a:rPr>
              <a:t></a:t>
            </a:r>
            <a:r>
              <a:rPr sz="2550" spc="690" baseline="1633" dirty="0">
                <a:latin typeface="Calibri"/>
                <a:cs typeface="Calibri"/>
              </a:rPr>
              <a:t>…</a:t>
            </a:r>
            <a:r>
              <a:rPr sz="2550" spc="157" baseline="1633" dirty="0">
                <a:latin typeface="Symbol"/>
                <a:cs typeface="Symbol"/>
              </a:rPr>
              <a:t></a:t>
            </a:r>
            <a:r>
              <a:rPr sz="2550" i="1" spc="-30" baseline="1633" dirty="0">
                <a:latin typeface="Times New Roman"/>
                <a:cs typeface="Times New Roman"/>
              </a:rPr>
              <a:t>n</a:t>
            </a:r>
            <a:r>
              <a:rPr sz="1800" spc="7" baseline="-16203" dirty="0">
                <a:latin typeface="Times New Roman"/>
                <a:cs typeface="Times New Roman"/>
              </a:rPr>
              <a:t>0</a:t>
            </a:r>
            <a:r>
              <a:rPr sz="1800" spc="-172" baseline="-16203" dirty="0">
                <a:latin typeface="Times New Roman"/>
                <a:cs typeface="Times New Roman"/>
              </a:rPr>
              <a:t> </a:t>
            </a:r>
            <a:r>
              <a:rPr sz="2550" spc="15" baseline="1633" dirty="0">
                <a:latin typeface="Symbol"/>
                <a:cs typeface="Symbol"/>
              </a:rPr>
              <a:t></a:t>
            </a:r>
            <a:r>
              <a:rPr sz="2550" spc="-7" baseline="1633" dirty="0">
                <a:latin typeface="Times New Roman"/>
                <a:cs typeface="Times New Roman"/>
              </a:rPr>
              <a:t>2</a:t>
            </a:r>
            <a:endParaRPr sz="2550" baseline="1633">
              <a:latin typeface="Times New Roman"/>
              <a:cs typeface="Times New Roman"/>
            </a:endParaRPr>
          </a:p>
          <a:p>
            <a:pPr marR="1076960" algn="r">
              <a:lnSpc>
                <a:spcPct val="100000"/>
              </a:lnSpc>
              <a:spcBef>
                <a:spcPts val="570"/>
              </a:spcBef>
            </a:pPr>
            <a:r>
              <a:rPr sz="2400" i="1" dirty="0">
                <a:latin typeface="Times New Roman"/>
                <a:cs typeface="Times New Roman"/>
              </a:rPr>
              <a:t>= b</a:t>
            </a:r>
            <a:r>
              <a:rPr sz="2400" baseline="24305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2698750">
              <a:lnSpc>
                <a:spcPts val="900"/>
              </a:lnSpc>
              <a:spcBef>
                <a:spcPts val="575"/>
              </a:spcBef>
              <a:tabLst>
                <a:tab pos="4229735" algn="l"/>
                <a:tab pos="640651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95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Symbol"/>
                <a:cs typeface="Symbol"/>
              </a:rPr>
              <a:t></a:t>
            </a:r>
            <a:r>
              <a:rPr sz="1200" spc="-55" dirty="0">
                <a:latin typeface="Times New Roman"/>
                <a:cs typeface="Times New Roman"/>
              </a:rPr>
              <a:t>1	</a:t>
            </a: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Symbol"/>
                <a:cs typeface="Symbol"/>
              </a:rPr>
              <a:t></a:t>
            </a:r>
            <a:r>
              <a:rPr sz="1200" spc="10" dirty="0">
                <a:latin typeface="Times New Roman"/>
                <a:cs typeface="Times New Roman"/>
              </a:rPr>
              <a:t>2	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523875" algn="ctr">
              <a:lnSpc>
                <a:spcPts val="2940"/>
              </a:lnSpc>
              <a:tabLst>
                <a:tab pos="1522730" algn="l"/>
                <a:tab pos="3082290" algn="l"/>
                <a:tab pos="5088890" algn="l"/>
              </a:tabLst>
            </a:pP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-13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Times New Roman"/>
                <a:cs typeface="Times New Roman"/>
              </a:rPr>
              <a:t>(</a:t>
            </a:r>
            <a:r>
              <a:rPr sz="2900" i="1" spc="140" dirty="0">
                <a:latin typeface="Times New Roman"/>
                <a:cs typeface="Times New Roman"/>
              </a:rPr>
              <a:t>b</a:t>
            </a:r>
            <a:r>
              <a:rPr sz="2550" spc="-7" baseline="42483" dirty="0">
                <a:latin typeface="Times New Roman"/>
                <a:cs typeface="Times New Roman"/>
              </a:rPr>
              <a:t>2</a:t>
            </a:r>
            <a:r>
              <a:rPr sz="2550" baseline="42483" dirty="0">
                <a:latin typeface="Times New Roman"/>
                <a:cs typeface="Times New Roman"/>
              </a:rPr>
              <a:t>	</a:t>
            </a:r>
            <a:r>
              <a:rPr sz="2900" spc="130" dirty="0">
                <a:latin typeface="Times New Roman"/>
                <a:cs typeface="Times New Roman"/>
              </a:rPr>
              <a:t>)</a:t>
            </a:r>
            <a:r>
              <a:rPr sz="2550" i="1" baseline="44117" dirty="0">
                <a:latin typeface="Times New Roman"/>
                <a:cs typeface="Times New Roman"/>
              </a:rPr>
              <a:t>n</a:t>
            </a:r>
            <a:r>
              <a:rPr sz="1800" i="1" spc="7" baseline="41666" dirty="0">
                <a:latin typeface="Times New Roman"/>
                <a:cs typeface="Times New Roman"/>
              </a:rPr>
              <a:t>k</a:t>
            </a:r>
            <a:r>
              <a:rPr sz="1800" i="1" spc="-292" baseline="41666" dirty="0">
                <a:latin typeface="Times New Roman"/>
                <a:cs typeface="Times New Roman"/>
              </a:rPr>
              <a:t> </a:t>
            </a:r>
            <a:r>
              <a:rPr sz="1800" spc="-165" baseline="41666" dirty="0">
                <a:latin typeface="Symbol"/>
                <a:cs typeface="Symbol"/>
              </a:rPr>
              <a:t></a:t>
            </a:r>
            <a:r>
              <a:rPr sz="1800" spc="7" baseline="41666" dirty="0">
                <a:latin typeface="Times New Roman"/>
                <a:cs typeface="Times New Roman"/>
              </a:rPr>
              <a:t>1</a:t>
            </a:r>
            <a:r>
              <a:rPr sz="1800" baseline="41666" dirty="0">
                <a:latin typeface="Times New Roman"/>
                <a:cs typeface="Times New Roman"/>
              </a:rPr>
              <a:t> </a:t>
            </a:r>
            <a:r>
              <a:rPr sz="1800" spc="135" baseline="41666" dirty="0">
                <a:latin typeface="Times New Roman"/>
                <a:cs typeface="Times New Roman"/>
              </a:rPr>
              <a:t> </a:t>
            </a:r>
            <a:r>
              <a:rPr sz="2900" spc="325" dirty="0">
                <a:latin typeface="Symbol"/>
                <a:cs typeface="Symbol"/>
              </a:rPr>
              <a:t></a:t>
            </a:r>
            <a:r>
              <a:rPr sz="2900" spc="-30" dirty="0">
                <a:latin typeface="Times New Roman"/>
                <a:cs typeface="Times New Roman"/>
              </a:rPr>
              <a:t>(</a:t>
            </a:r>
            <a:r>
              <a:rPr sz="2900" i="1" spc="130" dirty="0">
                <a:latin typeface="Times New Roman"/>
                <a:cs typeface="Times New Roman"/>
              </a:rPr>
              <a:t>b</a:t>
            </a:r>
            <a:r>
              <a:rPr sz="2550" spc="-7" baseline="42483" dirty="0">
                <a:latin typeface="Times New Roman"/>
                <a:cs typeface="Times New Roman"/>
              </a:rPr>
              <a:t>2</a:t>
            </a:r>
            <a:r>
              <a:rPr sz="2550" baseline="42483" dirty="0">
                <a:latin typeface="Times New Roman"/>
                <a:cs typeface="Times New Roman"/>
              </a:rPr>
              <a:t>	</a:t>
            </a:r>
            <a:r>
              <a:rPr sz="2900" spc="125" dirty="0">
                <a:latin typeface="Times New Roman"/>
                <a:cs typeface="Times New Roman"/>
              </a:rPr>
              <a:t>)</a:t>
            </a:r>
            <a:r>
              <a:rPr sz="2550" i="1" baseline="44117" dirty="0">
                <a:latin typeface="Times New Roman"/>
                <a:cs typeface="Times New Roman"/>
              </a:rPr>
              <a:t>n</a:t>
            </a:r>
            <a:r>
              <a:rPr sz="1800" i="1" spc="7" baseline="41666" dirty="0">
                <a:latin typeface="Times New Roman"/>
                <a:cs typeface="Times New Roman"/>
              </a:rPr>
              <a:t>k</a:t>
            </a:r>
            <a:r>
              <a:rPr sz="1800" i="1" spc="-292" baseline="41666" dirty="0">
                <a:latin typeface="Times New Roman"/>
                <a:cs typeface="Times New Roman"/>
              </a:rPr>
              <a:t> </a:t>
            </a:r>
            <a:r>
              <a:rPr sz="1800" spc="37" baseline="41666" dirty="0">
                <a:latin typeface="Symbol"/>
                <a:cs typeface="Symbol"/>
              </a:rPr>
              <a:t></a:t>
            </a:r>
            <a:r>
              <a:rPr sz="1800" spc="7" baseline="41666" dirty="0">
                <a:latin typeface="Times New Roman"/>
                <a:cs typeface="Times New Roman"/>
              </a:rPr>
              <a:t>2</a:t>
            </a:r>
            <a:r>
              <a:rPr sz="1800" baseline="41666" dirty="0">
                <a:latin typeface="Times New Roman"/>
                <a:cs typeface="Times New Roman"/>
              </a:rPr>
              <a:t>  </a:t>
            </a:r>
            <a:r>
              <a:rPr sz="1800" spc="-179" baseline="41666" dirty="0">
                <a:latin typeface="Times New Roman"/>
                <a:cs typeface="Times New Roman"/>
              </a:rPr>
              <a:t> </a:t>
            </a:r>
            <a:r>
              <a:rPr sz="2900" spc="105" dirty="0">
                <a:latin typeface="Symbol"/>
                <a:cs typeface="Symbol"/>
              </a:rPr>
              <a:t></a:t>
            </a:r>
            <a:r>
              <a:rPr sz="2900" spc="2880" dirty="0">
                <a:latin typeface="Calibri"/>
                <a:cs typeface="Calibri"/>
              </a:rPr>
              <a:t></a:t>
            </a:r>
            <a:r>
              <a:rPr sz="2900" spc="325" dirty="0">
                <a:latin typeface="Symbol"/>
                <a:cs typeface="Symbol"/>
              </a:rPr>
              <a:t></a:t>
            </a:r>
            <a:r>
              <a:rPr sz="2900" spc="-25" dirty="0">
                <a:latin typeface="Times New Roman"/>
                <a:cs typeface="Times New Roman"/>
              </a:rPr>
              <a:t>(</a:t>
            </a:r>
            <a:r>
              <a:rPr sz="2900" i="1" spc="130" dirty="0">
                <a:latin typeface="Times New Roman"/>
                <a:cs typeface="Times New Roman"/>
              </a:rPr>
              <a:t>b</a:t>
            </a:r>
            <a:r>
              <a:rPr sz="2550" spc="-7" baseline="42483" dirty="0">
                <a:latin typeface="Times New Roman"/>
                <a:cs typeface="Times New Roman"/>
              </a:rPr>
              <a:t>2</a:t>
            </a:r>
            <a:r>
              <a:rPr sz="2550" baseline="42483" dirty="0">
                <a:latin typeface="Times New Roman"/>
                <a:cs typeface="Times New Roman"/>
              </a:rPr>
              <a:t>	</a:t>
            </a:r>
            <a:r>
              <a:rPr sz="2900" spc="135" dirty="0">
                <a:latin typeface="Times New Roman"/>
                <a:cs typeface="Times New Roman"/>
              </a:rPr>
              <a:t>)</a:t>
            </a:r>
            <a:r>
              <a:rPr sz="2550" i="1" spc="-37" baseline="44117" dirty="0">
                <a:latin typeface="Times New Roman"/>
                <a:cs typeface="Times New Roman"/>
              </a:rPr>
              <a:t>n</a:t>
            </a:r>
            <a:r>
              <a:rPr sz="1800" spc="7" baseline="41666" dirty="0">
                <a:latin typeface="Times New Roman"/>
                <a:cs typeface="Times New Roman"/>
              </a:rPr>
              <a:t>0</a:t>
            </a:r>
            <a:endParaRPr sz="1800" baseline="41666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2580"/>
              </a:lnSpc>
              <a:spcBef>
                <a:spcPts val="160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We </a:t>
            </a:r>
            <a:r>
              <a:rPr sz="2600" dirty="0">
                <a:latin typeface="Arial"/>
                <a:cs typeface="Arial"/>
              </a:rPr>
              <a:t>can </a:t>
            </a:r>
            <a:r>
              <a:rPr sz="2600" spc="-5" dirty="0">
                <a:latin typeface="Arial"/>
                <a:cs typeface="Arial"/>
              </a:rPr>
              <a:t>compute </a:t>
            </a:r>
            <a:r>
              <a:rPr sz="2600" i="1" dirty="0">
                <a:latin typeface="Arial"/>
                <a:cs typeface="Arial"/>
              </a:rPr>
              <a:t>b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various powers of 2 by </a:t>
            </a:r>
            <a:r>
              <a:rPr sz="2600" spc="-5" dirty="0">
                <a:latin typeface="Arial"/>
                <a:cs typeface="Arial"/>
              </a:rPr>
              <a:t>repeated  </a:t>
            </a:r>
            <a:r>
              <a:rPr sz="2600" dirty="0">
                <a:latin typeface="Arial"/>
                <a:cs typeface="Arial"/>
              </a:rPr>
              <a:t>squaring.</a:t>
            </a:r>
            <a:endParaRPr sz="2600">
              <a:latin typeface="Arial"/>
              <a:cs typeface="Arial"/>
            </a:endParaRPr>
          </a:p>
          <a:p>
            <a:pPr marL="774700" marR="82550" indent="-279400">
              <a:lnSpc>
                <a:spcPts val="2680"/>
              </a:lnSpc>
              <a:spcBef>
                <a:spcPts val="660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Arial"/>
                <a:cs typeface="Arial"/>
              </a:rPr>
              <a:t>Then multiply them into the partial product,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spc="-5" dirty="0">
                <a:latin typeface="Arial"/>
                <a:cs typeface="Arial"/>
              </a:rPr>
              <a:t>not,  </a:t>
            </a:r>
            <a:r>
              <a:rPr sz="2600" dirty="0">
                <a:latin typeface="Arial"/>
                <a:cs typeface="Arial"/>
              </a:rPr>
              <a:t>depending on </a:t>
            </a:r>
            <a:r>
              <a:rPr sz="2600" spc="-5" dirty="0">
                <a:latin typeface="Arial"/>
                <a:cs typeface="Arial"/>
              </a:rPr>
              <a:t>whether the </a:t>
            </a:r>
            <a:r>
              <a:rPr sz="2600" dirty="0">
                <a:latin typeface="Arial"/>
                <a:cs typeface="Arial"/>
              </a:rPr>
              <a:t>corresponding 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550" i="1" baseline="-21241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bit is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381000" marR="85090" indent="-342900">
              <a:lnSpc>
                <a:spcPct val="84600"/>
              </a:lnSpc>
              <a:spcBef>
                <a:spcPts val="565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Crucially, we can do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b="1" dirty="0">
                <a:latin typeface="Arial"/>
                <a:cs typeface="Arial"/>
              </a:rPr>
              <a:t>mod </a:t>
            </a:r>
            <a:r>
              <a:rPr sz="2600" i="1" dirty="0">
                <a:latin typeface="Arial"/>
                <a:cs typeface="Arial"/>
              </a:rPr>
              <a:t>m </a:t>
            </a:r>
            <a:r>
              <a:rPr sz="2600" spc="-5" dirty="0">
                <a:latin typeface="Arial"/>
                <a:cs typeface="Arial"/>
              </a:rPr>
              <a:t>operations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 we go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along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dirty="0">
                <a:latin typeface="Arial"/>
                <a:cs typeface="Arial"/>
              </a:rPr>
              <a:t>because of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various </a:t>
            </a:r>
            <a:r>
              <a:rPr sz="2600" spc="-5" dirty="0">
                <a:latin typeface="Arial"/>
                <a:cs typeface="Arial"/>
              </a:rPr>
              <a:t>identity </a:t>
            </a:r>
            <a:r>
              <a:rPr sz="2600" dirty="0">
                <a:latin typeface="Arial"/>
                <a:cs typeface="Arial"/>
              </a:rPr>
              <a:t>laws of modular  </a:t>
            </a:r>
            <a:r>
              <a:rPr sz="2600" spc="-5" dirty="0">
                <a:latin typeface="Arial"/>
                <a:cs typeface="Arial"/>
              </a:rPr>
              <a:t>arithmetic.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All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stay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small.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0999" y="1571626"/>
            <a:ext cx="2667000" cy="257175"/>
          </a:xfrm>
          <a:custGeom>
            <a:avLst/>
            <a:gdLst/>
            <a:ahLst/>
            <a:cxnLst/>
            <a:rect l="l" t="t" r="r" b="b"/>
            <a:pathLst>
              <a:path w="2667000" h="257175">
                <a:moveTo>
                  <a:pt x="0" y="257174"/>
                </a:moveTo>
                <a:lnTo>
                  <a:pt x="30343" y="192274"/>
                </a:lnTo>
                <a:lnTo>
                  <a:pt x="65095" y="166249"/>
                </a:lnTo>
                <a:lnTo>
                  <a:pt x="110076" y="146143"/>
                </a:lnTo>
                <a:lnTo>
                  <a:pt x="163167" y="133180"/>
                </a:lnTo>
                <a:lnTo>
                  <a:pt x="222250" y="128587"/>
                </a:lnTo>
                <a:lnTo>
                  <a:pt x="1111248" y="128587"/>
                </a:lnTo>
                <a:lnTo>
                  <a:pt x="1170331" y="123994"/>
                </a:lnTo>
                <a:lnTo>
                  <a:pt x="1223423" y="111031"/>
                </a:lnTo>
                <a:lnTo>
                  <a:pt x="1268403" y="90925"/>
                </a:lnTo>
                <a:lnTo>
                  <a:pt x="1303155" y="64900"/>
                </a:lnTo>
                <a:lnTo>
                  <a:pt x="1333499" y="0"/>
                </a:lnTo>
                <a:lnTo>
                  <a:pt x="1341438" y="34183"/>
                </a:lnTo>
                <a:lnTo>
                  <a:pt x="1398595" y="90925"/>
                </a:lnTo>
                <a:lnTo>
                  <a:pt x="1443576" y="111031"/>
                </a:lnTo>
                <a:lnTo>
                  <a:pt x="1496667" y="123994"/>
                </a:lnTo>
                <a:lnTo>
                  <a:pt x="1555750" y="128587"/>
                </a:lnTo>
                <a:lnTo>
                  <a:pt x="2444748" y="128587"/>
                </a:lnTo>
                <a:lnTo>
                  <a:pt x="2503831" y="133181"/>
                </a:lnTo>
                <a:lnTo>
                  <a:pt x="2556922" y="146143"/>
                </a:lnTo>
                <a:lnTo>
                  <a:pt x="2601903" y="166250"/>
                </a:lnTo>
                <a:lnTo>
                  <a:pt x="2636655" y="192275"/>
                </a:lnTo>
                <a:lnTo>
                  <a:pt x="2659060" y="222992"/>
                </a:lnTo>
                <a:lnTo>
                  <a:pt x="2666999" y="257175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810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8520" algn="l"/>
              </a:tabLst>
            </a:pPr>
            <a:r>
              <a:rPr spc="-5" dirty="0"/>
              <a:t>Modular	Exponentiation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20"/>
              </a:spcBef>
            </a:pPr>
            <a:r>
              <a:rPr b="1" i="0" spc="-5" dirty="0">
                <a:latin typeface="Arial"/>
                <a:cs typeface="Arial"/>
              </a:rPr>
              <a:t>procedure </a:t>
            </a:r>
            <a:r>
              <a:rPr spc="-5" dirty="0"/>
              <a:t>modularExponentiation</a:t>
            </a:r>
            <a:r>
              <a:rPr i="0" spc="-5" dirty="0">
                <a:latin typeface="Arial"/>
                <a:cs typeface="Arial"/>
              </a:rPr>
              <a:t>(</a:t>
            </a:r>
            <a:r>
              <a:rPr spc="-5" dirty="0"/>
              <a:t>b</a:t>
            </a:r>
            <a:r>
              <a:rPr i="0" spc="-5" dirty="0">
                <a:latin typeface="Arial"/>
                <a:cs typeface="Arial"/>
              </a:rPr>
              <a:t>:</a:t>
            </a:r>
            <a:r>
              <a:rPr i="0" spc="3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integer,</a:t>
            </a:r>
          </a:p>
          <a:p>
            <a:pPr marL="393700">
              <a:lnSpc>
                <a:spcPct val="100000"/>
              </a:lnSpc>
              <a:spcBef>
                <a:spcPts val="820"/>
              </a:spcBef>
            </a:pPr>
            <a:r>
              <a:rPr dirty="0"/>
              <a:t>n </a:t>
            </a:r>
            <a:r>
              <a:rPr i="0" dirty="0">
                <a:latin typeface="Arial"/>
                <a:cs typeface="Arial"/>
              </a:rPr>
              <a:t>= (</a:t>
            </a:r>
            <a:r>
              <a:rPr dirty="0"/>
              <a:t>n</a:t>
            </a:r>
            <a:r>
              <a:rPr sz="2400" baseline="-20833" dirty="0"/>
              <a:t>k</a:t>
            </a:r>
            <a:r>
              <a:rPr sz="2400" i="0" baseline="-20833" dirty="0">
                <a:latin typeface="Arial"/>
                <a:cs typeface="Arial"/>
              </a:rPr>
              <a:t>−1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/>
              <a:t>n</a:t>
            </a:r>
            <a:r>
              <a:rPr sz="2400" i="0" baseline="-20833" dirty="0">
                <a:latin typeface="Arial"/>
                <a:cs typeface="Arial"/>
              </a:rPr>
              <a:t>0</a:t>
            </a:r>
            <a:r>
              <a:rPr sz="2400" i="0" dirty="0">
                <a:latin typeface="Arial"/>
                <a:cs typeface="Arial"/>
              </a:rPr>
              <a:t>)</a:t>
            </a:r>
            <a:r>
              <a:rPr sz="2400" i="0" baseline="-20833" dirty="0">
                <a:latin typeface="Arial"/>
                <a:cs typeface="Arial"/>
              </a:rPr>
              <a:t>2</a:t>
            </a:r>
            <a:r>
              <a:rPr sz="2400" i="0" dirty="0">
                <a:latin typeface="Arial"/>
                <a:cs typeface="Arial"/>
              </a:rPr>
              <a:t>, </a:t>
            </a:r>
            <a:r>
              <a:rPr sz="2400" dirty="0"/>
              <a:t>m</a:t>
            </a:r>
            <a:r>
              <a:rPr sz="2400" i="0" dirty="0">
                <a:latin typeface="Arial"/>
                <a:cs typeface="Arial"/>
              </a:rPr>
              <a:t>: </a:t>
            </a:r>
            <a:r>
              <a:rPr sz="2400" i="0" spc="-5" dirty="0">
                <a:latin typeface="Arial"/>
                <a:cs typeface="Arial"/>
              </a:rPr>
              <a:t>positive</a:t>
            </a:r>
            <a:r>
              <a:rPr sz="2400" i="0" spc="-15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integers)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820"/>
              </a:spcBef>
              <a:tabLst>
                <a:tab pos="1485900" algn="l"/>
              </a:tabLst>
            </a:pPr>
            <a:r>
              <a:rPr dirty="0"/>
              <a:t>x</a:t>
            </a:r>
            <a:r>
              <a:rPr spc="-5" dirty="0"/>
              <a:t> </a:t>
            </a:r>
            <a:r>
              <a:rPr i="0" spc="-5" dirty="0">
                <a:latin typeface="Arial"/>
                <a:cs typeface="Arial"/>
              </a:rPr>
              <a:t>:=</a:t>
            </a:r>
            <a:r>
              <a:rPr i="0" dirty="0">
                <a:latin typeface="Arial"/>
                <a:cs typeface="Arial"/>
              </a:rPr>
              <a:t> 1	</a:t>
            </a:r>
            <a:r>
              <a:rPr i="0" spc="-5" dirty="0">
                <a:solidFill>
                  <a:srgbClr val="3333CC"/>
                </a:solidFill>
                <a:latin typeface="Arial"/>
                <a:cs typeface="Arial"/>
              </a:rPr>
              <a:t>{accumulates the</a:t>
            </a:r>
            <a:r>
              <a:rPr i="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i="0" spc="-5" dirty="0">
                <a:solidFill>
                  <a:srgbClr val="3333CC"/>
                </a:solidFill>
                <a:latin typeface="Arial"/>
                <a:cs typeface="Arial"/>
              </a:rPr>
              <a:t>result}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70149" y="2766059"/>
            <a:ext cx="269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34DD6"/>
                </a:solidFill>
                <a:latin typeface="Arial"/>
                <a:cs typeface="Arial"/>
              </a:rPr>
              <a:t>mod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;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=0</a:t>
            </a:r>
            <a:r>
              <a:rPr sz="24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initially}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839" y="3119119"/>
            <a:ext cx="6158230" cy="14605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9"/>
              </a:spcBef>
              <a:tabLst>
                <a:tab pos="3188335" algn="l"/>
              </a:tabLst>
            </a:pP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:=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−1 </a:t>
            </a:r>
            <a:r>
              <a:rPr sz="2400" b="1" spc="-5" dirty="0">
                <a:latin typeface="Arial"/>
                <a:cs typeface="Arial"/>
              </a:rPr>
              <a:t>begin	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{go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thru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all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k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bits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609600" marR="1210310">
              <a:lnSpc>
                <a:spcPct val="128499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= 1 </a:t>
            </a:r>
            <a:r>
              <a:rPr sz="2400" b="1" spc="-5" dirty="0">
                <a:latin typeface="Arial"/>
                <a:cs typeface="Arial"/>
              </a:rPr>
              <a:t>then 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:= (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i="1" spc="-5" dirty="0">
                <a:latin typeface="Arial"/>
                <a:cs typeface="Arial"/>
              </a:rPr>
              <a:t>b2i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b="1" dirty="0">
                <a:latin typeface="Arial"/>
                <a:cs typeface="Arial"/>
              </a:rPr>
              <a:t>mod </a:t>
            </a:r>
            <a:r>
              <a:rPr sz="2400" i="1" dirty="0">
                <a:latin typeface="Arial"/>
                <a:cs typeface="Arial"/>
              </a:rPr>
              <a:t>m  b2i </a:t>
            </a:r>
            <a:r>
              <a:rPr sz="2400" spc="-5" dirty="0">
                <a:latin typeface="Arial"/>
                <a:cs typeface="Arial"/>
              </a:rPr>
              <a:t>:= (</a:t>
            </a:r>
            <a:r>
              <a:rPr sz="2400" i="1" spc="-5" dirty="0">
                <a:latin typeface="Arial"/>
                <a:cs typeface="Arial"/>
              </a:rPr>
              <a:t>b2i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i="1" spc="-5" dirty="0">
                <a:latin typeface="Arial"/>
                <a:cs typeface="Arial"/>
              </a:rPr>
              <a:t>b2i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b="1" dirty="0">
                <a:latin typeface="Arial"/>
                <a:cs typeface="Arial"/>
              </a:rPr>
              <a:t>mod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4566920"/>
            <a:ext cx="114363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end  </a:t>
            </a:r>
            <a:r>
              <a:rPr sz="2400" b="1" spc="-5" dirty="0">
                <a:latin typeface="Arial"/>
                <a:cs typeface="Arial"/>
              </a:rPr>
              <a:t>return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5839" y="5592571"/>
            <a:ext cx="284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equals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i="1" baseline="24305" dirty="0">
                <a:latin typeface="Arial"/>
                <a:cs typeface="Arial"/>
              </a:rPr>
              <a:t>n </a:t>
            </a:r>
            <a:r>
              <a:rPr sz="2400" b="1" dirty="0">
                <a:latin typeface="Arial"/>
                <a:cs typeface="Arial"/>
              </a:rPr>
              <a:t>mod</a:t>
            </a:r>
            <a:r>
              <a:rPr sz="2400" b="1" spc="-3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5839" y="2629138"/>
            <a:ext cx="2890520" cy="549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30480" algn="r">
              <a:lnSpc>
                <a:spcPts val="900"/>
              </a:lnSpc>
              <a:spcBef>
                <a:spcPts val="140"/>
              </a:spcBef>
            </a:pPr>
            <a:r>
              <a:rPr sz="1300" i="1" spc="1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3180"/>
              </a:lnSpc>
              <a:tabLst>
                <a:tab pos="2282190" algn="l"/>
              </a:tabLst>
            </a:pPr>
            <a:r>
              <a:rPr sz="2400" i="1" dirty="0">
                <a:latin typeface="Arial"/>
                <a:cs typeface="Arial"/>
              </a:rPr>
              <a:t>b2i </a:t>
            </a:r>
            <a:r>
              <a:rPr sz="2400" spc="-5" dirty="0">
                <a:latin typeface="Arial"/>
                <a:cs typeface="Arial"/>
              </a:rPr>
              <a:t>:= 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b="1" dirty="0">
                <a:latin typeface="Arial"/>
                <a:cs typeface="Arial"/>
              </a:rPr>
              <a:t>mod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	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2400" spc="-1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800" i="1" spc="142" baseline="-2604" dirty="0">
                <a:latin typeface="Times New Roman"/>
                <a:cs typeface="Times New Roman"/>
              </a:rPr>
              <a:t>b</a:t>
            </a:r>
            <a:r>
              <a:rPr sz="2775" spc="142" baseline="39039" dirty="0">
                <a:latin typeface="Times New Roman"/>
                <a:cs typeface="Times New Roman"/>
              </a:rPr>
              <a:t>2</a:t>
            </a:r>
            <a:endParaRPr sz="2775" baseline="3903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2800" y="263366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599" y="0"/>
                </a:lnTo>
                <a:lnTo>
                  <a:pt x="6095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12919" y="4720054"/>
            <a:ext cx="2052955" cy="6997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21690">
              <a:lnSpc>
                <a:spcPts val="1235"/>
              </a:lnSpc>
              <a:spcBef>
                <a:spcPts val="114"/>
              </a:spcBef>
              <a:tabLst>
                <a:tab pos="1750060" algn="l"/>
              </a:tabLst>
            </a:pPr>
            <a:r>
              <a:rPr sz="1650" i="1" spc="-80" dirty="0">
                <a:latin typeface="Times New Roman"/>
                <a:cs typeface="Times New Roman"/>
              </a:rPr>
              <a:t>i	i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ts val="4054"/>
              </a:lnSpc>
            </a:pPr>
            <a:r>
              <a:rPr sz="4000" spc="-390" dirty="0">
                <a:latin typeface="Symbol"/>
                <a:cs typeface="Symbol"/>
              </a:rPr>
              <a:t></a:t>
            </a:r>
            <a:r>
              <a:rPr sz="4000" spc="-390" dirty="0">
                <a:latin typeface="Times New Roman"/>
                <a:cs typeface="Times New Roman"/>
              </a:rPr>
              <a:t> </a:t>
            </a:r>
            <a:r>
              <a:rPr sz="4000" spc="-250" dirty="0">
                <a:latin typeface="Times New Roman"/>
                <a:cs typeface="Times New Roman"/>
              </a:rPr>
              <a:t>(</a:t>
            </a:r>
            <a:r>
              <a:rPr sz="4000" i="1" spc="-250" dirty="0">
                <a:latin typeface="Times New Roman"/>
                <a:cs typeface="Times New Roman"/>
              </a:rPr>
              <a:t>b</a:t>
            </a:r>
            <a:r>
              <a:rPr sz="3450" spc="-375" baseline="43478" dirty="0">
                <a:latin typeface="Times New Roman"/>
                <a:cs typeface="Times New Roman"/>
              </a:rPr>
              <a:t>2 </a:t>
            </a:r>
            <a:r>
              <a:rPr sz="4000" spc="-105" dirty="0">
                <a:latin typeface="Times New Roman"/>
                <a:cs typeface="Times New Roman"/>
              </a:rPr>
              <a:t>)</a:t>
            </a:r>
            <a:r>
              <a:rPr sz="4000" spc="-105" dirty="0">
                <a:latin typeface="Symbol"/>
                <a:cs typeface="Symbol"/>
              </a:rPr>
              <a:t></a:t>
            </a:r>
            <a:r>
              <a:rPr sz="4000" spc="-105" dirty="0">
                <a:latin typeface="Times New Roman"/>
                <a:cs typeface="Times New Roman"/>
              </a:rPr>
              <a:t>(</a:t>
            </a:r>
            <a:r>
              <a:rPr sz="4000" i="1" spc="-105" dirty="0">
                <a:latin typeface="Times New Roman"/>
                <a:cs typeface="Times New Roman"/>
              </a:rPr>
              <a:t>b</a:t>
            </a:r>
            <a:r>
              <a:rPr sz="3450" spc="-157" baseline="43478" dirty="0">
                <a:latin typeface="Times New Roman"/>
                <a:cs typeface="Times New Roman"/>
              </a:rPr>
              <a:t>2 </a:t>
            </a:r>
            <a:r>
              <a:rPr sz="4000" spc="-24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1297" y="4556210"/>
            <a:ext cx="1686560" cy="63563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96240">
              <a:lnSpc>
                <a:spcPts val="340"/>
              </a:lnSpc>
              <a:spcBef>
                <a:spcPts val="1405"/>
              </a:spcBef>
              <a:tabLst>
                <a:tab pos="1586865" algn="l"/>
              </a:tabLst>
            </a:pPr>
            <a:r>
              <a:rPr sz="1650" i="1" spc="-150" dirty="0">
                <a:latin typeface="Times New Roman"/>
                <a:cs typeface="Times New Roman"/>
              </a:rPr>
              <a:t>i</a:t>
            </a:r>
            <a:r>
              <a:rPr sz="1650" spc="-150" dirty="0">
                <a:latin typeface="Symbol"/>
                <a:cs typeface="Symbol"/>
              </a:rPr>
              <a:t></a:t>
            </a:r>
            <a:r>
              <a:rPr sz="1650" spc="-150" dirty="0">
                <a:latin typeface="Times New Roman"/>
                <a:cs typeface="Times New Roman"/>
              </a:rPr>
              <a:t>1	</a:t>
            </a:r>
            <a:r>
              <a:rPr sz="1650" i="1" spc="-8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  <a:p>
            <a:pPr marL="50800">
              <a:lnSpc>
                <a:spcPts val="3160"/>
              </a:lnSpc>
              <a:tabLst>
                <a:tab pos="763270" algn="l"/>
              </a:tabLst>
            </a:pPr>
            <a:r>
              <a:rPr sz="6000" i="1" spc="-330" baseline="-25000" dirty="0">
                <a:latin typeface="Times New Roman"/>
                <a:cs typeface="Times New Roman"/>
              </a:rPr>
              <a:t>b</a:t>
            </a:r>
            <a:r>
              <a:rPr sz="2300" spc="-220" dirty="0">
                <a:latin typeface="Times New Roman"/>
                <a:cs typeface="Times New Roman"/>
              </a:rPr>
              <a:t>2	</a:t>
            </a:r>
            <a:r>
              <a:rPr sz="6000" spc="-585" baseline="-25000" dirty="0">
                <a:latin typeface="Symbol"/>
                <a:cs typeface="Symbol"/>
              </a:rPr>
              <a:t></a:t>
            </a:r>
            <a:r>
              <a:rPr sz="6000" spc="-719" baseline="-25000" dirty="0">
                <a:latin typeface="Times New Roman"/>
                <a:cs typeface="Times New Roman"/>
              </a:rPr>
              <a:t> </a:t>
            </a:r>
            <a:r>
              <a:rPr sz="6000" i="1" spc="-292" baseline="-25000" dirty="0">
                <a:latin typeface="Times New Roman"/>
                <a:cs typeface="Times New Roman"/>
              </a:rPr>
              <a:t>b</a:t>
            </a:r>
            <a:r>
              <a:rPr sz="2300" spc="-195" dirty="0">
                <a:latin typeface="Times New Roman"/>
                <a:cs typeface="Times New Roman"/>
              </a:rPr>
              <a:t>2</a:t>
            </a:r>
            <a:r>
              <a:rPr sz="2300" spc="-195" dirty="0">
                <a:latin typeface="Symbol"/>
                <a:cs typeface="Symbol"/>
              </a:rPr>
              <a:t></a:t>
            </a:r>
            <a:r>
              <a:rPr sz="2300" spc="-19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3975" y="4703071"/>
            <a:ext cx="669925" cy="384175"/>
          </a:xfrm>
          <a:custGeom>
            <a:avLst/>
            <a:gdLst/>
            <a:ahLst/>
            <a:cxnLst/>
            <a:rect l="l" t="t" r="r" b="b"/>
            <a:pathLst>
              <a:path w="669925" h="384175">
                <a:moveTo>
                  <a:pt x="669824" y="284853"/>
                </a:moveTo>
                <a:lnTo>
                  <a:pt x="627755" y="301521"/>
                </a:lnTo>
                <a:lnTo>
                  <a:pt x="591243" y="315809"/>
                </a:lnTo>
                <a:lnTo>
                  <a:pt x="553143" y="327715"/>
                </a:lnTo>
                <a:lnTo>
                  <a:pt x="508693" y="338828"/>
                </a:lnTo>
                <a:lnTo>
                  <a:pt x="469799" y="362640"/>
                </a:lnTo>
                <a:lnTo>
                  <a:pt x="435668" y="376928"/>
                </a:lnTo>
                <a:lnTo>
                  <a:pt x="403918" y="383278"/>
                </a:lnTo>
                <a:lnTo>
                  <a:pt x="371374" y="384071"/>
                </a:lnTo>
                <a:lnTo>
                  <a:pt x="336449" y="380896"/>
                </a:lnTo>
                <a:lnTo>
                  <a:pt x="295174" y="375340"/>
                </a:lnTo>
                <a:lnTo>
                  <a:pt x="245962" y="369784"/>
                </a:lnTo>
                <a:lnTo>
                  <a:pt x="186430" y="365815"/>
                </a:lnTo>
                <a:lnTo>
                  <a:pt x="158649" y="338828"/>
                </a:lnTo>
                <a:lnTo>
                  <a:pt x="132455" y="276121"/>
                </a:lnTo>
                <a:lnTo>
                  <a:pt x="122930" y="258659"/>
                </a:lnTo>
                <a:lnTo>
                  <a:pt x="109437" y="240403"/>
                </a:lnTo>
                <a:lnTo>
                  <a:pt x="60224" y="138009"/>
                </a:lnTo>
                <a:lnTo>
                  <a:pt x="11012" y="34028"/>
                </a:lnTo>
                <a:lnTo>
                  <a:pt x="2280" y="7834"/>
                </a:lnTo>
                <a:lnTo>
                  <a:pt x="0" y="0"/>
                </a:lnTo>
              </a:path>
            </a:pathLst>
          </a:custGeom>
          <a:ln w="5714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3617" y="4648200"/>
            <a:ext cx="165100" cy="188595"/>
          </a:xfrm>
          <a:custGeom>
            <a:avLst/>
            <a:gdLst/>
            <a:ahLst/>
            <a:cxnLst/>
            <a:rect l="l" t="t" r="r" b="b"/>
            <a:pathLst>
              <a:path w="165100" h="188595">
                <a:moveTo>
                  <a:pt x="34382" y="0"/>
                </a:moveTo>
                <a:lnTo>
                  <a:pt x="0" y="188578"/>
                </a:lnTo>
                <a:lnTo>
                  <a:pt x="164616" y="140652"/>
                </a:lnTo>
                <a:lnTo>
                  <a:pt x="34382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798" y="4745038"/>
            <a:ext cx="4206875" cy="659130"/>
          </a:xfrm>
          <a:custGeom>
            <a:avLst/>
            <a:gdLst/>
            <a:ahLst/>
            <a:cxnLst/>
            <a:rect l="l" t="t" r="r" b="b"/>
            <a:pathLst>
              <a:path w="4206875" h="659129">
                <a:moveTo>
                  <a:pt x="0" y="0"/>
                </a:moveTo>
                <a:lnTo>
                  <a:pt x="4206873" y="0"/>
                </a:lnTo>
                <a:lnTo>
                  <a:pt x="4206873" y="658811"/>
                </a:lnTo>
                <a:lnTo>
                  <a:pt x="0" y="658811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392" y="492759"/>
            <a:ext cx="89592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Rev</a:t>
            </a:r>
            <a:r>
              <a:rPr sz="3600" spc="-5" dirty="0"/>
              <a:t>i</a:t>
            </a:r>
            <a:r>
              <a:rPr sz="3600" dirty="0"/>
              <a:t>e</a:t>
            </a:r>
            <a:r>
              <a:rPr sz="3600" spc="-5" dirty="0"/>
              <a:t>w</a:t>
            </a:r>
            <a:r>
              <a:rPr sz="3600" dirty="0"/>
              <a:t>:</a:t>
            </a:r>
            <a:r>
              <a:rPr sz="3600" spc="-5" dirty="0"/>
              <a:t> L</a:t>
            </a:r>
            <a:r>
              <a:rPr sz="3600" dirty="0"/>
              <a:t>east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5" dirty="0"/>
              <a:t>o</a:t>
            </a:r>
            <a:r>
              <a:rPr sz="3600" dirty="0"/>
              <a:t>mm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5" dirty="0"/>
              <a:t> </a:t>
            </a:r>
            <a:r>
              <a:rPr sz="3600" dirty="0" smtClean="0"/>
              <a:t>M</a:t>
            </a:r>
            <a:r>
              <a:rPr sz="3600" spc="-5" dirty="0" smtClean="0"/>
              <a:t>ul</a:t>
            </a:r>
            <a:r>
              <a:rPr sz="3600" dirty="0" smtClean="0"/>
              <a:t>t</a:t>
            </a:r>
            <a:r>
              <a:rPr sz="3600" spc="-5" dirty="0" smtClean="0"/>
              <a:t>ipl</a:t>
            </a:r>
            <a:r>
              <a:rPr sz="3600" spc="-775" dirty="0" smtClean="0"/>
              <a:t>e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752" y="1374458"/>
            <a:ext cx="7247890" cy="1953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lcm(</a:t>
            </a:r>
            <a:r>
              <a:rPr sz="2400" i="1" spc="-5" dirty="0">
                <a:solidFill>
                  <a:srgbClr val="FF26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FF2600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positive integers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 is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smallest  </a:t>
            </a:r>
            <a:r>
              <a:rPr sz="2400" spc="-5" dirty="0">
                <a:latin typeface="Arial"/>
                <a:cs typeface="Arial"/>
              </a:rPr>
              <a:t>positive integer that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multiple both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and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820"/>
              </a:lnSpc>
            </a:pPr>
            <a:r>
              <a:rPr sz="2400" i="1" spc="-5" dirty="0">
                <a:solidFill>
                  <a:srgbClr val="006600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lcm(6,10)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 30</a:t>
            </a:r>
            <a:endParaRPr sz="2400">
              <a:latin typeface="Arial"/>
              <a:cs typeface="Arial"/>
            </a:endParaRPr>
          </a:p>
          <a:p>
            <a:pPr marL="755015">
              <a:lnSpc>
                <a:spcPts val="2860"/>
              </a:lnSpc>
              <a:spcBef>
                <a:spcPts val="885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lcm(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min(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20115">
              <a:lnSpc>
                <a:spcPts val="2860"/>
              </a:lnSpc>
            </a:pP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b="1" dirty="0">
                <a:solidFill>
                  <a:srgbClr val="FF2600"/>
                </a:solidFill>
                <a:latin typeface="Arial"/>
                <a:cs typeface="Arial"/>
              </a:rPr>
              <a:t>Z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→ 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≤</a:t>
            </a:r>
            <a:r>
              <a:rPr sz="24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752" y="3414586"/>
            <a:ext cx="568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If the </a:t>
            </a:r>
            <a:r>
              <a:rPr sz="2400" dirty="0">
                <a:latin typeface="Arial"/>
                <a:cs typeface="Arial"/>
              </a:rPr>
              <a:t>prime </a:t>
            </a:r>
            <a:r>
              <a:rPr sz="2400" spc="-5" dirty="0">
                <a:latin typeface="Arial"/>
                <a:cs typeface="Arial"/>
              </a:rPr>
              <a:t>factorizations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written</a:t>
            </a:r>
            <a:r>
              <a:rPr sz="2400" dirty="0">
                <a:latin typeface="Arial"/>
                <a:cs typeface="Arial"/>
              </a:rPr>
              <a:t> 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352" y="5215447"/>
            <a:ext cx="5926455" cy="9652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0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Example: 84 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spc="-7" baseline="2430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and 96 =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spc="-7" baseline="24305" dirty="0">
                <a:latin typeface="Arial"/>
                <a:cs typeface="Arial"/>
              </a:rPr>
              <a:t>0</a:t>
            </a:r>
            <a:endParaRPr sz="2400" baseline="24305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8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lcm(84,96)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spc="-7" baseline="2430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32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7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672.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8987" y="4572000"/>
            <a:ext cx="5710555" cy="539750"/>
          </a:xfrm>
          <a:custGeom>
            <a:avLst/>
            <a:gdLst/>
            <a:ahLst/>
            <a:cxnLst/>
            <a:rect l="l" t="t" r="r" b="b"/>
            <a:pathLst>
              <a:path w="5710555" h="539750">
                <a:moveTo>
                  <a:pt x="0" y="539750"/>
                </a:moveTo>
                <a:lnTo>
                  <a:pt x="5710236" y="539750"/>
                </a:lnTo>
                <a:lnTo>
                  <a:pt x="5710236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9787" y="4683147"/>
            <a:ext cx="30988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24790" algn="l"/>
              </a:tabLst>
            </a:pPr>
            <a:r>
              <a:rPr sz="1150" spc="-15" dirty="0">
                <a:latin typeface="Times New Roman"/>
                <a:cs typeface="Times New Roman"/>
              </a:rPr>
              <a:t>1	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0606" y="4683147"/>
            <a:ext cx="194310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51460" algn="l"/>
                <a:tab pos="1603375" algn="l"/>
                <a:tab pos="1858010" algn="l"/>
              </a:tabLst>
            </a:pPr>
            <a:r>
              <a:rPr sz="1150" spc="-15" dirty="0">
                <a:latin typeface="Times New Roman"/>
                <a:cs typeface="Times New Roman"/>
              </a:rPr>
              <a:t>2	2	</a:t>
            </a:r>
            <a:r>
              <a:rPr sz="1150" i="1" spc="-15" dirty="0">
                <a:latin typeface="Times New Roman"/>
                <a:cs typeface="Times New Roman"/>
              </a:rPr>
              <a:t>n	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6979" y="4572184"/>
            <a:ext cx="9696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max(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b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6476" y="4821305"/>
            <a:ext cx="28936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76655" algn="l"/>
                <a:tab pos="2780030" algn="l"/>
              </a:tabLst>
            </a:pPr>
            <a:r>
              <a:rPr sz="1600" spc="-15" dirty="0">
                <a:latin typeface="Times New Roman"/>
                <a:cs typeface="Times New Roman"/>
              </a:rPr>
              <a:t>1	2	</a:t>
            </a:r>
            <a:r>
              <a:rPr sz="1600" i="1" spc="-1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8098" y="4574346"/>
            <a:ext cx="21202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600" dirty="0">
                <a:latin typeface="Times New Roman"/>
                <a:cs typeface="Times New Roman"/>
              </a:rPr>
              <a:t>max(</a:t>
            </a:r>
            <a:r>
              <a:rPr sz="1600" i="1" dirty="0">
                <a:latin typeface="Times New Roman"/>
                <a:cs typeface="Times New Roman"/>
              </a:rPr>
              <a:t>a</a:t>
            </a:r>
            <a:r>
              <a:rPr sz="1600" i="1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b</a:t>
            </a:r>
            <a:r>
              <a:rPr sz="1600" i="1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)	</a:t>
            </a:r>
            <a:r>
              <a:rPr sz="1600" dirty="0">
                <a:latin typeface="Times New Roman"/>
                <a:cs typeface="Times New Roman"/>
              </a:rPr>
              <a:t>max(</a:t>
            </a:r>
            <a:r>
              <a:rPr sz="1600" i="1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b</a:t>
            </a:r>
            <a:r>
              <a:rPr sz="1600" i="1" spc="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7935" y="4587954"/>
            <a:ext cx="287909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97610" algn="l"/>
                <a:tab pos="2780030" algn="l"/>
              </a:tabLst>
            </a:pPr>
            <a:r>
              <a:rPr sz="2750" i="1" spc="-20" dirty="0">
                <a:latin typeface="Times New Roman"/>
                <a:cs typeface="Times New Roman"/>
              </a:rPr>
              <a:t>p	</a:t>
            </a:r>
            <a:r>
              <a:rPr sz="2750" spc="810" dirty="0">
                <a:latin typeface="Calibri"/>
                <a:cs typeface="Calibri"/>
              </a:rPr>
              <a:t>…</a:t>
            </a:r>
            <a:r>
              <a:rPr sz="2750" spc="-135" dirty="0">
                <a:latin typeface="Calibri"/>
                <a:cs typeface="Calibri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p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-10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5567" y="4587954"/>
            <a:ext cx="1793239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50" spc="-10" dirty="0">
                <a:latin typeface="Times New Roman"/>
                <a:cs typeface="Times New Roman"/>
              </a:rPr>
              <a:t>lcm(</a:t>
            </a:r>
            <a:r>
              <a:rPr sz="2750" i="1" spc="-10" dirty="0">
                <a:latin typeface="Times New Roman"/>
                <a:cs typeface="Times New Roman"/>
              </a:rPr>
              <a:t>a</a:t>
            </a:r>
            <a:r>
              <a:rPr sz="2750" spc="-10" dirty="0">
                <a:latin typeface="Times New Roman"/>
                <a:cs typeface="Times New Roman"/>
              </a:rPr>
              <a:t>, </a:t>
            </a:r>
            <a:r>
              <a:rPr sz="2750" i="1" spc="-5" dirty="0">
                <a:latin typeface="Times New Roman"/>
                <a:cs typeface="Times New Roman"/>
              </a:rPr>
              <a:t>b</a:t>
            </a:r>
            <a:r>
              <a:rPr sz="2750" spc="-5" dirty="0">
                <a:latin typeface="Times New Roman"/>
                <a:cs typeface="Times New Roman"/>
              </a:rPr>
              <a:t>) </a:t>
            </a:r>
            <a:r>
              <a:rPr sz="2750" spc="-25" dirty="0">
                <a:latin typeface="Symbol"/>
                <a:cs typeface="Symbol"/>
              </a:rPr>
              <a:t>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9937" y="4552950"/>
            <a:ext cx="5748655" cy="577850"/>
          </a:xfrm>
          <a:custGeom>
            <a:avLst/>
            <a:gdLst/>
            <a:ahLst/>
            <a:cxnLst/>
            <a:rect l="l" t="t" r="r" b="b"/>
            <a:pathLst>
              <a:path w="5748655" h="577850">
                <a:moveTo>
                  <a:pt x="0" y="0"/>
                </a:moveTo>
                <a:lnTo>
                  <a:pt x="5748336" y="0"/>
                </a:lnTo>
                <a:lnTo>
                  <a:pt x="5748336" y="577849"/>
                </a:lnTo>
                <a:lnTo>
                  <a:pt x="0" y="57784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92102" y="3463700"/>
            <a:ext cx="8318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92007" y="3357443"/>
            <a:ext cx="121285" cy="507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5240">
              <a:lnSpc>
                <a:spcPct val="103000"/>
              </a:lnSpc>
              <a:spcBef>
                <a:spcPts val="55"/>
              </a:spcBef>
            </a:pPr>
            <a:r>
              <a:rPr sz="1550" i="1" spc="-110" dirty="0">
                <a:latin typeface="Times New Roman"/>
                <a:cs typeface="Times New Roman"/>
              </a:rPr>
              <a:t>a  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81467" y="3359555"/>
            <a:ext cx="449580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6235" algn="l"/>
              </a:tabLst>
            </a:pPr>
            <a:r>
              <a:rPr sz="1550" i="1" spc="-145" dirty="0">
                <a:latin typeface="Times New Roman"/>
                <a:cs typeface="Times New Roman"/>
              </a:rPr>
              <a:t>a	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53269" y="3465795"/>
            <a:ext cx="43942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8300" algn="l"/>
              </a:tabLst>
            </a:pPr>
            <a:r>
              <a:rPr sz="1100" spc="-100" dirty="0">
                <a:latin typeface="Times New Roman"/>
                <a:cs typeface="Times New Roman"/>
              </a:rPr>
              <a:t>1	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8095" y="3600703"/>
            <a:ext cx="467359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3380" algn="l"/>
              </a:tabLst>
            </a:pPr>
            <a:r>
              <a:rPr sz="1550" spc="-145" dirty="0">
                <a:latin typeface="Times New Roman"/>
                <a:cs typeface="Times New Roman"/>
              </a:rPr>
              <a:t>1	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70719" y="3372842"/>
            <a:ext cx="1644014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0260" algn="l"/>
                <a:tab pos="1167130" algn="l"/>
              </a:tabLst>
            </a:pPr>
            <a:r>
              <a:rPr sz="2650" i="1" spc="-240" dirty="0">
                <a:latin typeface="Times New Roman"/>
                <a:cs typeface="Times New Roman"/>
              </a:rPr>
              <a:t>a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spc="-265" dirty="0">
                <a:latin typeface="Symbol"/>
                <a:cs typeface="Symbol"/>
              </a:rPr>
              <a:t></a:t>
            </a:r>
            <a:r>
              <a:rPr sz="2650" spc="100" dirty="0">
                <a:latin typeface="Times New Roman"/>
                <a:cs typeface="Times New Roman"/>
              </a:rPr>
              <a:t> </a:t>
            </a:r>
            <a:r>
              <a:rPr sz="2650" i="1" spc="-240" dirty="0">
                <a:latin typeface="Times New Roman"/>
                <a:cs typeface="Times New Roman"/>
              </a:rPr>
              <a:t>p	p	</a:t>
            </a:r>
            <a:r>
              <a:rPr sz="2650" spc="340" dirty="0">
                <a:latin typeface="Calibri"/>
                <a:cs typeface="Calibri"/>
              </a:rPr>
              <a:t>…</a:t>
            </a:r>
            <a:r>
              <a:rPr sz="2650" spc="-285" dirty="0">
                <a:latin typeface="Calibri"/>
                <a:cs typeface="Calibri"/>
              </a:rPr>
              <a:t> </a:t>
            </a:r>
            <a:r>
              <a:rPr sz="2650" i="1" spc="-240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1901" y="3955468"/>
            <a:ext cx="9017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4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3562" y="4092057"/>
            <a:ext cx="115570" cy="2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-7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15891" y="3851636"/>
            <a:ext cx="1235710" cy="2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  <a:tab pos="1132205" algn="l"/>
              </a:tabLst>
            </a:pPr>
            <a:r>
              <a:rPr sz="1550" i="1" spc="-70" dirty="0">
                <a:latin typeface="Times New Roman"/>
                <a:cs typeface="Times New Roman"/>
              </a:rPr>
              <a:t>b	b	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87576" y="3957556"/>
            <a:ext cx="47498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7510" algn="l"/>
              </a:tabLst>
            </a:pPr>
            <a:r>
              <a:rPr sz="1100" spc="-45" dirty="0">
                <a:latin typeface="Times New Roman"/>
                <a:cs typeface="Times New Roman"/>
              </a:rPr>
              <a:t>1	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84176" y="4092057"/>
            <a:ext cx="506095" cy="2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2590" algn="l"/>
              </a:tabLst>
            </a:pPr>
            <a:r>
              <a:rPr sz="1550" spc="-70" dirty="0">
                <a:latin typeface="Times New Roman"/>
                <a:cs typeface="Times New Roman"/>
              </a:rPr>
              <a:t>1	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7652" y="3864883"/>
            <a:ext cx="625983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91615" algn="l"/>
                <a:tab pos="1877060" algn="l"/>
                <a:tab pos="2637790" algn="l"/>
              </a:tabLst>
            </a:pPr>
            <a:r>
              <a:rPr sz="2400" dirty="0">
                <a:latin typeface="Arial"/>
                <a:cs typeface="Arial"/>
              </a:rPr>
              <a:t>and </a:t>
            </a:r>
            <a:r>
              <a:rPr sz="2650" i="1" spc="-110" dirty="0">
                <a:latin typeface="Times New Roman"/>
                <a:cs typeface="Times New Roman"/>
              </a:rPr>
              <a:t>b</a:t>
            </a:r>
            <a:r>
              <a:rPr sz="2650" i="1" spc="-15" dirty="0">
                <a:latin typeface="Times New Roman"/>
                <a:cs typeface="Times New Roman"/>
              </a:rPr>
              <a:t> </a:t>
            </a:r>
            <a:r>
              <a:rPr sz="2650" spc="-120" dirty="0">
                <a:latin typeface="Symbol"/>
                <a:cs typeface="Symbol"/>
              </a:rPr>
              <a:t></a:t>
            </a:r>
            <a:r>
              <a:rPr sz="2650" spc="190" dirty="0">
                <a:latin typeface="Times New Roman"/>
                <a:cs typeface="Times New Roman"/>
              </a:rPr>
              <a:t> </a:t>
            </a:r>
            <a:r>
              <a:rPr sz="2650" i="1" spc="-110" dirty="0">
                <a:latin typeface="Times New Roman"/>
                <a:cs typeface="Times New Roman"/>
              </a:rPr>
              <a:t>p	p	</a:t>
            </a:r>
            <a:r>
              <a:rPr sz="2650" spc="605" dirty="0">
                <a:latin typeface="Calibri"/>
                <a:cs typeface="Calibri"/>
              </a:rPr>
              <a:t>…</a:t>
            </a:r>
            <a:r>
              <a:rPr sz="2650" spc="-170" dirty="0">
                <a:latin typeface="Calibri"/>
                <a:cs typeface="Calibri"/>
              </a:rPr>
              <a:t> </a:t>
            </a:r>
            <a:r>
              <a:rPr sz="2650" i="1" spc="-110" dirty="0">
                <a:latin typeface="Times New Roman"/>
                <a:cs typeface="Times New Roman"/>
              </a:rPr>
              <a:t>p	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then the </a:t>
            </a:r>
            <a:r>
              <a:rPr sz="2400" dirty="0">
                <a:latin typeface="Arial"/>
                <a:cs typeface="Arial"/>
              </a:rPr>
              <a:t>LCM is given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4404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pc="-5" dirty="0"/>
              <a:t>GCD	and</a:t>
            </a:r>
            <a:r>
              <a:rPr spc="-80" dirty="0"/>
              <a:t> </a:t>
            </a:r>
            <a:r>
              <a:rPr spc="-5" dirty="0"/>
              <a:t>LCM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6239" y="1309115"/>
            <a:ext cx="8307705" cy="452374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410"/>
              </a:spcBef>
              <a:tabLst>
                <a:tab pos="4184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</a:t>
            </a:r>
            <a:r>
              <a:rPr sz="2800" spc="-5" dirty="0">
                <a:latin typeface="Arial"/>
                <a:cs typeface="Arial"/>
              </a:rPr>
              <a:t>: Let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positive integers.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1905000">
              <a:lnSpc>
                <a:spcPct val="100000"/>
              </a:lnSpc>
              <a:spcBef>
                <a:spcPts val="1315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·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lcm(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4184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715"/>
              </a:spcBef>
              <a:tabLst>
                <a:tab pos="818515" algn="l"/>
                <a:tab pos="3829050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= 84 = 2·2·3·7	=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550" spc="7" baseline="26143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·3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·7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endParaRPr sz="2550" baseline="26143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680"/>
              </a:spcBef>
              <a:tabLst>
                <a:tab pos="8185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= 96 = 2·2·2·2·2·3 =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550" spc="7" baseline="26143" dirty="0">
                <a:latin typeface="Arial"/>
                <a:cs typeface="Arial"/>
              </a:rPr>
              <a:t>5</a:t>
            </a:r>
            <a:r>
              <a:rPr sz="2600" spc="5" dirty="0">
                <a:latin typeface="Arial"/>
                <a:cs typeface="Arial"/>
              </a:rPr>
              <a:t>·3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·7</a:t>
            </a:r>
            <a:r>
              <a:rPr sz="2550" spc="7" baseline="26143" dirty="0">
                <a:latin typeface="Arial"/>
                <a:cs typeface="Arial"/>
              </a:rPr>
              <a:t>0</a:t>
            </a:r>
            <a:endParaRPr sz="2550" baseline="26143">
              <a:latin typeface="Arial"/>
              <a:cs typeface="Arial"/>
            </a:endParaRPr>
          </a:p>
          <a:p>
            <a:pPr marL="533400">
              <a:lnSpc>
                <a:spcPts val="3020"/>
              </a:lnSpc>
              <a:spcBef>
                <a:spcPts val="580"/>
              </a:spcBef>
              <a:tabLst>
                <a:tab pos="8185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ab = </a:t>
            </a:r>
            <a:r>
              <a:rPr sz="2600" spc="5" dirty="0">
                <a:latin typeface="Arial"/>
                <a:cs typeface="Arial"/>
              </a:rPr>
              <a:t>(2</a:t>
            </a:r>
            <a:r>
              <a:rPr sz="2550" spc="7" baseline="26143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·3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·7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)·(2</a:t>
            </a:r>
            <a:r>
              <a:rPr sz="2550" spc="7" baseline="26143" dirty="0">
                <a:latin typeface="Arial"/>
                <a:cs typeface="Arial"/>
              </a:rPr>
              <a:t>5</a:t>
            </a:r>
            <a:r>
              <a:rPr sz="2600" spc="5" dirty="0">
                <a:latin typeface="Arial"/>
                <a:cs typeface="Arial"/>
              </a:rPr>
              <a:t>·3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·7</a:t>
            </a:r>
            <a:r>
              <a:rPr sz="2550" spc="7" baseline="26143" dirty="0">
                <a:latin typeface="Arial"/>
                <a:cs typeface="Arial"/>
              </a:rPr>
              <a:t>0</a:t>
            </a:r>
            <a:r>
              <a:rPr sz="2600" spc="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550" spc="7" baseline="26143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·3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·7</a:t>
            </a:r>
            <a:r>
              <a:rPr sz="2550" spc="7" baseline="26143" dirty="0">
                <a:latin typeface="Arial"/>
                <a:cs typeface="Arial"/>
              </a:rPr>
              <a:t>0</a:t>
            </a:r>
            <a:r>
              <a:rPr sz="2600" spc="5" dirty="0">
                <a:latin typeface="Arial"/>
                <a:cs typeface="Arial"/>
              </a:rPr>
              <a:t>·2</a:t>
            </a:r>
            <a:r>
              <a:rPr sz="2550" spc="7" baseline="26143" dirty="0">
                <a:latin typeface="Arial"/>
                <a:cs typeface="Arial"/>
              </a:rPr>
              <a:t>5</a:t>
            </a:r>
            <a:r>
              <a:rPr sz="2600" spc="5" dirty="0">
                <a:latin typeface="Arial"/>
                <a:cs typeface="Arial"/>
              </a:rPr>
              <a:t>·3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·7</a:t>
            </a:r>
            <a:r>
              <a:rPr sz="2550" spc="7" baseline="26143" dirty="0">
                <a:latin typeface="Arial"/>
                <a:cs typeface="Arial"/>
              </a:rPr>
              <a:t>1</a:t>
            </a:r>
            <a:endParaRPr sz="2550" baseline="26143">
              <a:latin typeface="Arial"/>
              <a:cs typeface="Arial"/>
            </a:endParaRPr>
          </a:p>
          <a:p>
            <a:pPr marL="1266825">
              <a:lnSpc>
                <a:spcPts val="3020"/>
              </a:lnSpc>
            </a:pPr>
            <a:r>
              <a:rPr sz="3900" baseline="-17094" dirty="0">
                <a:latin typeface="Arial"/>
                <a:cs typeface="Arial"/>
              </a:rPr>
              <a:t>=</a:t>
            </a:r>
            <a:r>
              <a:rPr sz="3900" spc="7" baseline="-17094" dirty="0">
                <a:latin typeface="Arial"/>
                <a:cs typeface="Arial"/>
              </a:rPr>
              <a:t> </a:t>
            </a:r>
            <a:r>
              <a:rPr sz="3900" spc="15" baseline="-17094" dirty="0">
                <a:latin typeface="Arial"/>
                <a:cs typeface="Arial"/>
              </a:rPr>
              <a:t>2</a:t>
            </a:r>
            <a:r>
              <a:rPr sz="1700" spc="10" dirty="0">
                <a:latin typeface="Arial"/>
                <a:cs typeface="Arial"/>
              </a:rPr>
              <a:t>min(2,5)</a:t>
            </a:r>
            <a:r>
              <a:rPr sz="3900" spc="15" baseline="-17094" dirty="0">
                <a:latin typeface="Arial"/>
                <a:cs typeface="Arial"/>
              </a:rPr>
              <a:t>·3</a:t>
            </a:r>
            <a:r>
              <a:rPr sz="1700" spc="10" dirty="0">
                <a:latin typeface="Arial"/>
                <a:cs typeface="Arial"/>
              </a:rPr>
              <a:t>min(1,1)</a:t>
            </a:r>
            <a:r>
              <a:rPr sz="3900" spc="15" baseline="-17094" dirty="0">
                <a:latin typeface="Arial"/>
                <a:cs typeface="Arial"/>
              </a:rPr>
              <a:t>·7</a:t>
            </a:r>
            <a:r>
              <a:rPr sz="1700" spc="10" dirty="0">
                <a:latin typeface="Arial"/>
                <a:cs typeface="Arial"/>
              </a:rPr>
              <a:t>min(1,0)</a:t>
            </a:r>
            <a:r>
              <a:rPr sz="3900" spc="15" baseline="-17094" dirty="0">
                <a:latin typeface="Arial"/>
                <a:cs typeface="Arial"/>
              </a:rPr>
              <a:t>·2</a:t>
            </a:r>
            <a:r>
              <a:rPr sz="1700" spc="10" dirty="0">
                <a:latin typeface="Arial"/>
                <a:cs typeface="Arial"/>
              </a:rPr>
              <a:t>max(2,5)</a:t>
            </a:r>
            <a:r>
              <a:rPr sz="3900" spc="15" baseline="-17094" dirty="0">
                <a:latin typeface="Arial"/>
                <a:cs typeface="Arial"/>
              </a:rPr>
              <a:t>·3</a:t>
            </a:r>
            <a:r>
              <a:rPr sz="1700" spc="10" dirty="0">
                <a:latin typeface="Arial"/>
                <a:cs typeface="Arial"/>
              </a:rPr>
              <a:t>max(1,1)</a:t>
            </a:r>
            <a:r>
              <a:rPr sz="3900" spc="15" baseline="-17094" dirty="0">
                <a:latin typeface="Arial"/>
                <a:cs typeface="Arial"/>
              </a:rPr>
              <a:t>·7</a:t>
            </a:r>
            <a:r>
              <a:rPr sz="1700" spc="10" dirty="0">
                <a:latin typeface="Arial"/>
                <a:cs typeface="Arial"/>
              </a:rPr>
              <a:t>max(1,0)</a:t>
            </a:r>
            <a:endParaRPr sz="1700">
              <a:latin typeface="Arial"/>
              <a:cs typeface="Arial"/>
            </a:endParaRPr>
          </a:p>
          <a:p>
            <a:pPr marL="1268095">
              <a:lnSpc>
                <a:spcPct val="100000"/>
              </a:lnSpc>
              <a:spcBef>
                <a:spcPts val="1980"/>
              </a:spcBef>
            </a:pPr>
            <a:r>
              <a:rPr sz="2600" dirty="0">
                <a:latin typeface="Arial"/>
                <a:cs typeface="Arial"/>
              </a:rPr>
              <a:t>=</a:t>
            </a:r>
            <a:r>
              <a:rPr sz="2600" spc="-5" dirty="0">
                <a:latin typeface="Arial"/>
                <a:cs typeface="Arial"/>
              </a:rPr>
              <a:t> gcd(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i="1" spc="-5" dirty="0">
                <a:latin typeface="Arial"/>
                <a:cs typeface="Arial"/>
              </a:rPr>
              <a:t>b</a:t>
            </a:r>
            <a:r>
              <a:rPr sz="2600" spc="-5" dirty="0">
                <a:latin typeface="Arial"/>
                <a:cs typeface="Arial"/>
              </a:rPr>
              <a:t>)·lcm(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i="1" spc="-5" dirty="0">
                <a:latin typeface="Arial"/>
                <a:cs typeface="Arial"/>
              </a:rPr>
              <a:t>b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5800" y="5295900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3124199" y="0"/>
                </a:lnTo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798" y="5295899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868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790" algn="l"/>
              </a:tabLst>
            </a:pPr>
            <a:r>
              <a:rPr spc="-5" dirty="0"/>
              <a:t>Integers	and</a:t>
            </a:r>
            <a:r>
              <a:rPr spc="-6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449134"/>
            <a:ext cx="7177405" cy="36017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Topics: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1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Base-</a:t>
            </a:r>
            <a:r>
              <a:rPr sz="2800" i="1" spc="-5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representations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integers.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Especially: binary, hexadecimal,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octal.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75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Algorithms for computer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arithmetic: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spc="-5" dirty="0">
                <a:latin typeface="Arial"/>
                <a:cs typeface="Arial"/>
              </a:rPr>
              <a:t>addition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multiplication.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75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Euclidean </a:t>
            </a:r>
            <a:r>
              <a:rPr sz="2800" spc="-5" dirty="0">
                <a:latin typeface="Arial"/>
                <a:cs typeface="Arial"/>
              </a:rPr>
              <a:t>algorithm for finding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GCD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011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7790" algn="l"/>
              </a:tabLst>
            </a:pPr>
            <a:r>
              <a:rPr dirty="0"/>
              <a:t>Base</a:t>
            </a:r>
            <a:r>
              <a:rPr spc="-5" dirty="0"/>
              <a:t>-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b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dirty="0"/>
              <a:t>N</a:t>
            </a:r>
            <a:r>
              <a:rPr spc="-5" dirty="0"/>
              <a:t>u</a:t>
            </a:r>
            <a:r>
              <a:rPr dirty="0"/>
              <a:t>m</a:t>
            </a:r>
            <a:r>
              <a:rPr spc="-5" dirty="0"/>
              <a:t>b</a:t>
            </a:r>
            <a:r>
              <a:rPr dirty="0"/>
              <a:t>er	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6652" y="1176020"/>
            <a:ext cx="7656195" cy="2750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3065" marR="297180" indent="-342900">
              <a:lnSpc>
                <a:spcPts val="3300"/>
              </a:lnSpc>
              <a:spcBef>
                <a:spcPts val="26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Ordinarily,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i="1" spc="-5" dirty="0">
                <a:latin typeface="Arial"/>
                <a:cs typeface="Arial"/>
              </a:rPr>
              <a:t>base-</a:t>
            </a:r>
            <a:r>
              <a:rPr sz="2800" spc="-5" dirty="0">
                <a:latin typeface="Arial"/>
                <a:cs typeface="Arial"/>
              </a:rPr>
              <a:t>10 representations  </a:t>
            </a:r>
            <a:r>
              <a:rPr sz="2800" dirty="0">
                <a:latin typeface="Arial"/>
                <a:cs typeface="Arial"/>
              </a:rPr>
              <a:t>of numbers, using </a:t>
            </a:r>
            <a:r>
              <a:rPr sz="2800" spc="-5" dirty="0">
                <a:latin typeface="Arial"/>
                <a:cs typeface="Arial"/>
              </a:rPr>
              <a:t>digits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0-9.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But, </a:t>
            </a:r>
            <a:r>
              <a:rPr sz="2800" dirty="0">
                <a:latin typeface="Arial"/>
                <a:cs typeface="Arial"/>
              </a:rPr>
              <a:t>10 </a:t>
            </a:r>
            <a:r>
              <a:rPr sz="2800" spc="-5" dirty="0">
                <a:latin typeface="Arial"/>
                <a:cs typeface="Arial"/>
              </a:rPr>
              <a:t>isn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special! Any base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1 will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work.</a:t>
            </a:r>
            <a:endParaRPr sz="2800">
              <a:latin typeface="Arial"/>
              <a:cs typeface="Arial"/>
            </a:endParaRPr>
          </a:p>
          <a:p>
            <a:pPr marL="393065" marR="291465" indent="-342900">
              <a:lnSpc>
                <a:spcPct val="100099"/>
              </a:lnSpc>
              <a:spcBef>
                <a:spcPts val="63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positive integers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a  unique sequence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k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k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-1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…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digits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i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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 </a:t>
            </a:r>
            <a:r>
              <a:rPr sz="2800" dirty="0">
                <a:latin typeface="Arial"/>
                <a:cs typeface="Arial"/>
              </a:rPr>
              <a:t>such</a:t>
            </a:r>
            <a:r>
              <a:rPr sz="2800" spc="-5" dirty="0">
                <a:latin typeface="Arial"/>
                <a:cs typeface="Arial"/>
              </a:rPr>
              <a:t> that: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175" y="4796004"/>
            <a:ext cx="22669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4010" y="4784097"/>
            <a:ext cx="8509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3665" y="4704594"/>
            <a:ext cx="69913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4300" spc="15" dirty="0">
                <a:latin typeface="Symbol"/>
                <a:cs typeface="Symbol"/>
              </a:rPr>
              <a:t></a:t>
            </a:r>
            <a:r>
              <a:rPr sz="4300" spc="15" dirty="0">
                <a:latin typeface="Times New Roman"/>
                <a:cs typeface="Times New Roman"/>
              </a:rPr>
              <a:t>	</a:t>
            </a:r>
            <a:r>
              <a:rPr sz="1650" i="1" spc="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8614" y="4796004"/>
            <a:ext cx="46037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i="1" spc="15" dirty="0">
                <a:latin typeface="Times New Roman"/>
                <a:cs typeface="Times New Roman"/>
              </a:rPr>
              <a:t>a</a:t>
            </a:r>
            <a:r>
              <a:rPr sz="2850" i="1" spc="-260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317" y="3988341"/>
            <a:ext cx="374650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  <a:tabLst>
                <a:tab pos="2098675" algn="l"/>
                <a:tab pos="2711450" algn="l"/>
                <a:tab pos="3524885" algn="l"/>
              </a:tabLst>
            </a:pPr>
            <a:r>
              <a:rPr sz="2850" i="1" spc="15" dirty="0">
                <a:latin typeface="Times New Roman"/>
                <a:cs typeface="Times New Roman"/>
              </a:rPr>
              <a:t>n 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a </a:t>
            </a:r>
            <a:r>
              <a:rPr sz="2850" i="1" spc="80" dirty="0">
                <a:latin typeface="Times New Roman"/>
                <a:cs typeface="Times New Roman"/>
              </a:rPr>
              <a:t>b</a:t>
            </a:r>
            <a:r>
              <a:rPr sz="2475" i="1" spc="120" baseline="43771" dirty="0">
                <a:latin typeface="Times New Roman"/>
                <a:cs typeface="Times New Roman"/>
              </a:rPr>
              <a:t>k</a:t>
            </a:r>
            <a:r>
              <a:rPr sz="2475" i="1" spc="832" baseline="43771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</a:t>
            </a:r>
            <a:r>
              <a:rPr sz="2850" spc="-210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a	b	</a:t>
            </a:r>
            <a:r>
              <a:rPr sz="2850" spc="15" dirty="0">
                <a:latin typeface="Symbol"/>
                <a:cs typeface="Symbol"/>
              </a:rPr>
              <a:t></a:t>
            </a:r>
            <a:r>
              <a:rPr sz="2850" spc="-195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a	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2529" y="5295313"/>
            <a:ext cx="33210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25" dirty="0">
                <a:latin typeface="Times New Roman"/>
                <a:cs typeface="Times New Roman"/>
              </a:rPr>
              <a:t>i</a:t>
            </a:r>
            <a:r>
              <a:rPr sz="1650" spc="70" dirty="0">
                <a:latin typeface="Symbol"/>
                <a:cs typeface="Symbol"/>
              </a:rPr>
              <a:t></a:t>
            </a:r>
            <a:r>
              <a:rPr sz="1650" spc="1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0940" y="3977182"/>
            <a:ext cx="13271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7909" y="4230550"/>
            <a:ext cx="31095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81530" algn="l"/>
                <a:tab pos="298894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0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2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4121" y="3977182"/>
            <a:ext cx="1809114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38910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04" dirty="0">
                <a:latin typeface="Times New Roman"/>
                <a:cs typeface="Times New Roman"/>
              </a:rPr>
              <a:t> </a:t>
            </a:r>
            <a:r>
              <a:rPr sz="1650" spc="-35" dirty="0">
                <a:latin typeface="Symbol"/>
                <a:cs typeface="Symbol"/>
              </a:rPr>
              <a:t></a:t>
            </a:r>
            <a:r>
              <a:rPr sz="1650" spc="-35" dirty="0">
                <a:latin typeface="Times New Roman"/>
                <a:cs typeface="Times New Roman"/>
              </a:rPr>
              <a:t>1	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6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Symbol"/>
                <a:cs typeface="Symbol"/>
              </a:rPr>
              <a:t></a:t>
            </a:r>
            <a:r>
              <a:rPr sz="1650" spc="5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1934" y="4138564"/>
            <a:ext cx="1388110" cy="71945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44"/>
              </a:spcBef>
              <a:tabLst>
                <a:tab pos="104203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k	k</a:t>
            </a:r>
            <a:r>
              <a:rPr sz="1650" i="1" spc="-270" dirty="0">
                <a:latin typeface="Times New Roman"/>
                <a:cs typeface="Times New Roman"/>
              </a:rPr>
              <a:t> </a:t>
            </a:r>
            <a:r>
              <a:rPr sz="1650" spc="-35" dirty="0">
                <a:latin typeface="Symbol"/>
                <a:cs typeface="Symbol"/>
              </a:rPr>
              <a:t></a:t>
            </a:r>
            <a:r>
              <a:rPr sz="1650" spc="-3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3032" y="3988341"/>
            <a:ext cx="198882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26540" algn="l"/>
              </a:tabLst>
            </a:pPr>
            <a:r>
              <a:rPr sz="2850" spc="1110" dirty="0">
                <a:latin typeface="Symbol"/>
                <a:cs typeface="Symbol"/>
              </a:rPr>
              <a:t></a:t>
            </a:r>
            <a:r>
              <a:rPr sz="2850" spc="1110" dirty="0">
                <a:latin typeface="Calibri"/>
                <a:cs typeface="Calibri"/>
              </a:rPr>
              <a:t></a:t>
            </a:r>
            <a:r>
              <a:rPr sz="2850" spc="1110" dirty="0">
                <a:latin typeface="Symbol"/>
                <a:cs typeface="Symbol"/>
              </a:rPr>
              <a:t></a:t>
            </a:r>
            <a:r>
              <a:rPr sz="2850" spc="-200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a</a:t>
            </a:r>
            <a:r>
              <a:rPr sz="2850" i="1" spc="-114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b	</a:t>
            </a:r>
            <a:r>
              <a:rPr sz="2850" spc="15" dirty="0">
                <a:latin typeface="Symbol"/>
                <a:cs typeface="Symbol"/>
              </a:rPr>
              <a:t></a:t>
            </a:r>
            <a:r>
              <a:rPr sz="2850" spc="-275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03005" y="3741961"/>
            <a:ext cx="3612515" cy="1211580"/>
          </a:xfrm>
          <a:custGeom>
            <a:avLst/>
            <a:gdLst/>
            <a:ahLst/>
            <a:cxnLst/>
            <a:rect l="l" t="t" r="r" b="b"/>
            <a:pathLst>
              <a:path w="3612515" h="1211579">
                <a:moveTo>
                  <a:pt x="379809" y="0"/>
                </a:moveTo>
                <a:lnTo>
                  <a:pt x="287337" y="27557"/>
                </a:lnTo>
                <a:lnTo>
                  <a:pt x="230187" y="45020"/>
                </a:lnTo>
                <a:lnTo>
                  <a:pt x="177006" y="62482"/>
                </a:lnTo>
                <a:lnTo>
                  <a:pt x="128587" y="79151"/>
                </a:lnTo>
                <a:lnTo>
                  <a:pt x="85725" y="95820"/>
                </a:lnTo>
                <a:lnTo>
                  <a:pt x="50799" y="111695"/>
                </a:lnTo>
                <a:lnTo>
                  <a:pt x="6349" y="142651"/>
                </a:lnTo>
                <a:lnTo>
                  <a:pt x="0" y="156145"/>
                </a:lnTo>
                <a:lnTo>
                  <a:pt x="5556" y="169638"/>
                </a:lnTo>
                <a:lnTo>
                  <a:pt x="57149" y="193451"/>
                </a:lnTo>
                <a:lnTo>
                  <a:pt x="105568" y="203770"/>
                </a:lnTo>
                <a:lnTo>
                  <a:pt x="171450" y="212501"/>
                </a:lnTo>
                <a:lnTo>
                  <a:pt x="210343" y="216470"/>
                </a:lnTo>
                <a:lnTo>
                  <a:pt x="254793" y="220438"/>
                </a:lnTo>
                <a:lnTo>
                  <a:pt x="305593" y="223613"/>
                </a:lnTo>
                <a:lnTo>
                  <a:pt x="365918" y="225201"/>
                </a:lnTo>
                <a:lnTo>
                  <a:pt x="434181" y="225201"/>
                </a:lnTo>
                <a:lnTo>
                  <a:pt x="509587" y="224407"/>
                </a:lnTo>
                <a:lnTo>
                  <a:pt x="592931" y="222820"/>
                </a:lnTo>
                <a:lnTo>
                  <a:pt x="682624" y="220438"/>
                </a:lnTo>
                <a:lnTo>
                  <a:pt x="777874" y="217263"/>
                </a:lnTo>
                <a:lnTo>
                  <a:pt x="878681" y="213295"/>
                </a:lnTo>
                <a:lnTo>
                  <a:pt x="1093787" y="203770"/>
                </a:lnTo>
                <a:lnTo>
                  <a:pt x="1323974" y="193451"/>
                </a:lnTo>
                <a:lnTo>
                  <a:pt x="1562893" y="183132"/>
                </a:lnTo>
                <a:lnTo>
                  <a:pt x="1807369" y="172813"/>
                </a:lnTo>
                <a:lnTo>
                  <a:pt x="2051843" y="164082"/>
                </a:lnTo>
                <a:lnTo>
                  <a:pt x="2292350" y="157732"/>
                </a:lnTo>
                <a:lnTo>
                  <a:pt x="2523331" y="155351"/>
                </a:lnTo>
                <a:lnTo>
                  <a:pt x="2740818" y="156145"/>
                </a:lnTo>
                <a:lnTo>
                  <a:pt x="2843212" y="158526"/>
                </a:lnTo>
                <a:lnTo>
                  <a:pt x="2940049" y="162495"/>
                </a:lnTo>
                <a:lnTo>
                  <a:pt x="3030537" y="168051"/>
                </a:lnTo>
                <a:lnTo>
                  <a:pt x="3115468" y="174401"/>
                </a:lnTo>
                <a:lnTo>
                  <a:pt x="3193255" y="183132"/>
                </a:lnTo>
                <a:lnTo>
                  <a:pt x="3263899" y="193451"/>
                </a:lnTo>
                <a:lnTo>
                  <a:pt x="3325812" y="206151"/>
                </a:lnTo>
                <a:lnTo>
                  <a:pt x="3378993" y="220438"/>
                </a:lnTo>
                <a:lnTo>
                  <a:pt x="3425031" y="237107"/>
                </a:lnTo>
                <a:lnTo>
                  <a:pt x="3464717" y="256951"/>
                </a:lnTo>
                <a:lnTo>
                  <a:pt x="3499642" y="279176"/>
                </a:lnTo>
                <a:lnTo>
                  <a:pt x="3529011" y="303782"/>
                </a:lnTo>
                <a:lnTo>
                  <a:pt x="3573461" y="359345"/>
                </a:lnTo>
                <a:lnTo>
                  <a:pt x="3600448" y="422051"/>
                </a:lnTo>
                <a:lnTo>
                  <a:pt x="3612354" y="490313"/>
                </a:lnTo>
                <a:lnTo>
                  <a:pt x="3611561" y="562545"/>
                </a:lnTo>
                <a:lnTo>
                  <a:pt x="3599654" y="638745"/>
                </a:lnTo>
                <a:lnTo>
                  <a:pt x="3579017" y="715738"/>
                </a:lnTo>
                <a:lnTo>
                  <a:pt x="3552823" y="792732"/>
                </a:lnTo>
                <a:lnTo>
                  <a:pt x="3521867" y="868932"/>
                </a:lnTo>
                <a:lnTo>
                  <a:pt x="3489323" y="941163"/>
                </a:lnTo>
                <a:lnTo>
                  <a:pt x="3457573" y="1010219"/>
                </a:lnTo>
                <a:lnTo>
                  <a:pt x="3428205" y="1072132"/>
                </a:lnTo>
                <a:lnTo>
                  <a:pt x="3404393" y="1127694"/>
                </a:lnTo>
                <a:lnTo>
                  <a:pt x="3386931" y="1174526"/>
                </a:lnTo>
                <a:lnTo>
                  <a:pt x="3378993" y="1211038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5803" y="3717206"/>
            <a:ext cx="94615" cy="82550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0" y="0"/>
                </a:moveTo>
                <a:lnTo>
                  <a:pt x="24483" y="82153"/>
                </a:lnTo>
                <a:lnTo>
                  <a:pt x="94396" y="16593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2606" y="3504406"/>
            <a:ext cx="2113280" cy="222250"/>
          </a:xfrm>
          <a:custGeom>
            <a:avLst/>
            <a:gdLst/>
            <a:ahLst/>
            <a:cxnLst/>
            <a:rect l="l" t="t" r="r" b="b"/>
            <a:pathLst>
              <a:path w="2113279" h="222250">
                <a:moveTo>
                  <a:pt x="2112961" y="0"/>
                </a:moveTo>
                <a:lnTo>
                  <a:pt x="2078988" y="65628"/>
                </a:lnTo>
                <a:lnTo>
                  <a:pt x="2040871" y="89684"/>
                </a:lnTo>
                <a:lnTo>
                  <a:pt x="1992536" y="105459"/>
                </a:lnTo>
                <a:lnTo>
                  <a:pt x="1936881" y="111124"/>
                </a:lnTo>
                <a:lnTo>
                  <a:pt x="1232560" y="111124"/>
                </a:lnTo>
                <a:lnTo>
                  <a:pt x="1176905" y="116790"/>
                </a:lnTo>
                <a:lnTo>
                  <a:pt x="1128569" y="132565"/>
                </a:lnTo>
                <a:lnTo>
                  <a:pt x="1090453" y="156620"/>
                </a:lnTo>
                <a:lnTo>
                  <a:pt x="1065457" y="187125"/>
                </a:lnTo>
                <a:lnTo>
                  <a:pt x="1056480" y="222249"/>
                </a:lnTo>
                <a:lnTo>
                  <a:pt x="1047504" y="187125"/>
                </a:lnTo>
                <a:lnTo>
                  <a:pt x="1022507" y="156620"/>
                </a:lnTo>
                <a:lnTo>
                  <a:pt x="984391" y="132565"/>
                </a:lnTo>
                <a:lnTo>
                  <a:pt x="936055" y="116790"/>
                </a:lnTo>
                <a:lnTo>
                  <a:pt x="880400" y="111124"/>
                </a:lnTo>
                <a:lnTo>
                  <a:pt x="176079" y="111124"/>
                </a:lnTo>
                <a:lnTo>
                  <a:pt x="120425" y="105459"/>
                </a:lnTo>
                <a:lnTo>
                  <a:pt x="72089" y="89684"/>
                </a:lnTo>
                <a:lnTo>
                  <a:pt x="33973" y="65628"/>
                </a:lnTo>
                <a:lnTo>
                  <a:pt x="8976" y="35124"/>
                </a:lnTo>
                <a:lnTo>
                  <a:pt x="0" y="0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05400" y="4806950"/>
            <a:ext cx="3657600" cy="984250"/>
          </a:xfrm>
          <a:prstGeom prst="rect">
            <a:avLst/>
          </a:prstGeom>
          <a:solidFill>
            <a:srgbClr val="FFFED5"/>
          </a:solidFill>
          <a:ln w="38099">
            <a:solidFill>
              <a:srgbClr val="434DD6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480185" marR="179070" indent="-1289050">
              <a:lnSpc>
                <a:spcPts val="33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The “</a:t>
            </a:r>
            <a:r>
              <a:rPr sz="2800" i="1" spc="-5" dirty="0">
                <a:latin typeface="Times New Roman"/>
                <a:cs typeface="Times New Roman"/>
              </a:rPr>
              <a:t>base-b expansion 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1314" y="5900419"/>
            <a:ext cx="4813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Notation: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k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k</a:t>
            </a:r>
            <a:r>
              <a:rPr sz="2775" baseline="-21021" dirty="0">
                <a:latin typeface="Arial"/>
                <a:cs typeface="Arial"/>
              </a:rPr>
              <a:t>-1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775" i="1" baseline="-21021" dirty="0">
                <a:latin typeface="Arial"/>
                <a:cs typeface="Arial"/>
              </a:rPr>
              <a:t>b</a:t>
            </a:r>
            <a:endParaRPr sz="2775" baseline="-2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6046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  <a:tab pos="4135120" algn="l"/>
              </a:tabLst>
            </a:pPr>
            <a:r>
              <a:rPr spc="-5" dirty="0"/>
              <a:t>	</a:t>
            </a:r>
            <a:r>
              <a:rPr dirty="0"/>
              <a:t>Bases	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69339" y="1463040"/>
            <a:ext cx="4856480" cy="17113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= 10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(decimal):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latin typeface="Arial"/>
                <a:cs typeface="Arial"/>
              </a:rPr>
              <a:t>10 </a:t>
            </a:r>
            <a:r>
              <a:rPr sz="2800" spc="-5" dirty="0">
                <a:latin typeface="Arial"/>
                <a:cs typeface="Arial"/>
              </a:rPr>
              <a:t>digits: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0,1,2,3,4,5,6,7,8,9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= 2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(binary):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2239" y="3246120"/>
            <a:ext cx="5706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digits: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0,1</a:t>
            </a:r>
            <a:r>
              <a:rPr sz="2800" spc="-5" dirty="0">
                <a:latin typeface="Arial"/>
                <a:cs typeface="Arial"/>
              </a:rPr>
              <a:t>. 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Bits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</a:t>
            </a:r>
            <a:r>
              <a:rPr sz="2800" spc="-5" dirty="0">
                <a:latin typeface="Arial"/>
                <a:cs typeface="Arial"/>
              </a:rPr>
              <a:t>nary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dig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its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339" y="3754628"/>
            <a:ext cx="4065270" cy="10998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= 8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(octal):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69"/>
              </a:spcBef>
            </a:pPr>
            <a:r>
              <a:rPr sz="2800" dirty="0">
                <a:latin typeface="Arial"/>
                <a:cs typeface="Arial"/>
              </a:rPr>
              <a:t>8 </a:t>
            </a:r>
            <a:r>
              <a:rPr sz="2800" spc="-5" dirty="0">
                <a:latin typeface="Arial"/>
                <a:cs typeface="Arial"/>
              </a:rPr>
              <a:t>digits: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0,1,2,3,4,5,6,7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339" y="4910328"/>
            <a:ext cx="6792595" cy="10998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= 16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(hexadecimal):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69"/>
              </a:spcBef>
            </a:pPr>
            <a:r>
              <a:rPr sz="2800" dirty="0">
                <a:latin typeface="Arial"/>
                <a:cs typeface="Arial"/>
              </a:rPr>
              <a:t>16 </a:t>
            </a:r>
            <a:r>
              <a:rPr sz="2800" spc="-5" dirty="0">
                <a:latin typeface="Arial"/>
                <a:cs typeface="Arial"/>
              </a:rPr>
              <a:t>digits: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0,1,2,3,4,5,6,7,8,9,A,B,C,D,E,F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0260" y="2362200"/>
            <a:ext cx="1792605" cy="1581150"/>
          </a:xfrm>
          <a:prstGeom prst="rect">
            <a:avLst/>
          </a:prstGeom>
          <a:solidFill>
            <a:srgbClr val="FFFED5"/>
          </a:solidFill>
          <a:ln w="28574">
            <a:solidFill>
              <a:srgbClr val="434DD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19380" marR="183515" indent="76200" algn="ctr">
              <a:lnSpc>
                <a:spcPct val="99500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Used  </a:t>
            </a:r>
            <a:r>
              <a:rPr sz="2400" spc="-5" dirty="0">
                <a:latin typeface="Times New Roman"/>
                <a:cs typeface="Times New Roman"/>
              </a:rPr>
              <a:t>internally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 all modern  computers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7355" y="2881313"/>
            <a:ext cx="2566035" cy="151130"/>
          </a:xfrm>
          <a:custGeom>
            <a:avLst/>
            <a:gdLst/>
            <a:ahLst/>
            <a:cxnLst/>
            <a:rect l="l" t="t" r="r" b="b"/>
            <a:pathLst>
              <a:path w="2566034" h="151130">
                <a:moveTo>
                  <a:pt x="2565443" y="0"/>
                </a:moveTo>
                <a:lnTo>
                  <a:pt x="0" y="150908"/>
                </a:lnTo>
              </a:path>
            </a:pathLst>
          </a:custGeom>
          <a:ln w="2539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2962865"/>
            <a:ext cx="130810" cy="127000"/>
          </a:xfrm>
          <a:custGeom>
            <a:avLst/>
            <a:gdLst/>
            <a:ahLst/>
            <a:cxnLst/>
            <a:rect l="l" t="t" r="r" b="b"/>
            <a:pathLst>
              <a:path w="130810" h="127000">
                <a:moveTo>
                  <a:pt x="123051" y="0"/>
                </a:moveTo>
                <a:lnTo>
                  <a:pt x="0" y="70848"/>
                </a:lnTo>
                <a:lnTo>
                  <a:pt x="130509" y="126781"/>
                </a:lnTo>
                <a:lnTo>
                  <a:pt x="123051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798" y="4114800"/>
            <a:ext cx="3352800" cy="850900"/>
          </a:xfrm>
          <a:prstGeom prst="rect">
            <a:avLst/>
          </a:prstGeom>
          <a:solidFill>
            <a:srgbClr val="FFFED5"/>
          </a:solidFill>
          <a:ln w="28574">
            <a:solidFill>
              <a:srgbClr val="434DD6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725805" marR="96520" indent="-635000">
              <a:lnSpc>
                <a:spcPts val="2800"/>
              </a:lnSpc>
              <a:spcBef>
                <a:spcPts val="630"/>
              </a:spcBef>
            </a:pPr>
            <a:r>
              <a:rPr sz="2400" spc="-5" dirty="0">
                <a:latin typeface="Times New Roman"/>
                <a:cs typeface="Times New Roman"/>
              </a:rPr>
              <a:t>Octal digits correspond to  </a:t>
            </a:r>
            <a:r>
              <a:rPr sz="2400" dirty="0">
                <a:latin typeface="Times New Roman"/>
                <a:cs typeface="Times New Roman"/>
              </a:rPr>
              <a:t>groups of 3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4398" y="6054080"/>
            <a:ext cx="4267200" cy="462280"/>
          </a:xfrm>
          <a:prstGeom prst="rect">
            <a:avLst/>
          </a:prstGeom>
          <a:solidFill>
            <a:srgbClr val="FFFED5"/>
          </a:solidFill>
          <a:ln w="28574">
            <a:solidFill>
              <a:srgbClr val="434DD6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latin typeface="Times New Roman"/>
                <a:cs typeface="Times New Roman"/>
              </a:rPr>
              <a:t>Hex digits give </a:t>
            </a:r>
            <a:r>
              <a:rPr sz="2400" dirty="0">
                <a:latin typeface="Times New Roman"/>
                <a:cs typeface="Times New Roman"/>
              </a:rPr>
              <a:t>groups of 4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2198" y="1295400"/>
            <a:ext cx="2819400" cy="850900"/>
          </a:xfrm>
          <a:prstGeom prst="rect">
            <a:avLst/>
          </a:prstGeom>
          <a:solidFill>
            <a:srgbClr val="FFFED5"/>
          </a:solidFill>
          <a:ln w="28574">
            <a:solidFill>
              <a:srgbClr val="434DD6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56540" marR="244475" indent="-26034">
              <a:lnSpc>
                <a:spcPts val="2800"/>
              </a:lnSpc>
              <a:spcBef>
                <a:spcPts val="630"/>
              </a:spcBef>
            </a:pPr>
            <a:r>
              <a:rPr sz="2400" spc="-5" dirty="0">
                <a:latin typeface="Times New Roman"/>
                <a:cs typeface="Times New Roman"/>
              </a:rPr>
              <a:t>Used only because 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fingers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30313" y="1619251"/>
            <a:ext cx="1032510" cy="205104"/>
          </a:xfrm>
          <a:custGeom>
            <a:avLst/>
            <a:gdLst/>
            <a:ahLst/>
            <a:cxnLst/>
            <a:rect l="l" t="t" r="r" b="b"/>
            <a:pathLst>
              <a:path w="1032510" h="205105">
                <a:moveTo>
                  <a:pt x="1032359" y="0"/>
                </a:moveTo>
                <a:lnTo>
                  <a:pt x="0" y="204611"/>
                </a:lnTo>
              </a:path>
            </a:pathLst>
          </a:custGeom>
          <a:ln w="2539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5398" y="1741821"/>
            <a:ext cx="137160" cy="125095"/>
          </a:xfrm>
          <a:custGeom>
            <a:avLst/>
            <a:gdLst/>
            <a:ahLst/>
            <a:cxnLst/>
            <a:rect l="l" t="t" r="r" b="b"/>
            <a:pathLst>
              <a:path w="137160" h="125094">
                <a:moveTo>
                  <a:pt x="112232" y="0"/>
                </a:moveTo>
                <a:lnTo>
                  <a:pt x="0" y="86979"/>
                </a:lnTo>
                <a:lnTo>
                  <a:pt x="136922" y="124576"/>
                </a:lnTo>
                <a:lnTo>
                  <a:pt x="112232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4563" y="4195681"/>
            <a:ext cx="1194435" cy="224154"/>
          </a:xfrm>
          <a:custGeom>
            <a:avLst/>
            <a:gdLst/>
            <a:ahLst/>
            <a:cxnLst/>
            <a:rect l="l" t="t" r="r" b="b"/>
            <a:pathLst>
              <a:path w="1194435" h="224154">
                <a:moveTo>
                  <a:pt x="1194234" y="223919"/>
                </a:moveTo>
                <a:lnTo>
                  <a:pt x="0" y="0"/>
                </a:lnTo>
              </a:path>
            </a:pathLst>
          </a:custGeom>
          <a:ln w="2539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9600" y="4151993"/>
            <a:ext cx="136525" cy="125095"/>
          </a:xfrm>
          <a:custGeom>
            <a:avLst/>
            <a:gdLst/>
            <a:ahLst/>
            <a:cxnLst/>
            <a:rect l="l" t="t" r="r" b="b"/>
            <a:pathLst>
              <a:path w="136525" h="125095">
                <a:moveTo>
                  <a:pt x="136526" y="0"/>
                </a:moveTo>
                <a:lnTo>
                  <a:pt x="0" y="39006"/>
                </a:lnTo>
                <a:lnTo>
                  <a:pt x="113121" y="124824"/>
                </a:lnTo>
                <a:lnTo>
                  <a:pt x="136526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397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639" y="1371918"/>
            <a:ext cx="8371205" cy="476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80975" indent="-342900">
              <a:lnSpc>
                <a:spcPct val="1131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Decimal expansion of </a:t>
            </a:r>
            <a:r>
              <a:rPr sz="2800" spc="-5" dirty="0">
                <a:latin typeface="Arial"/>
                <a:cs typeface="Arial"/>
              </a:rPr>
              <a:t>the integer with  </a:t>
            </a:r>
            <a:r>
              <a:rPr sz="2800" dirty="0">
                <a:latin typeface="Arial"/>
                <a:cs typeface="Arial"/>
              </a:rPr>
              <a:t>binary expansion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(101011111)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55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(101011111)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1·2</a:t>
            </a:r>
            <a:r>
              <a:rPr sz="2400" baseline="24305" dirty="0">
                <a:latin typeface="Arial"/>
                <a:cs typeface="Arial"/>
              </a:rPr>
              <a:t>8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0·2</a:t>
            </a:r>
            <a:r>
              <a:rPr sz="2400" baseline="24305" dirty="0">
                <a:latin typeface="Arial"/>
                <a:cs typeface="Arial"/>
              </a:rPr>
              <a:t>7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1·2</a:t>
            </a:r>
            <a:r>
              <a:rPr sz="2400" baseline="24305" dirty="0">
                <a:latin typeface="Arial"/>
                <a:cs typeface="Arial"/>
              </a:rPr>
              <a:t>6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0·2</a:t>
            </a:r>
            <a:r>
              <a:rPr sz="2400" baseline="24305" dirty="0">
                <a:latin typeface="Arial"/>
                <a:cs typeface="Arial"/>
              </a:rPr>
              <a:t>5</a:t>
            </a:r>
            <a:r>
              <a:rPr sz="2400" spc="31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1·2</a:t>
            </a:r>
            <a:r>
              <a:rPr sz="2400" baseline="24305" dirty="0">
                <a:latin typeface="Arial"/>
                <a:cs typeface="Arial"/>
              </a:rPr>
              <a:t>4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1·2</a:t>
            </a:r>
            <a:r>
              <a:rPr sz="2400" baseline="24305" dirty="0">
                <a:latin typeface="Arial"/>
                <a:cs typeface="Arial"/>
              </a:rPr>
              <a:t>3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1·2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spc="3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1·2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(351)</a:t>
            </a:r>
            <a:r>
              <a:rPr sz="2400" spc="-7" baseline="-20833" dirty="0">
                <a:latin typeface="Arial"/>
                <a:cs typeface="Arial"/>
              </a:rPr>
              <a:t>10</a:t>
            </a:r>
            <a:endParaRPr sz="2400" baseline="-20833">
              <a:latin typeface="Arial"/>
              <a:cs typeface="Arial"/>
            </a:endParaRPr>
          </a:p>
          <a:p>
            <a:pPr marL="393700" marR="180975" indent="-342900">
              <a:lnSpc>
                <a:spcPct val="115500"/>
              </a:lnSpc>
              <a:spcBef>
                <a:spcPts val="240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Decimal expansion of </a:t>
            </a:r>
            <a:r>
              <a:rPr sz="2800" spc="-5" dirty="0">
                <a:latin typeface="Arial"/>
                <a:cs typeface="Arial"/>
              </a:rPr>
              <a:t>the integer with  </a:t>
            </a:r>
            <a:r>
              <a:rPr sz="2800" dirty="0">
                <a:latin typeface="Arial"/>
                <a:cs typeface="Arial"/>
              </a:rPr>
              <a:t>hexadecimal expansion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(2AE0B)</a:t>
            </a:r>
            <a:r>
              <a:rPr sz="2775" baseline="-21021" dirty="0">
                <a:latin typeface="Arial"/>
                <a:cs typeface="Arial"/>
              </a:rPr>
              <a:t>16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55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(2AE0B)</a:t>
            </a:r>
            <a:r>
              <a:rPr sz="2400" spc="-7" baseline="-20833" dirty="0">
                <a:latin typeface="Arial"/>
                <a:cs typeface="Arial"/>
              </a:rPr>
              <a:t>16</a:t>
            </a:r>
            <a:r>
              <a:rPr sz="2400" spc="330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2·16</a:t>
            </a:r>
            <a:r>
              <a:rPr sz="2400" spc="-7" baseline="24305" dirty="0">
                <a:latin typeface="Arial"/>
                <a:cs typeface="Arial"/>
              </a:rPr>
              <a:t>4</a:t>
            </a:r>
            <a:r>
              <a:rPr sz="2400" spc="330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10·16</a:t>
            </a:r>
            <a:r>
              <a:rPr sz="2400" spc="-7" baseline="24305" dirty="0">
                <a:latin typeface="Arial"/>
                <a:cs typeface="Arial"/>
              </a:rPr>
              <a:t>3</a:t>
            </a:r>
            <a:r>
              <a:rPr sz="2400" spc="330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14·16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330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+ 0·16 + 11</a:t>
            </a:r>
            <a:endParaRPr sz="2400">
              <a:latin typeface="Arial"/>
              <a:cs typeface="Arial"/>
            </a:endParaRPr>
          </a:p>
          <a:p>
            <a:pPr marL="230251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(175627)</a:t>
            </a:r>
            <a:r>
              <a:rPr sz="2400" spc="-7" baseline="-20833" dirty="0">
                <a:latin typeface="Arial"/>
                <a:cs typeface="Arial"/>
              </a:rPr>
              <a:t>10</a:t>
            </a:r>
            <a:endParaRPr sz="24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134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Converting </a:t>
            </a:r>
            <a:r>
              <a:rPr dirty="0"/>
              <a:t>to Base</a:t>
            </a:r>
            <a:r>
              <a:rPr spc="-75" dirty="0"/>
              <a:t> 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286574"/>
            <a:ext cx="7189470" cy="38703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800" dirty="0">
                <a:latin typeface="Arial"/>
                <a:cs typeface="Arial"/>
              </a:rPr>
              <a:t>(An </a:t>
            </a:r>
            <a:r>
              <a:rPr sz="2800" spc="-5" dirty="0">
                <a:latin typeface="Arial"/>
                <a:cs typeface="Arial"/>
              </a:rPr>
              <a:t>algorithm, informally stated.)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convert any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any base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1:</a:t>
            </a:r>
            <a:endParaRPr sz="2800">
              <a:latin typeface="Arial"/>
              <a:cs typeface="Arial"/>
            </a:endParaRPr>
          </a:p>
          <a:p>
            <a:pPr marL="354965" marR="302895" indent="-342900">
              <a:lnSpc>
                <a:spcPct val="1139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To find the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rightmost </a:t>
            </a:r>
            <a:r>
              <a:rPr sz="2800" spc="-5" dirty="0">
                <a:latin typeface="Arial"/>
                <a:cs typeface="Arial"/>
              </a:rPr>
              <a:t>(lowest-  </a:t>
            </a:r>
            <a:r>
              <a:rPr sz="2800" dirty="0">
                <a:latin typeface="Arial"/>
                <a:cs typeface="Arial"/>
              </a:rPr>
              <a:t>order) </a:t>
            </a:r>
            <a:r>
              <a:rPr sz="2800" spc="-5" dirty="0">
                <a:latin typeface="Arial"/>
                <a:cs typeface="Arial"/>
              </a:rPr>
              <a:t>digit, </a:t>
            </a:r>
            <a:r>
              <a:rPr sz="2800" dirty="0">
                <a:latin typeface="Arial"/>
                <a:cs typeface="Arial"/>
              </a:rPr>
              <a:t>simply </a:t>
            </a:r>
            <a:r>
              <a:rPr sz="2800" spc="-5" dirty="0">
                <a:latin typeface="Arial"/>
                <a:cs typeface="Arial"/>
              </a:rPr>
              <a:t>compute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mod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Now, replace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quotient.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139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Repeat above </a:t>
            </a:r>
            <a:r>
              <a:rPr sz="2800" spc="-5" dirty="0">
                <a:latin typeface="Arial"/>
                <a:cs typeface="Arial"/>
              </a:rPr>
              <a:t>two steps to find </a:t>
            </a:r>
            <a:r>
              <a:rPr sz="2800" dirty="0">
                <a:latin typeface="Arial"/>
                <a:cs typeface="Arial"/>
              </a:rPr>
              <a:t>subsequent  </a:t>
            </a:r>
            <a:r>
              <a:rPr sz="2800" spc="-5" dirty="0">
                <a:latin typeface="Arial"/>
                <a:cs typeface="Arial"/>
              </a:rPr>
              <a:t>digits, until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gone (=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4874" y="5638799"/>
            <a:ext cx="5216525" cy="476250"/>
          </a:xfrm>
          <a:prstGeom prst="rect">
            <a:avLst/>
          </a:prstGeom>
          <a:solidFill>
            <a:srgbClr val="FFFED5"/>
          </a:solidFill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Exercise: </a:t>
            </a:r>
            <a:r>
              <a:rPr sz="2400" spc="-25" dirty="0">
                <a:latin typeface="Times New Roman"/>
                <a:cs typeface="Times New Roman"/>
              </a:rPr>
              <a:t>Write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out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pseudocode…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785</Words>
  <Application>Microsoft Office PowerPoint</Application>
  <PresentationFormat>On-screen Show (4:3)</PresentationFormat>
  <Paragraphs>349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</vt:lpstr>
      <vt:lpstr>Review: Greatest Common Divisor</vt:lpstr>
      <vt:lpstr>Review: Least Common Multiple</vt:lpstr>
      <vt:lpstr>GCD and LCM</vt:lpstr>
      <vt:lpstr>Integers and Algorithms</vt:lpstr>
      <vt:lpstr>Base-b Number Systems</vt:lpstr>
      <vt:lpstr> Bases </vt:lpstr>
      <vt:lpstr>Examples</vt:lpstr>
      <vt:lpstr>Converting to Base b</vt:lpstr>
      <vt:lpstr>Converting to Base b</vt:lpstr>
      <vt:lpstr>Examples</vt:lpstr>
      <vt:lpstr>Binary  Hexadecimal</vt:lpstr>
      <vt:lpstr>Addition of Binary Numbers</vt:lpstr>
      <vt:lpstr>Addition of Binary Numbers</vt:lpstr>
      <vt:lpstr>Multiplication of Binary Numbers</vt:lpstr>
      <vt:lpstr>Multiplication of Binary Numbers</vt:lpstr>
      <vt:lpstr>Division with Remainder</vt:lpstr>
      <vt:lpstr>Euclid’s Algorithm for GCD</vt:lpstr>
      <vt:lpstr>Euclid’s Algorithm Example</vt:lpstr>
      <vt:lpstr>Euclid’s Algorithm</vt:lpstr>
      <vt:lpstr>Proof That Euclid’s</vt:lpstr>
      <vt:lpstr>Two’s Complement</vt:lpstr>
      <vt:lpstr>Two’s Complement Example</vt:lpstr>
      <vt:lpstr>Subtraction of Binary Numbers</vt:lpstr>
      <vt:lpstr>Modular Exponentiation</vt:lpstr>
      <vt:lpstr>Algorithm Concept</vt:lpstr>
      <vt:lpstr>Modular Exponentiation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ICS141: Discrete Mathematics for</dc:title>
  <cp:lastModifiedBy>ADMIN</cp:lastModifiedBy>
  <cp:revision>9</cp:revision>
  <dcterms:created xsi:type="dcterms:W3CDTF">2020-09-02T05:39:02Z</dcterms:created>
  <dcterms:modified xsi:type="dcterms:W3CDTF">2020-09-03T01:32:47Z</dcterms:modified>
</cp:coreProperties>
</file>