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85" r:id="rId4"/>
    <p:sldId id="290" r:id="rId5"/>
    <p:sldId id="28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1" r:id="rId18"/>
    <p:sldId id="292" r:id="rId19"/>
    <p:sldId id="293" r:id="rId20"/>
    <p:sldId id="294" r:id="rId21"/>
    <p:sldId id="271" r:id="rId22"/>
    <p:sldId id="272" r:id="rId23"/>
    <p:sldId id="273" r:id="rId24"/>
    <p:sldId id="274" r:id="rId25"/>
    <p:sldId id="275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9" y="1328420"/>
            <a:ext cx="7679690" cy="163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1" y="6572081"/>
            <a:ext cx="427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2" y="25463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1" y="474662"/>
                </a:lnTo>
                <a:lnTo>
                  <a:pt x="437661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6" y="2546350"/>
            <a:ext cx="328245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37" y="2968625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21" y="474662"/>
                </a:lnTo>
                <a:lnTo>
                  <a:pt x="421821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1" y="2968625"/>
            <a:ext cx="369093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95599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4" y="24384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3" y="3260726"/>
            <a:ext cx="8693149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1727" y="3446489"/>
            <a:ext cx="7008495" cy="1111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3.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Fundamentals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Arial"/>
                <a:cs typeface="Arial"/>
              </a:rPr>
              <a:t>3.6 Applications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Integers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316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0185" algn="l"/>
              </a:tabLst>
            </a:pPr>
            <a:r>
              <a:rPr dirty="0"/>
              <a:t>Pr</a:t>
            </a:r>
            <a:r>
              <a:rPr spc="-5" dirty="0"/>
              <a:t>oo</a:t>
            </a:r>
            <a:r>
              <a:rPr dirty="0"/>
              <a:t>f</a:t>
            </a:r>
            <a:r>
              <a:rPr spc="-5" dirty="0"/>
              <a:t> o</a:t>
            </a:r>
            <a:r>
              <a:rPr dirty="0"/>
              <a:t>f</a:t>
            </a:r>
            <a:r>
              <a:rPr spc="-5" dirty="0"/>
              <a:t> L</a:t>
            </a:r>
            <a:r>
              <a:rPr dirty="0"/>
              <a:t>emma	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052" y="1209801"/>
            <a:ext cx="7012940" cy="49295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5"/>
              </a:spcBef>
              <a:tabLst>
                <a:tab pos="3676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Arial"/>
                <a:cs typeface="Arial"/>
              </a:rPr>
              <a:t>Lemma</a:t>
            </a:r>
            <a:r>
              <a:rPr sz="2800" b="1" spc="-5" dirty="0">
                <a:latin typeface="Arial"/>
                <a:cs typeface="Arial"/>
              </a:rPr>
              <a:t> 1:</a:t>
            </a:r>
            <a:endParaRPr sz="2800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c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34DD6"/>
                </a:solidFill>
                <a:latin typeface="Arial"/>
                <a:cs typeface="Arial"/>
              </a:rPr>
              <a:t>Z</a:t>
            </a:r>
            <a:r>
              <a:rPr sz="2775" b="1" baseline="25525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)=1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bc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→</a:t>
            </a:r>
            <a:r>
              <a:rPr sz="2800" spc="19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00"/>
              </a:spcBef>
            </a:pP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7677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Applying </a:t>
            </a:r>
            <a:r>
              <a:rPr sz="2800" spc="-5" dirty="0">
                <a:latin typeface="Arial"/>
                <a:cs typeface="Arial"/>
              </a:rPr>
              <a:t>theorem </a:t>
            </a:r>
            <a:r>
              <a:rPr sz="2800" dirty="0">
                <a:latin typeface="Arial"/>
                <a:cs typeface="Arial"/>
              </a:rPr>
              <a:t>1,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s, 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81965">
              <a:lnSpc>
                <a:spcPts val="3195"/>
              </a:lnSpc>
              <a:spcBef>
                <a:spcPts val="340"/>
              </a:spcBef>
              <a:tabLst>
                <a:tab pos="7677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Multiplying through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, we have</a:t>
            </a:r>
            <a:r>
              <a:rPr sz="2800" spc="-5" dirty="0">
                <a:latin typeface="Arial"/>
                <a:cs typeface="Arial"/>
              </a:rPr>
              <a:t> that</a:t>
            </a:r>
            <a:endParaRPr sz="2800">
              <a:latin typeface="Arial"/>
              <a:cs typeface="Arial"/>
            </a:endParaRPr>
          </a:p>
          <a:p>
            <a:pPr marL="761365">
              <a:lnSpc>
                <a:spcPts val="3195"/>
              </a:lnSpc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sac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tbc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61365" marR="43180" indent="-279400">
              <a:lnSpc>
                <a:spcPts val="3030"/>
              </a:lnSpc>
              <a:spcBef>
                <a:spcPts val="690"/>
              </a:spcBef>
              <a:tabLst>
                <a:tab pos="7677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Since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bc </a:t>
            </a:r>
            <a:r>
              <a:rPr sz="2800" dirty="0">
                <a:latin typeface="Arial"/>
                <a:cs typeface="Arial"/>
              </a:rPr>
              <a:t>is given, we know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tbc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and obviously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sac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61365" marR="73025" indent="-279400">
              <a:lnSpc>
                <a:spcPct val="89700"/>
              </a:lnSpc>
              <a:spcBef>
                <a:spcPts val="610"/>
              </a:spcBef>
              <a:tabLst>
                <a:tab pos="7677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Arial"/>
                <a:cs typeface="Arial"/>
              </a:rPr>
              <a:t>(using </a:t>
            </a:r>
            <a:r>
              <a:rPr sz="2800" spc="-5" dirty="0">
                <a:latin typeface="Arial"/>
                <a:cs typeface="Arial"/>
              </a:rPr>
              <a:t>the theorem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pp.202), </a:t>
            </a:r>
            <a:r>
              <a:rPr sz="2800" dirty="0">
                <a:latin typeface="Arial"/>
                <a:cs typeface="Arial"/>
              </a:rPr>
              <a:t>it  </a:t>
            </a:r>
            <a:r>
              <a:rPr sz="2800" spc="-5" dirty="0">
                <a:latin typeface="Arial"/>
                <a:cs typeface="Arial"/>
              </a:rPr>
              <a:t>follows that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sac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tbc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other </a:t>
            </a:r>
            <a:r>
              <a:rPr sz="2800" dirty="0">
                <a:latin typeface="Arial"/>
                <a:cs typeface="Arial"/>
              </a:rPr>
              <a:t>words,  that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.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■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316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0185" algn="l"/>
              </a:tabLst>
            </a:pPr>
            <a:r>
              <a:rPr dirty="0"/>
              <a:t>Pr</a:t>
            </a:r>
            <a:r>
              <a:rPr spc="-5" dirty="0"/>
              <a:t>oo</a:t>
            </a:r>
            <a:r>
              <a:rPr dirty="0"/>
              <a:t>f</a:t>
            </a:r>
            <a:r>
              <a:rPr spc="-5" dirty="0"/>
              <a:t> o</a:t>
            </a:r>
            <a:r>
              <a:rPr dirty="0"/>
              <a:t>f</a:t>
            </a:r>
            <a:r>
              <a:rPr spc="-5" dirty="0"/>
              <a:t> L</a:t>
            </a:r>
            <a:r>
              <a:rPr dirty="0"/>
              <a:t>emma	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9139" y="1374458"/>
            <a:ext cx="8063865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329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Arial"/>
                <a:cs typeface="Arial"/>
              </a:rPr>
              <a:t>Lemma </a:t>
            </a:r>
            <a:r>
              <a:rPr sz="2800" b="1" spc="-5" dirty="0">
                <a:latin typeface="Arial"/>
                <a:cs typeface="Arial"/>
              </a:rPr>
              <a:t>2: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is prime and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75" i="1" spc="322" baseline="-210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(integers</a:t>
            </a:r>
            <a:endParaRPr sz="2800">
              <a:latin typeface="Arial"/>
              <a:cs typeface="Arial"/>
            </a:endParaRPr>
          </a:p>
          <a:p>
            <a:pPr marL="381000" algn="just">
              <a:lnSpc>
                <a:spcPts val="3329"/>
              </a:lnSpc>
            </a:pP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i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i.</a:t>
            </a:r>
            <a:endParaRPr sz="2800">
              <a:latin typeface="Arial"/>
              <a:cs typeface="Arial"/>
            </a:endParaRPr>
          </a:p>
          <a:p>
            <a:pPr marL="381000" algn="just">
              <a:lnSpc>
                <a:spcPct val="100000"/>
              </a:lnSpc>
              <a:spcBef>
                <a:spcPts val="2055"/>
              </a:spcBef>
            </a:pPr>
            <a:r>
              <a:rPr sz="2800" b="1" spc="-5" dirty="0">
                <a:latin typeface="Arial"/>
                <a:cs typeface="Arial"/>
              </a:rPr>
              <a:t>Proof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(by induction)</a:t>
            </a:r>
            <a:r>
              <a:rPr sz="2800" b="1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95300" algn="just">
              <a:lnSpc>
                <a:spcPct val="100000"/>
              </a:lnSpc>
              <a:spcBef>
                <a:spcPts val="525"/>
              </a:spcBef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8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If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=1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this </a:t>
            </a:r>
            <a:r>
              <a:rPr sz="2500" dirty="0">
                <a:latin typeface="Arial"/>
                <a:cs typeface="Arial"/>
              </a:rPr>
              <a:t>is </a:t>
            </a:r>
            <a:r>
              <a:rPr sz="2500" spc="-5" dirty="0">
                <a:latin typeface="Arial"/>
                <a:cs typeface="Arial"/>
              </a:rPr>
              <a:t>immediate </a:t>
            </a:r>
            <a:r>
              <a:rPr sz="2500" dirty="0">
                <a:latin typeface="Arial"/>
                <a:cs typeface="Arial"/>
              </a:rPr>
              <a:t>since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75" baseline="-21885" dirty="0">
                <a:solidFill>
                  <a:srgbClr val="FF2600"/>
                </a:solidFill>
                <a:latin typeface="Arial"/>
                <a:cs typeface="Arial"/>
              </a:rPr>
              <a:t>0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2500" spc="-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75" baseline="-21885" dirty="0">
                <a:solidFill>
                  <a:srgbClr val="FF2600"/>
                </a:solidFill>
                <a:latin typeface="Arial"/>
                <a:cs typeface="Arial"/>
              </a:rPr>
              <a:t>0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R="83185" algn="r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Suppose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lemma is </a:t>
            </a:r>
            <a:r>
              <a:rPr sz="2500" spc="-5" dirty="0">
                <a:latin typeface="Arial"/>
                <a:cs typeface="Arial"/>
              </a:rPr>
              <a:t>true for </a:t>
            </a:r>
            <a:r>
              <a:rPr sz="2500" dirty="0">
                <a:latin typeface="Arial"/>
                <a:cs typeface="Arial"/>
              </a:rPr>
              <a:t>all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500" spc="-5" dirty="0">
                <a:latin typeface="Arial"/>
                <a:cs typeface="Arial"/>
              </a:rPr>
              <a:t>and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75" baseline="-21885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75" i="1" baseline="-21885" dirty="0">
                <a:solidFill>
                  <a:srgbClr val="FF2600"/>
                </a:solidFill>
                <a:latin typeface="Arial"/>
                <a:cs typeface="Arial"/>
              </a:rPr>
              <a:t>k</a:t>
            </a:r>
            <a:r>
              <a:rPr sz="2500" i="1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If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500" dirty="0">
                <a:latin typeface="Arial"/>
                <a:cs typeface="Arial"/>
              </a:rPr>
              <a:t>where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75" baseline="-21885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75" i="1" baseline="-21885" dirty="0">
                <a:solidFill>
                  <a:srgbClr val="FF2600"/>
                </a:solidFill>
                <a:latin typeface="Arial"/>
                <a:cs typeface="Arial"/>
              </a:rPr>
              <a:t>k</a:t>
            </a:r>
            <a:r>
              <a:rPr sz="2475" baseline="-21885" dirty="0">
                <a:solidFill>
                  <a:srgbClr val="FF2600"/>
                </a:solidFill>
                <a:latin typeface="Arial"/>
                <a:cs typeface="Arial"/>
              </a:rPr>
              <a:t>-1  </a:t>
            </a:r>
            <a:r>
              <a:rPr sz="2500" spc="-5" dirty="0">
                <a:latin typeface="Arial"/>
                <a:cs typeface="Arial"/>
              </a:rPr>
              <a:t>then </a:t>
            </a:r>
            <a:r>
              <a:rPr sz="2500" dirty="0">
                <a:latin typeface="Arial"/>
                <a:cs typeface="Arial"/>
              </a:rPr>
              <a:t>we have it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inductively.</a:t>
            </a:r>
            <a:endParaRPr sz="2500">
              <a:latin typeface="Arial"/>
              <a:cs typeface="Arial"/>
            </a:endParaRPr>
          </a:p>
          <a:p>
            <a:pPr marL="495300" algn="just">
              <a:lnSpc>
                <a:spcPct val="100000"/>
              </a:lnSpc>
              <a:spcBef>
                <a:spcPts val="600"/>
              </a:spcBef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8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Arial"/>
                <a:cs typeface="Arial"/>
              </a:rPr>
              <a:t>Otherwise, </a:t>
            </a:r>
            <a:r>
              <a:rPr sz="2500" dirty="0">
                <a:latin typeface="Arial"/>
                <a:cs typeface="Arial"/>
              </a:rPr>
              <a:t>we have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475" i="1" baseline="-21885" dirty="0">
                <a:solidFill>
                  <a:srgbClr val="FF2600"/>
                </a:solidFill>
                <a:latin typeface="Arial"/>
                <a:cs typeface="Arial"/>
              </a:rPr>
              <a:t>k </a:t>
            </a:r>
            <a:r>
              <a:rPr sz="2500" spc="-5" dirty="0">
                <a:latin typeface="Arial"/>
                <a:cs typeface="Arial"/>
              </a:rPr>
              <a:t>but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¬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774700" marR="80645" algn="just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Since </a:t>
            </a:r>
            <a:r>
              <a:rPr sz="2500" i="1" dirty="0">
                <a:latin typeface="Arial"/>
                <a:cs typeface="Arial"/>
              </a:rPr>
              <a:t>m </a:t>
            </a:r>
            <a:r>
              <a:rPr sz="2500" dirty="0">
                <a:latin typeface="Arial"/>
                <a:cs typeface="Arial"/>
              </a:rPr>
              <a:t>is not a </a:t>
            </a:r>
            <a:r>
              <a:rPr sz="2500" spc="-5" dirty="0">
                <a:latin typeface="Arial"/>
                <a:cs typeface="Arial"/>
              </a:rPr>
              <a:t>multiple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i="1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and </a:t>
            </a:r>
            <a:r>
              <a:rPr sz="2500" i="1" dirty="0">
                <a:latin typeface="Arial"/>
                <a:cs typeface="Arial"/>
              </a:rPr>
              <a:t>p </a:t>
            </a:r>
            <a:r>
              <a:rPr sz="2500" dirty="0">
                <a:latin typeface="Arial"/>
                <a:cs typeface="Arial"/>
              </a:rPr>
              <a:t>has no </a:t>
            </a:r>
            <a:r>
              <a:rPr sz="2500" spc="-5" dirty="0">
                <a:latin typeface="Arial"/>
                <a:cs typeface="Arial"/>
              </a:rPr>
              <a:t>factors,  </a:t>
            </a:r>
            <a:r>
              <a:rPr sz="2500" i="1" dirty="0">
                <a:latin typeface="Arial"/>
                <a:cs typeface="Arial"/>
              </a:rPr>
              <a:t>m </a:t>
            </a:r>
            <a:r>
              <a:rPr sz="2500" dirty="0">
                <a:latin typeface="Arial"/>
                <a:cs typeface="Arial"/>
              </a:rPr>
              <a:t>has no common </a:t>
            </a:r>
            <a:r>
              <a:rPr sz="2500" spc="-5" dirty="0">
                <a:latin typeface="Arial"/>
                <a:cs typeface="Arial"/>
              </a:rPr>
              <a:t>factors with </a:t>
            </a:r>
            <a:r>
              <a:rPr sz="2500" i="1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thus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500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5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)=1</a:t>
            </a:r>
            <a:r>
              <a:rPr sz="2500" spc="-5" dirty="0">
                <a:latin typeface="Arial"/>
                <a:cs typeface="Arial"/>
              </a:rPr>
              <a:t>.  </a:t>
            </a:r>
            <a:r>
              <a:rPr sz="2500" dirty="0">
                <a:latin typeface="Arial"/>
                <a:cs typeface="Arial"/>
              </a:rPr>
              <a:t>So by applying Lemma 1,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75" i="1" baseline="-21885" dirty="0">
                <a:solidFill>
                  <a:srgbClr val="FF2600"/>
                </a:solidFill>
                <a:latin typeface="Arial"/>
                <a:cs typeface="Arial"/>
              </a:rPr>
              <a:t>k</a:t>
            </a:r>
            <a:r>
              <a:rPr sz="2500" dirty="0">
                <a:latin typeface="Arial"/>
                <a:cs typeface="Arial"/>
              </a:rPr>
              <a:t>.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■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595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Theorem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9140" y="1328420"/>
            <a:ext cx="7931784" cy="455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4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Arial"/>
                <a:cs typeface="Arial"/>
              </a:rPr>
              <a:t>Theorem </a:t>
            </a:r>
            <a:r>
              <a:rPr sz="2400" b="1" spc="-5" dirty="0"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Let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b="1" dirty="0">
                <a:solidFill>
                  <a:srgbClr val="434DD6"/>
                </a:solidFill>
                <a:latin typeface="Arial"/>
                <a:cs typeface="Arial"/>
              </a:rPr>
              <a:t>Z</a:t>
            </a:r>
            <a:r>
              <a:rPr sz="2400" b="1" baseline="24305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a,b,c</a:t>
            </a:r>
            <a:r>
              <a:rPr sz="2400" spc="-5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b="1" spc="-5" dirty="0">
                <a:solidFill>
                  <a:srgbClr val="434DD6"/>
                </a:solidFill>
                <a:latin typeface="Arial"/>
                <a:cs typeface="Arial"/>
              </a:rPr>
              <a:t>Z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81000">
              <a:lnSpc>
                <a:spcPts val="2840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ac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≡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bc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(mod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and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gcd(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)=1, then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≡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(mod</a:t>
            </a:r>
            <a:r>
              <a:rPr sz="2400" spc="-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34DD6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4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latin typeface="Arial"/>
                <a:cs typeface="Arial"/>
              </a:rPr>
              <a:t>Proof: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Since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ac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bc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(mod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bc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Factoring the </a:t>
            </a:r>
            <a:r>
              <a:rPr sz="2400" dirty="0">
                <a:latin typeface="Arial"/>
                <a:cs typeface="Arial"/>
              </a:rPr>
              <a:t>right side, we get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774700" marR="615950">
              <a:lnSpc>
                <a:spcPct val="100699"/>
              </a:lnSpc>
              <a:spcBef>
                <a:spcPts val="25"/>
              </a:spcBef>
            </a:pPr>
            <a:r>
              <a:rPr sz="2400" dirty="0">
                <a:latin typeface="Arial"/>
                <a:cs typeface="Arial"/>
              </a:rPr>
              <a:t>Since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)=1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lemma 1 implies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  in </a:t>
            </a:r>
            <a:r>
              <a:rPr sz="2400" spc="-5" dirty="0">
                <a:latin typeface="Arial"/>
                <a:cs typeface="Arial"/>
              </a:rPr>
              <a:t>other </a:t>
            </a:r>
            <a:r>
              <a:rPr sz="2400" dirty="0">
                <a:latin typeface="Arial"/>
                <a:cs typeface="Arial"/>
              </a:rPr>
              <a:t>words,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(mod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</a:p>
          <a:p>
            <a:pPr marL="38100">
              <a:lnSpc>
                <a:spcPct val="100000"/>
              </a:lnSpc>
              <a:spcBef>
                <a:spcPts val="495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Examples</a:t>
            </a: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20 ≡ 8 (mod 3) </a:t>
            </a:r>
            <a:r>
              <a:rPr sz="2400" spc="-5" dirty="0">
                <a:latin typeface="Arial"/>
                <a:cs typeface="Arial"/>
              </a:rPr>
              <a:t>i.e. </a:t>
            </a:r>
            <a:r>
              <a:rPr sz="2400" dirty="0">
                <a:latin typeface="Arial"/>
                <a:cs typeface="Arial"/>
              </a:rPr>
              <a:t>5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 ≡ 2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 (mod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3)</a:t>
            </a:r>
          </a:p>
          <a:p>
            <a:pPr marL="78105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Since </a:t>
            </a:r>
            <a:r>
              <a:rPr sz="2400" spc="-5" dirty="0">
                <a:latin typeface="Arial"/>
                <a:cs typeface="Arial"/>
              </a:rPr>
              <a:t>gcd(4, </a:t>
            </a:r>
            <a:r>
              <a:rPr sz="2400" dirty="0">
                <a:latin typeface="Arial"/>
                <a:cs typeface="Arial"/>
              </a:rPr>
              <a:t>3) = 1, 5 ≡ 2 (mod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3)</a:t>
            </a: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14 ≡ 8 (mod 6) but 7 ≡ 4 (mod 6) (as </a:t>
            </a:r>
            <a:r>
              <a:rPr sz="2400" spc="-5" dirty="0">
                <a:latin typeface="Arial"/>
                <a:cs typeface="Arial"/>
              </a:rPr>
              <a:t>gcd(2,6) </a:t>
            </a:r>
            <a:r>
              <a:rPr sz="2400" dirty="0">
                <a:latin typeface="Arial"/>
                <a:cs typeface="Arial"/>
              </a:rPr>
              <a:t>≠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1)</a:t>
            </a:r>
          </a:p>
        </p:txBody>
      </p:sp>
      <p:sp>
        <p:nvSpPr>
          <p:cNvPr id="11" name="object 11"/>
          <p:cNvSpPr/>
          <p:nvPr/>
        </p:nvSpPr>
        <p:spPr>
          <a:xfrm>
            <a:off x="4405645" y="552072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0"/>
                </a:moveTo>
                <a:lnTo>
                  <a:pt x="0" y="3809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dirty="0"/>
              <a:t>Linear </a:t>
            </a:r>
            <a:r>
              <a:rPr spc="-5" dirty="0"/>
              <a:t>Congruences</a:t>
            </a:r>
            <a:r>
              <a:rPr dirty="0"/>
              <a:t>,</a:t>
            </a:r>
            <a:r>
              <a:rPr spc="-5" dirty="0"/>
              <a:t> </a:t>
            </a:r>
            <a:r>
              <a:rPr lang="en-GB" spc="-5" dirty="0" smtClean="0"/>
              <a:t>Inverses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55039" y="1252220"/>
            <a:ext cx="7968615" cy="4777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 marR="696595" indent="-342900" algn="just">
              <a:lnSpc>
                <a:spcPct val="99700"/>
              </a:lnSpc>
              <a:spcBef>
                <a:spcPts val="1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1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 congruence of </a:t>
            </a:r>
            <a:r>
              <a:rPr sz="2800" spc="-5" dirty="0">
                <a:latin typeface="Arial"/>
                <a:cs typeface="Arial"/>
              </a:rPr>
              <a:t>the form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(mod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 called a </a:t>
            </a:r>
            <a:r>
              <a:rPr sz="2800" b="1" i="1" dirty="0">
                <a:latin typeface="Arial"/>
                <a:cs typeface="Arial"/>
              </a:rPr>
              <a:t>linear </a:t>
            </a:r>
            <a:r>
              <a:rPr sz="2800" b="1" i="1" spc="-5" dirty="0">
                <a:latin typeface="Arial"/>
                <a:cs typeface="Arial"/>
              </a:rPr>
              <a:t>congruence</a:t>
            </a:r>
            <a:r>
              <a:rPr sz="2800" spc="-5" dirty="0">
                <a:latin typeface="Arial"/>
                <a:cs typeface="Arial"/>
              </a:rPr>
              <a:t>.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775" b="1" baseline="25525" dirty="0"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a,b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b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,  and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variable)</a:t>
            </a:r>
            <a:endParaRPr sz="2800">
              <a:latin typeface="Arial"/>
              <a:cs typeface="Arial"/>
            </a:endParaRPr>
          </a:p>
          <a:p>
            <a:pPr marL="787400" marR="541020" indent="-279400" algn="just">
              <a:lnSpc>
                <a:spcPct val="101800"/>
              </a:lnSpc>
              <a:spcBef>
                <a:spcPts val="505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8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To </a:t>
            </a:r>
            <a:r>
              <a:rPr sz="2600" i="1" dirty="0">
                <a:latin typeface="Arial"/>
                <a:cs typeface="Arial"/>
              </a:rPr>
              <a:t>solve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congruence is </a:t>
            </a:r>
            <a:r>
              <a:rPr sz="2600" spc="-5" dirty="0">
                <a:latin typeface="Arial"/>
                <a:cs typeface="Arial"/>
              </a:rPr>
              <a:t>to find the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’s </a:t>
            </a:r>
            <a:r>
              <a:rPr sz="2600" spc="-5" dirty="0">
                <a:latin typeface="Arial"/>
                <a:cs typeface="Arial"/>
              </a:rPr>
              <a:t>that  satisfy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  <a:p>
            <a:pPr marL="50800" algn="just">
              <a:lnSpc>
                <a:spcPts val="3345"/>
              </a:lnSpc>
              <a:spcBef>
                <a:spcPts val="65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b="1" i="1" spc="-5" dirty="0">
                <a:latin typeface="Arial"/>
                <a:cs typeface="Arial"/>
              </a:rPr>
              <a:t>inverse of a</a:t>
            </a:r>
            <a:r>
              <a:rPr sz="2800" b="1" spc="-5" dirty="0">
                <a:latin typeface="Arial"/>
                <a:cs typeface="Arial"/>
              </a:rPr>
              <a:t>, </a:t>
            </a:r>
            <a:r>
              <a:rPr sz="2800" b="1" i="1" spc="-5" dirty="0">
                <a:latin typeface="Arial"/>
                <a:cs typeface="Arial"/>
              </a:rPr>
              <a:t>modulo </a:t>
            </a:r>
            <a:r>
              <a:rPr sz="2800" b="1" i="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is any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integer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ts val="3345"/>
              </a:lnSpc>
            </a:pP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-1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-1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≡ 1 (mod</a:t>
            </a:r>
            <a:r>
              <a:rPr sz="2800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87400" marR="43180" indent="-279400">
              <a:lnSpc>
                <a:spcPct val="100600"/>
              </a:lnSpc>
              <a:spcBef>
                <a:spcPts val="645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we can </a:t>
            </a:r>
            <a:r>
              <a:rPr sz="2600" spc="-5" dirty="0">
                <a:latin typeface="Arial"/>
                <a:cs typeface="Arial"/>
              </a:rPr>
              <a:t>find </a:t>
            </a:r>
            <a:r>
              <a:rPr sz="2600" dirty="0">
                <a:latin typeface="Arial"/>
                <a:cs typeface="Arial"/>
              </a:rPr>
              <a:t>such an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400" baseline="24305" dirty="0">
                <a:latin typeface="Arial"/>
                <a:cs typeface="Arial"/>
              </a:rPr>
              <a:t>-1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notice that </a:t>
            </a:r>
            <a:r>
              <a:rPr sz="2600" dirty="0">
                <a:latin typeface="Arial"/>
                <a:cs typeface="Arial"/>
              </a:rPr>
              <a:t>we can  </a:t>
            </a:r>
            <a:r>
              <a:rPr sz="2600" spc="-5" dirty="0">
                <a:latin typeface="Arial"/>
                <a:cs typeface="Arial"/>
              </a:rPr>
              <a:t>then </a:t>
            </a:r>
            <a:r>
              <a:rPr sz="2600" dirty="0">
                <a:latin typeface="Arial"/>
                <a:cs typeface="Arial"/>
              </a:rPr>
              <a:t>solve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(mod </a:t>
            </a:r>
            <a:r>
              <a:rPr sz="2600" i="1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) by </a:t>
            </a:r>
            <a:r>
              <a:rPr sz="2600" spc="-5" dirty="0">
                <a:latin typeface="Arial"/>
                <a:cs typeface="Arial"/>
              </a:rPr>
              <a:t>multiplying through 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it, </a:t>
            </a:r>
            <a:r>
              <a:rPr sz="2600" dirty="0">
                <a:latin typeface="Arial"/>
                <a:cs typeface="Arial"/>
              </a:rPr>
              <a:t>giving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aseline="24305" dirty="0">
                <a:solidFill>
                  <a:srgbClr val="FF2600"/>
                </a:solidFill>
                <a:latin typeface="Arial"/>
                <a:cs typeface="Arial"/>
              </a:rPr>
              <a:t>-1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aseline="24305" dirty="0">
                <a:solidFill>
                  <a:srgbClr val="FF2600"/>
                </a:solidFill>
                <a:latin typeface="Arial"/>
                <a:cs typeface="Arial"/>
              </a:rPr>
              <a:t>-1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(mod </a:t>
            </a:r>
            <a:r>
              <a:rPr sz="2600" i="1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),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thus</a:t>
            </a:r>
            <a:endParaRPr sz="2600">
              <a:latin typeface="Arial"/>
              <a:cs typeface="Arial"/>
            </a:endParaRPr>
          </a:p>
          <a:p>
            <a:pPr marL="787400">
              <a:lnSpc>
                <a:spcPts val="3100"/>
              </a:lnSpc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1·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aseline="24305" dirty="0">
                <a:solidFill>
                  <a:srgbClr val="FF2600"/>
                </a:solidFill>
                <a:latin typeface="Arial"/>
                <a:cs typeface="Arial"/>
              </a:rPr>
              <a:t>-1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(mod </a:t>
            </a:r>
            <a:r>
              <a:rPr sz="2600" i="1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), </a:t>
            </a:r>
            <a:r>
              <a:rPr sz="2600" spc="-5" dirty="0">
                <a:latin typeface="Arial"/>
                <a:cs typeface="Arial"/>
              </a:rPr>
              <a:t>thus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aseline="24305" dirty="0">
                <a:solidFill>
                  <a:srgbClr val="FF2600"/>
                </a:solidFill>
                <a:latin typeface="Arial"/>
                <a:cs typeface="Arial"/>
              </a:rPr>
              <a:t>-1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(mod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595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Theorem</a:t>
            </a:r>
            <a:r>
              <a:rPr spc="-95" dirty="0"/>
              <a:t> </a:t>
            </a:r>
            <a:r>
              <a:rPr dirty="0"/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740" y="1756664"/>
            <a:ext cx="8860155" cy="47155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0" marR="61594" indent="-342900">
              <a:lnSpc>
                <a:spcPts val="3329"/>
              </a:lnSpc>
              <a:spcBef>
                <a:spcPts val="235"/>
              </a:spcBef>
              <a:tabLst>
                <a:tab pos="380365" algn="l"/>
                <a:tab pos="249491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Arial"/>
                <a:cs typeface="Arial"/>
              </a:rPr>
              <a:t>Theorem </a:t>
            </a:r>
            <a:r>
              <a:rPr sz="2800" b="1" spc="-5" dirty="0">
                <a:latin typeface="Arial"/>
                <a:cs typeface="Arial"/>
              </a:rPr>
              <a:t>3: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)=1 </a:t>
            </a:r>
            <a:r>
              <a:rPr sz="2800" spc="-5" dirty="0">
                <a:latin typeface="Arial"/>
                <a:cs typeface="Arial"/>
              </a:rPr>
              <a:t>(i.e.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relatively  </a:t>
            </a:r>
            <a:r>
              <a:rPr sz="2800" dirty="0">
                <a:latin typeface="Arial"/>
                <a:cs typeface="Arial"/>
              </a:rPr>
              <a:t>prime) and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 &gt;</a:t>
            </a:r>
            <a:r>
              <a:rPr sz="28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ts val="3290"/>
              </a:lnSpc>
            </a:pPr>
            <a:r>
              <a:rPr sz="2800" dirty="0">
                <a:latin typeface="Arial"/>
                <a:cs typeface="Arial"/>
              </a:rPr>
              <a:t>then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has a inverse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-1 </a:t>
            </a:r>
            <a:r>
              <a:rPr sz="2800" dirty="0">
                <a:latin typeface="Arial"/>
                <a:cs typeface="Arial"/>
              </a:rPr>
              <a:t>unique modulo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710"/>
              </a:spcBef>
            </a:pP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70"/>
              </a:spcBef>
              <a:tabLst>
                <a:tab pos="7804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theorem </a:t>
            </a:r>
            <a:r>
              <a:rPr sz="2500" dirty="0">
                <a:latin typeface="Arial"/>
                <a:cs typeface="Arial"/>
              </a:rPr>
              <a:t>1, </a:t>
            </a:r>
            <a:r>
              <a:rPr sz="25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500" i="1" spc="-5" dirty="0">
                <a:solidFill>
                  <a:srgbClr val="FF0000"/>
                </a:solidFill>
                <a:latin typeface="Arial"/>
                <a:cs typeface="Arial"/>
              </a:rPr>
              <a:t>s,t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sa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500" i="1" spc="-5" dirty="0">
                <a:solidFill>
                  <a:srgbClr val="FF0000"/>
                </a:solidFill>
                <a:latin typeface="Arial"/>
                <a:cs typeface="Arial"/>
              </a:rPr>
              <a:t>tm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= 1</a:t>
            </a:r>
            <a:r>
              <a:rPr sz="2500" dirty="0">
                <a:latin typeface="Arial"/>
                <a:cs typeface="Arial"/>
              </a:rPr>
              <a:t>, so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sa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500" i="1" spc="-5" dirty="0">
                <a:solidFill>
                  <a:srgbClr val="FF0000"/>
                </a:solidFill>
                <a:latin typeface="Arial"/>
                <a:cs typeface="Arial"/>
              </a:rPr>
              <a:t>tm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≡ 1 (mod</a:t>
            </a:r>
            <a:r>
              <a:rPr sz="25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00"/>
              </a:spcBef>
              <a:tabLst>
                <a:tab pos="7804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Since </a:t>
            </a:r>
            <a:r>
              <a:rPr sz="2500" i="1" spc="-5" dirty="0">
                <a:solidFill>
                  <a:srgbClr val="FF0000"/>
                </a:solidFill>
                <a:latin typeface="Arial"/>
                <a:cs typeface="Arial"/>
              </a:rPr>
              <a:t>tm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≡ 0 (mod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sa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≡ 1 (mod</a:t>
            </a:r>
            <a:r>
              <a:rPr sz="25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Thus </a:t>
            </a:r>
            <a:r>
              <a:rPr sz="2500" i="1" dirty="0">
                <a:latin typeface="Arial"/>
                <a:cs typeface="Arial"/>
              </a:rPr>
              <a:t>s </a:t>
            </a:r>
            <a:r>
              <a:rPr sz="2500" dirty="0">
                <a:latin typeface="Arial"/>
                <a:cs typeface="Arial"/>
              </a:rPr>
              <a:t>is an inverse of </a:t>
            </a:r>
            <a:r>
              <a:rPr sz="2500" i="1" dirty="0">
                <a:latin typeface="Arial"/>
                <a:cs typeface="Arial"/>
              </a:rPr>
              <a:t>a </a:t>
            </a:r>
            <a:r>
              <a:rPr sz="2500" dirty="0">
                <a:latin typeface="Arial"/>
                <a:cs typeface="Arial"/>
              </a:rPr>
              <a:t>(mod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).</a:t>
            </a:r>
            <a:endParaRPr sz="2500">
              <a:latin typeface="Arial"/>
              <a:cs typeface="Arial"/>
            </a:endParaRPr>
          </a:p>
          <a:p>
            <a:pPr marL="774065" marR="879475" indent="-279400">
              <a:lnSpc>
                <a:spcPct val="100000"/>
              </a:lnSpc>
              <a:spcBef>
                <a:spcPts val="600"/>
              </a:spcBef>
              <a:tabLst>
                <a:tab pos="7804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500" spc="-5" dirty="0">
                <a:latin typeface="Arial"/>
                <a:cs typeface="Arial"/>
              </a:rPr>
              <a:t>Theorem </a:t>
            </a:r>
            <a:r>
              <a:rPr sz="2500" dirty="0">
                <a:latin typeface="Arial"/>
                <a:cs typeface="Arial"/>
              </a:rPr>
              <a:t>2 </a:t>
            </a:r>
            <a:r>
              <a:rPr sz="2500" spc="-5" dirty="0">
                <a:latin typeface="Arial"/>
                <a:cs typeface="Arial"/>
              </a:rPr>
              <a:t>guarantees that </a:t>
            </a:r>
            <a:r>
              <a:rPr sz="2500" dirty="0">
                <a:latin typeface="Arial"/>
                <a:cs typeface="Arial"/>
              </a:rPr>
              <a:t>if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ra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sa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≡ 1 </a:t>
            </a:r>
            <a:r>
              <a:rPr sz="2500" dirty="0">
                <a:latin typeface="Arial"/>
                <a:cs typeface="Arial"/>
              </a:rPr>
              <a:t>then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5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,  </a:t>
            </a:r>
            <a:r>
              <a:rPr sz="2500" spc="-5" dirty="0">
                <a:latin typeface="Arial"/>
                <a:cs typeface="Arial"/>
              </a:rPr>
              <a:t>thus this </a:t>
            </a:r>
            <a:r>
              <a:rPr sz="2500" dirty="0">
                <a:latin typeface="Arial"/>
                <a:cs typeface="Arial"/>
              </a:rPr>
              <a:t>inverse is unique modulo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(All inverses of </a:t>
            </a:r>
            <a:r>
              <a:rPr sz="2500" i="1" dirty="0">
                <a:latin typeface="Arial"/>
                <a:cs typeface="Arial"/>
              </a:rPr>
              <a:t>a </a:t>
            </a:r>
            <a:r>
              <a:rPr sz="2500" dirty="0">
                <a:latin typeface="Arial"/>
                <a:cs typeface="Arial"/>
              </a:rPr>
              <a:t>are in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same congruence class as</a:t>
            </a:r>
            <a:r>
              <a:rPr sz="2500" spc="-100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.)</a:t>
            </a:r>
            <a:endParaRPr sz="25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■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7939" y="1404010"/>
            <a:ext cx="7405370" cy="44075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an inverse of 3 modulo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  <a:p>
            <a:pPr marL="748665" marR="120650" indent="-279400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500" dirty="0">
                <a:latin typeface="Arial"/>
                <a:cs typeface="Arial"/>
              </a:rPr>
              <a:t>Since </a:t>
            </a:r>
            <a:r>
              <a:rPr sz="2500" spc="-5" dirty="0">
                <a:latin typeface="Arial"/>
                <a:cs typeface="Arial"/>
              </a:rPr>
              <a:t>gcd(3, </a:t>
            </a:r>
            <a:r>
              <a:rPr sz="2500" dirty="0">
                <a:latin typeface="Arial"/>
                <a:cs typeface="Arial"/>
              </a:rPr>
              <a:t>7) = 1, by </a:t>
            </a:r>
            <a:r>
              <a:rPr sz="2500" spc="-5" dirty="0">
                <a:latin typeface="Arial"/>
                <a:cs typeface="Arial"/>
              </a:rPr>
              <a:t>Theorem </a:t>
            </a:r>
            <a:r>
              <a:rPr sz="2500" dirty="0">
                <a:latin typeface="Arial"/>
                <a:cs typeface="Arial"/>
              </a:rPr>
              <a:t>3 </a:t>
            </a:r>
            <a:r>
              <a:rPr sz="2500" spc="-5" dirty="0">
                <a:latin typeface="Arial"/>
                <a:cs typeface="Arial"/>
              </a:rPr>
              <a:t>there exists  </a:t>
            </a:r>
            <a:r>
              <a:rPr sz="2500" dirty="0">
                <a:latin typeface="Arial"/>
                <a:cs typeface="Arial"/>
              </a:rPr>
              <a:t>an inverse of 3 modulo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7.</a:t>
            </a:r>
            <a:endParaRPr sz="2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7 = 2·3 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Arial"/>
                <a:cs typeface="Arial"/>
              </a:rPr>
              <a:t>From the </a:t>
            </a:r>
            <a:r>
              <a:rPr sz="2500" dirty="0">
                <a:latin typeface="Arial"/>
                <a:cs typeface="Arial"/>
              </a:rPr>
              <a:t>above </a:t>
            </a:r>
            <a:r>
              <a:rPr sz="2500" spc="-5" dirty="0">
                <a:latin typeface="Arial"/>
                <a:cs typeface="Arial"/>
              </a:rPr>
              <a:t>equation, </a:t>
            </a:r>
            <a:r>
              <a:rPr sz="2500" dirty="0">
                <a:latin typeface="Arial"/>
                <a:cs typeface="Arial"/>
              </a:rPr>
              <a:t>–2·3 + 1·7 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Arial"/>
                <a:cs typeface="Arial"/>
              </a:rPr>
              <a:t>Therefore, </a:t>
            </a:r>
            <a:r>
              <a:rPr sz="2500" dirty="0">
                <a:latin typeface="Arial"/>
                <a:cs typeface="Arial"/>
              </a:rPr>
              <a:t>–2 is an inverse of 3 modulo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748665" marR="5080" indent="-279400" algn="just">
              <a:lnSpc>
                <a:spcPct val="100000"/>
              </a:lnSpc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8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Arial"/>
                <a:cs typeface="Arial"/>
              </a:rPr>
              <a:t>Note that </a:t>
            </a:r>
            <a:r>
              <a:rPr sz="2500" dirty="0">
                <a:latin typeface="Arial"/>
                <a:cs typeface="Arial"/>
              </a:rPr>
              <a:t>every </a:t>
            </a:r>
            <a:r>
              <a:rPr sz="2500" spc="-5" dirty="0">
                <a:latin typeface="Arial"/>
                <a:cs typeface="Arial"/>
              </a:rPr>
              <a:t>integer </a:t>
            </a:r>
            <a:r>
              <a:rPr sz="2500" dirty="0">
                <a:latin typeface="Arial"/>
                <a:cs typeface="Arial"/>
              </a:rPr>
              <a:t>congruent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–2 modulo  7 is also an inverse of 3, such as 5, –9, 12,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and  so</a:t>
            </a:r>
            <a:r>
              <a:rPr sz="2500" spc="-5" dirty="0">
                <a:latin typeface="Arial"/>
                <a:cs typeface="Arial"/>
              </a:rPr>
              <a:t> on.)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7939" y="1480820"/>
            <a:ext cx="7494905" cy="404469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163576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 solutions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linear  congruence 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≡ 4 (mod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7)?</a:t>
            </a:r>
          </a:p>
          <a:p>
            <a:pPr marL="469265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–2 is an inverse of 3 modulo 7 (previous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slide)</a:t>
            </a: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5015" algn="l"/>
                <a:tab pos="433768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Arial"/>
                <a:cs typeface="Arial"/>
              </a:rPr>
              <a:t>Multiply both </a:t>
            </a:r>
            <a:r>
              <a:rPr sz="2500" dirty="0">
                <a:latin typeface="Arial"/>
                <a:cs typeface="Arial"/>
              </a:rPr>
              <a:t>side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by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–2:	–2·3</a:t>
            </a:r>
            <a:r>
              <a:rPr sz="2500" i="1" spc="-5" dirty="0">
                <a:latin typeface="Arial"/>
                <a:cs typeface="Arial"/>
              </a:rPr>
              <a:t>x </a:t>
            </a:r>
            <a:r>
              <a:rPr sz="2500" dirty="0">
                <a:latin typeface="Arial"/>
                <a:cs typeface="Arial"/>
              </a:rPr>
              <a:t>≡ </a:t>
            </a:r>
            <a:r>
              <a:rPr sz="2500" spc="-5" dirty="0">
                <a:latin typeface="Arial"/>
                <a:cs typeface="Arial"/>
              </a:rPr>
              <a:t>–2·4 </a:t>
            </a:r>
            <a:r>
              <a:rPr sz="2500" dirty="0">
                <a:latin typeface="Arial"/>
                <a:cs typeface="Arial"/>
              </a:rPr>
              <a:t>(mod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7)</a:t>
            </a:r>
          </a:p>
          <a:p>
            <a:pPr marL="469265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Arial"/>
                <a:cs typeface="Arial"/>
              </a:rPr>
              <a:t>–6·</a:t>
            </a:r>
            <a:r>
              <a:rPr sz="2500" i="1" spc="-5" dirty="0">
                <a:latin typeface="Arial"/>
                <a:cs typeface="Arial"/>
              </a:rPr>
              <a:t>x </a:t>
            </a:r>
            <a:r>
              <a:rPr sz="2500" dirty="0">
                <a:latin typeface="Arial"/>
                <a:cs typeface="Arial"/>
              </a:rPr>
              <a:t>≡ </a:t>
            </a:r>
            <a:r>
              <a:rPr sz="2500" i="1" dirty="0">
                <a:latin typeface="Arial"/>
                <a:cs typeface="Arial"/>
              </a:rPr>
              <a:t>x </a:t>
            </a:r>
            <a:r>
              <a:rPr sz="2500" dirty="0">
                <a:latin typeface="Arial"/>
                <a:cs typeface="Arial"/>
              </a:rPr>
              <a:t>≡ </a:t>
            </a:r>
            <a:r>
              <a:rPr sz="2500" spc="-5" dirty="0">
                <a:latin typeface="Arial"/>
                <a:cs typeface="Arial"/>
              </a:rPr>
              <a:t>–8 </a:t>
            </a:r>
            <a:r>
              <a:rPr sz="2500" dirty="0">
                <a:latin typeface="Arial"/>
                <a:cs typeface="Arial"/>
              </a:rPr>
              <a:t>≡ 6 (mod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7)</a:t>
            </a:r>
          </a:p>
          <a:p>
            <a:pPr marL="748665" marR="5080" indent="-279400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500" spc="-5" dirty="0">
                <a:latin typeface="Arial"/>
                <a:cs typeface="Arial"/>
              </a:rPr>
              <a:t>Therefore, the solutions to the </a:t>
            </a:r>
            <a:r>
              <a:rPr sz="2500" dirty="0">
                <a:latin typeface="Arial"/>
                <a:cs typeface="Arial"/>
              </a:rPr>
              <a:t>congruence are  </a:t>
            </a:r>
            <a:r>
              <a:rPr sz="2500" spc="-5" dirty="0">
                <a:latin typeface="Arial"/>
                <a:cs typeface="Arial"/>
              </a:rPr>
              <a:t>the integers </a:t>
            </a:r>
            <a:r>
              <a:rPr sz="2500" i="1" dirty="0">
                <a:latin typeface="Arial"/>
                <a:cs typeface="Arial"/>
              </a:rPr>
              <a:t>x </a:t>
            </a:r>
            <a:r>
              <a:rPr sz="2500" dirty="0">
                <a:latin typeface="Arial"/>
                <a:cs typeface="Arial"/>
              </a:rPr>
              <a:t>such </a:t>
            </a:r>
            <a:r>
              <a:rPr sz="2500" spc="-5" dirty="0">
                <a:latin typeface="Arial"/>
                <a:cs typeface="Arial"/>
              </a:rPr>
              <a:t>that </a:t>
            </a:r>
            <a:r>
              <a:rPr sz="2500" i="1" dirty="0">
                <a:latin typeface="Arial"/>
                <a:cs typeface="Arial"/>
              </a:rPr>
              <a:t>x </a:t>
            </a:r>
            <a:r>
              <a:rPr sz="2500" dirty="0">
                <a:latin typeface="Arial"/>
                <a:cs typeface="Arial"/>
              </a:rPr>
              <a:t>≡ 6 (mod 7), </a:t>
            </a:r>
            <a:r>
              <a:rPr sz="2500" spc="-5" dirty="0">
                <a:latin typeface="Arial"/>
                <a:cs typeface="Arial"/>
              </a:rPr>
              <a:t>i.e. </a:t>
            </a:r>
            <a:r>
              <a:rPr sz="2500" dirty="0">
                <a:latin typeface="Arial"/>
                <a:cs typeface="Arial"/>
              </a:rPr>
              <a:t>6,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13,</a:t>
            </a:r>
          </a:p>
          <a:p>
            <a:pPr marL="7486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20, </a:t>
            </a:r>
            <a:r>
              <a:rPr sz="2500" spc="-5" dirty="0">
                <a:latin typeface="Arial"/>
                <a:cs typeface="Arial"/>
              </a:rPr>
              <a:t>27,… </a:t>
            </a:r>
            <a:r>
              <a:rPr sz="2500" dirty="0">
                <a:latin typeface="Arial"/>
                <a:cs typeface="Arial"/>
              </a:rPr>
              <a:t>and –1, –8,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–15,…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615553"/>
          </a:xfrm>
        </p:spPr>
        <p:txBody>
          <a:bodyPr/>
          <a:lstStyle/>
          <a:p>
            <a:r>
              <a:rPr lang="en-GB" dirty="0" smtClean="0"/>
              <a:t>The Chinese Remainder Theorem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39" y="1328420"/>
            <a:ext cx="7679690" cy="4801314"/>
          </a:xfrm>
        </p:spPr>
        <p:txBody>
          <a:bodyPr/>
          <a:lstStyle/>
          <a:p>
            <a:r>
              <a:rPr lang="en-GB" b="1" dirty="0" smtClean="0"/>
              <a:t>Let </a:t>
            </a:r>
            <a:r>
              <a:rPr lang="en-GB" b="1" i="1" dirty="0" smtClean="0"/>
              <a:t>m1,m2, . . . , </a:t>
            </a:r>
            <a:r>
              <a:rPr lang="en-GB" b="1" i="1" dirty="0" err="1" smtClean="0"/>
              <a:t>mn</a:t>
            </a:r>
            <a:r>
              <a:rPr lang="en-GB" b="1" i="1" dirty="0" smtClean="0"/>
              <a:t> be </a:t>
            </a:r>
            <a:r>
              <a:rPr lang="en-GB" b="1" i="1" dirty="0" err="1" smtClean="0"/>
              <a:t>pairwise</a:t>
            </a:r>
            <a:r>
              <a:rPr lang="en-GB" b="1" i="1" dirty="0" smtClean="0"/>
              <a:t> relatively</a:t>
            </a:r>
          </a:p>
          <a:p>
            <a:r>
              <a:rPr lang="en-GB" dirty="0" smtClean="0"/>
              <a:t>prime positive integers greater than one and </a:t>
            </a:r>
            <a:r>
              <a:rPr lang="en-GB" i="1" dirty="0" smtClean="0"/>
              <a:t>a1, a2, . . . , an arbitrary integers. Then the system</a:t>
            </a:r>
          </a:p>
          <a:p>
            <a:r>
              <a:rPr lang="en-GB" i="1" dirty="0" smtClean="0"/>
              <a:t>x ≡ a1 (mod m1),</a:t>
            </a:r>
          </a:p>
          <a:p>
            <a:r>
              <a:rPr lang="en-GB" i="1" dirty="0" smtClean="0"/>
              <a:t>x ≡ a2 (mod m2),</a:t>
            </a:r>
          </a:p>
          <a:p>
            <a:r>
              <a:rPr lang="en-GB" dirty="0" smtClean="0"/>
              <a:t>・</a:t>
            </a:r>
          </a:p>
          <a:p>
            <a:r>
              <a:rPr lang="en-GB" dirty="0" smtClean="0"/>
              <a:t>・</a:t>
            </a:r>
          </a:p>
          <a:p>
            <a:r>
              <a:rPr lang="en-GB" dirty="0" smtClean="0"/>
              <a:t>・</a:t>
            </a:r>
          </a:p>
          <a:p>
            <a:r>
              <a:rPr lang="en-GB" i="1" dirty="0" smtClean="0"/>
              <a:t>x ≡ an (mod </a:t>
            </a:r>
            <a:r>
              <a:rPr lang="en-GB" i="1" dirty="0" err="1" smtClean="0"/>
              <a:t>mn</a:t>
            </a:r>
            <a:r>
              <a:rPr lang="en-GB" i="1" dirty="0" smtClean="0"/>
              <a:t>)</a:t>
            </a:r>
          </a:p>
          <a:p>
            <a:r>
              <a:rPr lang="en-GB" dirty="0" smtClean="0"/>
              <a:t>has a unique solution modulo </a:t>
            </a:r>
            <a:r>
              <a:rPr lang="en-GB" i="1" dirty="0" smtClean="0"/>
              <a:t>m = m1m2 ・ ・ ・</a:t>
            </a:r>
            <a:r>
              <a:rPr lang="en-GB" i="1" dirty="0" err="1" smtClean="0"/>
              <a:t>mn</a:t>
            </a:r>
            <a:r>
              <a:rPr lang="en-GB" i="1" dirty="0" smtClean="0"/>
              <a:t>. (That is, there is a solution x with</a:t>
            </a:r>
          </a:p>
          <a:p>
            <a:r>
              <a:rPr lang="en-GB" dirty="0" smtClean="0"/>
              <a:t>0 ≤ </a:t>
            </a:r>
            <a:r>
              <a:rPr lang="en-GB" i="1" dirty="0" smtClean="0"/>
              <a:t>x &lt;m, and all other solutions are congruent modulo m to this solution.)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8420"/>
            <a:ext cx="9144000" cy="5170646"/>
          </a:xfrm>
        </p:spPr>
        <p:txBody>
          <a:bodyPr/>
          <a:lstStyle/>
          <a:p>
            <a:r>
              <a:rPr lang="en-GB" b="1" i="1" dirty="0" smtClean="0"/>
              <a:t>Proof: To establish this theorem, </a:t>
            </a:r>
          </a:p>
          <a:p>
            <a:r>
              <a:rPr lang="en-GB" b="1" i="1" dirty="0" smtClean="0"/>
              <a:t>we need to show that a solution exists and that it is unique </a:t>
            </a:r>
            <a:r>
              <a:rPr lang="en-GB" dirty="0" smtClean="0"/>
              <a:t>modulo </a:t>
            </a:r>
            <a:r>
              <a:rPr lang="en-GB" i="1" dirty="0" smtClean="0"/>
              <a:t>m. We will show that a solution exists by describing a way to construct this solution;</a:t>
            </a:r>
          </a:p>
          <a:p>
            <a:r>
              <a:rPr lang="en-GB" dirty="0" smtClean="0"/>
              <a:t>showing that the solution is unique modulo </a:t>
            </a:r>
            <a:r>
              <a:rPr lang="en-GB" i="1" dirty="0" smtClean="0"/>
              <a:t>m</a:t>
            </a:r>
          </a:p>
          <a:p>
            <a:r>
              <a:rPr lang="en-GB" dirty="0" smtClean="0"/>
              <a:t>To construct a simultaneous solution,</a:t>
            </a:r>
          </a:p>
          <a:p>
            <a:r>
              <a:rPr lang="en-GB" dirty="0" smtClean="0"/>
              <a:t> first let </a:t>
            </a:r>
            <a:r>
              <a:rPr lang="en-GB" i="1" dirty="0" smtClean="0"/>
              <a:t>Mk = m/</a:t>
            </a:r>
            <a:r>
              <a:rPr lang="en-GB" i="1" dirty="0" err="1" smtClean="0"/>
              <a:t>mk</a:t>
            </a:r>
            <a:r>
              <a:rPr lang="en-GB" i="1" dirty="0" smtClean="0"/>
              <a:t> </a:t>
            </a:r>
            <a:r>
              <a:rPr lang="en-GB" dirty="0" smtClean="0"/>
              <a:t>for </a:t>
            </a:r>
            <a:r>
              <a:rPr lang="en-GB" i="1" dirty="0" smtClean="0"/>
              <a:t>k = 1, 2, . . . , n. i.e., Mk is the product of the </a:t>
            </a:r>
            <a:r>
              <a:rPr lang="en-GB" i="1" dirty="0" err="1" smtClean="0"/>
              <a:t>moduli</a:t>
            </a:r>
            <a:r>
              <a:rPr lang="en-GB" i="1" dirty="0" smtClean="0"/>
              <a:t> except for mk. </a:t>
            </a:r>
          </a:p>
          <a:p>
            <a:r>
              <a:rPr lang="en-GB" i="1" dirty="0" smtClean="0"/>
              <a:t>Because mi and </a:t>
            </a:r>
            <a:r>
              <a:rPr lang="en-GB" i="1" dirty="0" err="1" smtClean="0"/>
              <a:t>mk</a:t>
            </a:r>
            <a:r>
              <a:rPr lang="en-GB" i="1" dirty="0" smtClean="0"/>
              <a:t> </a:t>
            </a:r>
            <a:r>
              <a:rPr lang="en-GB" dirty="0" smtClean="0"/>
              <a:t>have no common factors greater than 1 when </a:t>
            </a:r>
            <a:r>
              <a:rPr lang="en-GB" i="1" dirty="0" err="1" smtClean="0"/>
              <a:t>i</a:t>
            </a:r>
            <a:r>
              <a:rPr lang="en-GB" i="1" dirty="0" smtClean="0"/>
              <a:t> = k, it follows that </a:t>
            </a:r>
            <a:r>
              <a:rPr lang="en-GB" i="1" dirty="0" err="1" smtClean="0"/>
              <a:t>gcd</a:t>
            </a:r>
            <a:r>
              <a:rPr lang="en-GB" i="1" dirty="0" smtClean="0"/>
              <a:t>(</a:t>
            </a:r>
            <a:r>
              <a:rPr lang="en-GB" i="1" dirty="0" err="1" smtClean="0"/>
              <a:t>mk,Mk</a:t>
            </a:r>
            <a:r>
              <a:rPr lang="en-GB" i="1" dirty="0" smtClean="0"/>
              <a:t>) = 1. </a:t>
            </a:r>
          </a:p>
          <a:p>
            <a:r>
              <a:rPr lang="en-GB" dirty="0" smtClean="0"/>
              <a:t>we know that there is an integer </a:t>
            </a:r>
            <a:r>
              <a:rPr lang="en-GB" i="1" dirty="0" err="1" smtClean="0"/>
              <a:t>yk</a:t>
            </a:r>
            <a:r>
              <a:rPr lang="en-GB" i="1" dirty="0" smtClean="0"/>
              <a:t>, an inverse of Mk modulo </a:t>
            </a:r>
            <a:r>
              <a:rPr lang="en-GB" i="1" dirty="0" err="1" smtClean="0"/>
              <a:t>mk</a:t>
            </a:r>
            <a:r>
              <a:rPr lang="en-GB" i="1" dirty="0" smtClean="0"/>
              <a:t>, such </a:t>
            </a:r>
            <a:r>
              <a:rPr lang="en-GB" dirty="0" smtClean="0"/>
              <a:t>that  </a:t>
            </a:r>
            <a:r>
              <a:rPr lang="en-GB" i="1" dirty="0" err="1" smtClean="0"/>
              <a:t>Mkyk</a:t>
            </a:r>
            <a:r>
              <a:rPr lang="en-GB" i="1" dirty="0" smtClean="0"/>
              <a:t> ≡ 1 (mod </a:t>
            </a:r>
            <a:r>
              <a:rPr lang="en-GB" i="1" dirty="0" err="1" smtClean="0"/>
              <a:t>mk</a:t>
            </a:r>
            <a:r>
              <a:rPr lang="en-GB" i="1" dirty="0" smtClean="0"/>
              <a:t>).</a:t>
            </a:r>
          </a:p>
          <a:p>
            <a:r>
              <a:rPr lang="en-GB" dirty="0" smtClean="0"/>
              <a:t>To construct a simultaneous solution, form the sum</a:t>
            </a:r>
          </a:p>
          <a:p>
            <a:r>
              <a:rPr lang="en-GB" i="1" dirty="0" smtClean="0"/>
              <a:t>x = a1M1y1 + a2M2y2 +・ ・ ・+</a:t>
            </a:r>
            <a:r>
              <a:rPr lang="en-GB" i="1" dirty="0" err="1" smtClean="0"/>
              <a:t>anMnyn</a:t>
            </a:r>
            <a:r>
              <a:rPr lang="en-GB" i="1" dirty="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170646"/>
          </a:xfrm>
        </p:spPr>
        <p:txBody>
          <a:bodyPr/>
          <a:lstStyle/>
          <a:p>
            <a:r>
              <a:rPr lang="en-GB" dirty="0" smtClean="0"/>
              <a:t>We will now show that </a:t>
            </a:r>
            <a:r>
              <a:rPr lang="en-GB" i="1" dirty="0" smtClean="0"/>
              <a:t>x is a simultaneous solution. </a:t>
            </a:r>
          </a:p>
          <a:p>
            <a:r>
              <a:rPr lang="en-GB" i="1" dirty="0" smtClean="0"/>
              <a:t>First, note that because </a:t>
            </a:r>
            <a:r>
              <a:rPr lang="en-GB" i="1" dirty="0" err="1" smtClean="0"/>
              <a:t>Mj</a:t>
            </a:r>
            <a:r>
              <a:rPr lang="en-GB" i="1" dirty="0" smtClean="0"/>
              <a:t> ≡ 0 (mod </a:t>
            </a:r>
            <a:r>
              <a:rPr lang="en-GB" i="1" dirty="0" err="1" smtClean="0"/>
              <a:t>mk</a:t>
            </a:r>
            <a:r>
              <a:rPr lang="en-GB" i="1" dirty="0" smtClean="0"/>
              <a:t>)</a:t>
            </a:r>
          </a:p>
          <a:p>
            <a:r>
              <a:rPr lang="en-GB" dirty="0" smtClean="0"/>
              <a:t>whenever </a:t>
            </a:r>
            <a:r>
              <a:rPr lang="en-GB" i="1" dirty="0" smtClean="0"/>
              <a:t>j = k, all terms except the </a:t>
            </a:r>
            <a:r>
              <a:rPr lang="en-GB" i="1" dirty="0" err="1" smtClean="0"/>
              <a:t>kth</a:t>
            </a:r>
            <a:r>
              <a:rPr lang="en-GB" i="1" dirty="0" smtClean="0"/>
              <a:t> term in this sum are congruent to 0 </a:t>
            </a:r>
            <a:r>
              <a:rPr lang="en-GB" i="1" dirty="0" err="1" smtClean="0"/>
              <a:t>modulomk</a:t>
            </a:r>
            <a:r>
              <a:rPr lang="en-GB" i="1" dirty="0" smtClean="0"/>
              <a:t>. </a:t>
            </a:r>
          </a:p>
          <a:p>
            <a:r>
              <a:rPr lang="en-GB" i="1" dirty="0" smtClean="0"/>
              <a:t>Because  </a:t>
            </a:r>
            <a:r>
              <a:rPr lang="en-GB" i="1" dirty="0" err="1" smtClean="0"/>
              <a:t>Mkyk</a:t>
            </a:r>
            <a:r>
              <a:rPr lang="en-GB" i="1" dirty="0" smtClean="0"/>
              <a:t> ≡ 1 (mod </a:t>
            </a:r>
            <a:r>
              <a:rPr lang="en-GB" i="1" dirty="0" err="1" smtClean="0"/>
              <a:t>mk</a:t>
            </a:r>
            <a:r>
              <a:rPr lang="en-GB" i="1" dirty="0" smtClean="0"/>
              <a:t>) </a:t>
            </a:r>
          </a:p>
          <a:p>
            <a:r>
              <a:rPr lang="en-GB" i="1" dirty="0" smtClean="0"/>
              <a:t> </a:t>
            </a:r>
            <a:r>
              <a:rPr lang="da-DK" i="1" dirty="0" smtClean="0"/>
              <a:t>x ≡ akMkyk ≡ ak (mod mk), </a:t>
            </a:r>
            <a:r>
              <a:rPr lang="en-GB" dirty="0" smtClean="0"/>
              <a:t>for </a:t>
            </a:r>
            <a:r>
              <a:rPr lang="en-GB" i="1" dirty="0" smtClean="0"/>
              <a:t>k = 1, 2, . . . , n.</a:t>
            </a:r>
          </a:p>
          <a:p>
            <a:r>
              <a:rPr lang="en-GB" i="1" dirty="0" smtClean="0"/>
              <a:t>So x is a simultaneous solution to the n </a:t>
            </a:r>
            <a:r>
              <a:rPr lang="en-GB" i="1" dirty="0" err="1" smtClean="0"/>
              <a:t>congruences</a:t>
            </a:r>
            <a:r>
              <a:rPr lang="en-GB" i="1" dirty="0" smtClean="0"/>
              <a:t>.</a:t>
            </a:r>
          </a:p>
          <a:p>
            <a:r>
              <a:rPr lang="en-GB" dirty="0" smtClean="0"/>
              <a:t>What are the solutions of the systems of </a:t>
            </a:r>
            <a:r>
              <a:rPr lang="en-GB" dirty="0" err="1" smtClean="0"/>
              <a:t>congruences</a:t>
            </a:r>
            <a:endParaRPr lang="en-GB" dirty="0" smtClean="0"/>
          </a:p>
          <a:p>
            <a:r>
              <a:rPr lang="en-GB" i="1" dirty="0" smtClean="0"/>
              <a:t>x ≡ 2 (mod 3),</a:t>
            </a:r>
          </a:p>
          <a:p>
            <a:r>
              <a:rPr lang="en-GB" i="1" dirty="0" smtClean="0"/>
              <a:t>x ≡ 3 (mod 5),</a:t>
            </a:r>
          </a:p>
          <a:p>
            <a:r>
              <a:rPr lang="en-GB" i="1" dirty="0" smtClean="0"/>
              <a:t>x ≡ 2 (mod 7)?</a:t>
            </a:r>
          </a:p>
          <a:p>
            <a:endParaRPr lang="en-GB" i="1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62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  <a:tab pos="4669155" algn="l"/>
                <a:tab pos="5487035" algn="l"/>
              </a:tabLst>
            </a:pPr>
            <a:r>
              <a:rPr dirty="0"/>
              <a:t>E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li</a:t>
            </a:r>
            <a:r>
              <a:rPr dirty="0"/>
              <a:t>d</a:t>
            </a:r>
            <a:r>
              <a:rPr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dirty="0"/>
              <a:t>s	A</a:t>
            </a:r>
            <a:r>
              <a:rPr spc="-5" dirty="0"/>
              <a:t>lgo</a:t>
            </a:r>
            <a:r>
              <a:rPr dirty="0"/>
              <a:t>r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m	f</a:t>
            </a:r>
            <a:r>
              <a:rPr spc="-5" dirty="0"/>
              <a:t>o</a:t>
            </a:r>
            <a:r>
              <a:rPr dirty="0"/>
              <a:t>r	</a:t>
            </a:r>
            <a:r>
              <a:rPr spc="-5" dirty="0"/>
              <a:t>G</a:t>
            </a:r>
            <a:r>
              <a:rPr dirty="0"/>
              <a:t>CD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0" y="1219200"/>
            <a:ext cx="8991599" cy="579898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241300" indent="-342900">
              <a:lnSpc>
                <a:spcPct val="114599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Finding GCDs </a:t>
            </a:r>
            <a:r>
              <a:rPr sz="2800" dirty="0">
                <a:latin typeface="Arial"/>
                <a:cs typeface="Arial"/>
              </a:rPr>
              <a:t>by comparing prime  </a:t>
            </a:r>
            <a:r>
              <a:rPr sz="2800" spc="-5" dirty="0">
                <a:latin typeface="Arial"/>
                <a:cs typeface="Arial"/>
              </a:rPr>
              <a:t>factorizations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5" dirty="0">
                <a:latin typeface="Arial"/>
                <a:cs typeface="Arial"/>
              </a:rPr>
              <a:t>difficult </a:t>
            </a:r>
            <a:r>
              <a:rPr sz="2800" dirty="0">
                <a:latin typeface="Arial"/>
                <a:cs typeface="Arial"/>
              </a:rPr>
              <a:t>when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prime  </a:t>
            </a:r>
            <a:r>
              <a:rPr sz="2800" spc="-5" dirty="0">
                <a:latin typeface="Arial"/>
                <a:cs typeface="Arial"/>
              </a:rPr>
              <a:t>factors </a:t>
            </a:r>
            <a:r>
              <a:rPr sz="2800" dirty="0">
                <a:latin typeface="Arial"/>
                <a:cs typeface="Arial"/>
              </a:rPr>
              <a:t>are not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known</a:t>
            </a:r>
            <a:r>
              <a:rPr sz="2800" dirty="0" smtClean="0">
                <a:latin typeface="Arial"/>
                <a:cs typeface="Arial"/>
              </a:rPr>
              <a:t>!</a:t>
            </a:r>
            <a:endParaRPr lang="en-GB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More efficient method of finding </a:t>
            </a:r>
            <a:r>
              <a:rPr lang="en-GB" sz="2800" dirty="0" err="1" smtClean="0"/>
              <a:t>gcd</a:t>
            </a:r>
            <a:r>
              <a:rPr lang="en-GB" sz="2800" dirty="0" smtClean="0"/>
              <a:t> is the called the </a:t>
            </a:r>
            <a:r>
              <a:rPr lang="en-GB" sz="2800" b="1" dirty="0" smtClean="0"/>
              <a:t>Euclidean algorithm</a:t>
            </a:r>
            <a:endParaRPr sz="28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15399"/>
              </a:lnSpc>
              <a:spcBef>
                <a:spcPts val="177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Euclid discovered: 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a = bq </a:t>
            </a:r>
            <a:r>
              <a:rPr sz="2800" i="1" spc="-5" dirty="0">
                <a:latin typeface="Arial"/>
                <a:cs typeface="Arial"/>
              </a:rPr>
              <a:t>+r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spc="-5" dirty="0">
                <a:latin typeface="Arial"/>
                <a:cs typeface="Arial"/>
              </a:rPr>
              <a:t>a, b, 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integers. Then gcd(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gcd(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)  (i.e.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469265" algn="just">
              <a:lnSpc>
                <a:spcPct val="100000"/>
              </a:lnSpc>
              <a:spcBef>
                <a:spcPts val="720"/>
              </a:spcBef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8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Example: gcd(36, 24) = gcd(24,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12)</a:t>
            </a:r>
          </a:p>
          <a:p>
            <a:pPr marL="454025" marR="186690" indent="-441959" algn="just">
              <a:lnSpc>
                <a:spcPct val="114599"/>
              </a:lnSpc>
              <a:spcBef>
                <a:spcPts val="177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1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Sort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and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(given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mod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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so problem 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simplified.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4431983"/>
          </a:xfrm>
        </p:spPr>
        <p:txBody>
          <a:bodyPr/>
          <a:lstStyle/>
          <a:p>
            <a:r>
              <a:rPr lang="en-GB" dirty="0" smtClean="0"/>
              <a:t>let </a:t>
            </a:r>
            <a:r>
              <a:rPr lang="en-GB" i="1" dirty="0" smtClean="0"/>
              <a:t>m = 3 ・ 5 ・ 7 = 105, </a:t>
            </a:r>
          </a:p>
          <a:p>
            <a:r>
              <a:rPr lang="en-GB" i="1" dirty="0" smtClean="0"/>
              <a:t>M1 = m/3 = </a:t>
            </a:r>
            <a:r>
              <a:rPr lang="en-GB" dirty="0" smtClean="0"/>
              <a:t>35</a:t>
            </a:r>
            <a:r>
              <a:rPr lang="en-GB" i="1" dirty="0" smtClean="0"/>
              <a:t>,M2 = m/5 = 21, and M3 = m/7 = 15.</a:t>
            </a:r>
          </a:p>
          <a:p>
            <a:r>
              <a:rPr lang="en-GB" i="1" dirty="0" smtClean="0"/>
              <a:t>We see that 2 is an inverse of M1 = 35 modulo 3,</a:t>
            </a:r>
          </a:p>
          <a:p>
            <a:r>
              <a:rPr lang="en-GB" dirty="0" smtClean="0"/>
              <a:t>because 35 ・ 2 ≡ 2 ・ 2 ≡ 1 (mod 3); </a:t>
            </a:r>
          </a:p>
          <a:p>
            <a:r>
              <a:rPr lang="en-GB" dirty="0" smtClean="0"/>
              <a:t>1 is an inverse of </a:t>
            </a:r>
            <a:r>
              <a:rPr lang="en-GB" i="1" dirty="0" smtClean="0"/>
              <a:t>M2 = 21 modulo 5, because 21 ≡ </a:t>
            </a:r>
            <a:r>
              <a:rPr lang="en-GB" dirty="0" smtClean="0"/>
              <a:t>1 (mod 5); </a:t>
            </a:r>
          </a:p>
          <a:p>
            <a:r>
              <a:rPr lang="en-GB" dirty="0" smtClean="0"/>
              <a:t>1 is an inverse of </a:t>
            </a:r>
            <a:r>
              <a:rPr lang="en-GB" i="1" dirty="0" smtClean="0"/>
              <a:t>M3 = 15 (mod 7), because 15 ≡ 1 (mod 7). </a:t>
            </a:r>
          </a:p>
          <a:p>
            <a:r>
              <a:rPr lang="en-GB" i="1" dirty="0" smtClean="0"/>
              <a:t>The solutions to </a:t>
            </a:r>
            <a:r>
              <a:rPr lang="en-GB" dirty="0" smtClean="0"/>
              <a:t>this system are those </a:t>
            </a:r>
            <a:r>
              <a:rPr lang="en-GB" i="1" dirty="0" smtClean="0"/>
              <a:t>x such that</a:t>
            </a:r>
          </a:p>
          <a:p>
            <a:r>
              <a:rPr lang="en-GB" i="1" dirty="0" smtClean="0"/>
              <a:t>x ≡ a1M1y1 + a2M2y2 + a3M3y3 = 2 ・ 35 ・ 2 + 3 ・ 21 ・ 1 + 2 ・ 15 ・ 1 </a:t>
            </a:r>
            <a:r>
              <a:rPr lang="en-GB" dirty="0" smtClean="0"/>
              <a:t>= 233 ≡ 23 </a:t>
            </a:r>
            <a:r>
              <a:rPr lang="en-GB" i="1" dirty="0" smtClean="0"/>
              <a:t>(mod 105).</a:t>
            </a:r>
          </a:p>
          <a:p>
            <a:r>
              <a:rPr lang="en-GB" dirty="0" smtClean="0"/>
              <a:t>23 is the smallest positive integer that is a simultaneous solution</a:t>
            </a:r>
          </a:p>
          <a:p>
            <a:r>
              <a:rPr lang="en-GB" dirty="0" smtClean="0"/>
              <a:t>that leaves a remainder of 2 when divided by 3, a remainder</a:t>
            </a:r>
          </a:p>
          <a:p>
            <a:r>
              <a:rPr lang="en-GB" dirty="0" smtClean="0"/>
              <a:t>of 3 when divided by 5, and a remainder of 2 when divided by 7.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7939" y="551181"/>
            <a:ext cx="623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 </a:t>
            </a:r>
            <a:r>
              <a:rPr spc="-5" dirty="0"/>
              <a:t>Application of</a:t>
            </a:r>
            <a:r>
              <a:rPr spc="-50" dirty="0"/>
              <a:t> </a:t>
            </a:r>
            <a:r>
              <a:rPr spc="-5" dirty="0"/>
              <a:t>Primes!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6939" y="1249679"/>
            <a:ext cx="787527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you visit a secure web </a:t>
            </a:r>
            <a:r>
              <a:rPr sz="2600" spc="-5" dirty="0">
                <a:latin typeface="Arial"/>
                <a:cs typeface="Arial"/>
              </a:rPr>
              <a:t>site (https:… </a:t>
            </a:r>
            <a:r>
              <a:rPr sz="2600" dirty="0">
                <a:latin typeface="Arial"/>
                <a:cs typeface="Arial"/>
              </a:rPr>
              <a:t>address,  </a:t>
            </a:r>
            <a:r>
              <a:rPr sz="2600" spc="-5" dirty="0">
                <a:latin typeface="Arial"/>
                <a:cs typeface="Arial"/>
              </a:rPr>
              <a:t>indicated </a:t>
            </a:r>
            <a:r>
              <a:rPr sz="2600" dirty="0">
                <a:latin typeface="Arial"/>
                <a:cs typeface="Arial"/>
              </a:rPr>
              <a:t>by padlock icon in </a:t>
            </a:r>
            <a:r>
              <a:rPr sz="2600" spc="-5" dirty="0">
                <a:latin typeface="Arial"/>
                <a:cs typeface="Arial"/>
              </a:rPr>
              <a:t>IE, </a:t>
            </a:r>
            <a:r>
              <a:rPr sz="2600" dirty="0">
                <a:latin typeface="Arial"/>
                <a:cs typeface="Arial"/>
              </a:rPr>
              <a:t>key icon in  </a:t>
            </a:r>
            <a:r>
              <a:rPr sz="2600" spc="-5" dirty="0">
                <a:latin typeface="Arial"/>
                <a:cs typeface="Arial"/>
              </a:rPr>
              <a:t>Netscape), the </a:t>
            </a:r>
            <a:r>
              <a:rPr sz="2600" dirty="0">
                <a:latin typeface="Arial"/>
                <a:cs typeface="Arial"/>
              </a:rPr>
              <a:t>browser and web </a:t>
            </a:r>
            <a:r>
              <a:rPr sz="2600" spc="-5" dirty="0">
                <a:latin typeface="Arial"/>
                <a:cs typeface="Arial"/>
              </a:rPr>
              <a:t>site </a:t>
            </a:r>
            <a:r>
              <a:rPr sz="2600" dirty="0">
                <a:latin typeface="Arial"/>
                <a:cs typeface="Arial"/>
              </a:rPr>
              <a:t>may be using  a </a:t>
            </a:r>
            <a:r>
              <a:rPr sz="2600" spc="-5" dirty="0">
                <a:latin typeface="Arial"/>
                <a:cs typeface="Arial"/>
              </a:rPr>
              <a:t>technology </a:t>
            </a:r>
            <a:r>
              <a:rPr sz="2600" dirty="0">
                <a:latin typeface="Arial"/>
                <a:cs typeface="Arial"/>
              </a:rPr>
              <a:t>called </a:t>
            </a:r>
            <a:r>
              <a:rPr sz="2600" i="1" dirty="0">
                <a:latin typeface="Arial"/>
                <a:cs typeface="Arial"/>
              </a:rPr>
              <a:t>RSA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encryption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marR="133350" indent="-342900">
              <a:lnSpc>
                <a:spcPct val="109400"/>
              </a:lnSpc>
              <a:spcBef>
                <a:spcPts val="164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This </a:t>
            </a:r>
            <a:r>
              <a:rPr sz="2600" i="1" dirty="0">
                <a:latin typeface="Arial"/>
                <a:cs typeface="Arial"/>
              </a:rPr>
              <a:t>public-key </a:t>
            </a:r>
            <a:r>
              <a:rPr sz="2600" i="1" spc="-5" dirty="0">
                <a:latin typeface="Arial"/>
                <a:cs typeface="Arial"/>
              </a:rPr>
              <a:t>cryptography </a:t>
            </a:r>
            <a:r>
              <a:rPr sz="2600" dirty="0">
                <a:latin typeface="Arial"/>
                <a:cs typeface="Arial"/>
              </a:rPr>
              <a:t>scheme involves  exchanging </a:t>
            </a:r>
            <a:r>
              <a:rPr sz="2600" i="1" dirty="0">
                <a:latin typeface="Arial"/>
                <a:cs typeface="Arial"/>
              </a:rPr>
              <a:t>public keys </a:t>
            </a:r>
            <a:r>
              <a:rPr sz="2600" spc="-5" dirty="0">
                <a:latin typeface="Arial"/>
                <a:cs typeface="Arial"/>
              </a:rPr>
              <a:t>containing the </a:t>
            </a:r>
            <a:r>
              <a:rPr sz="2600" dirty="0">
                <a:latin typeface="Arial"/>
                <a:cs typeface="Arial"/>
              </a:rPr>
              <a:t>product </a:t>
            </a:r>
            <a:r>
              <a:rPr sz="2600" i="1" dirty="0">
                <a:latin typeface="Arial"/>
                <a:cs typeface="Arial"/>
              </a:rPr>
              <a:t>pq 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two </a:t>
            </a:r>
            <a:r>
              <a:rPr sz="2600" dirty="0">
                <a:latin typeface="Arial"/>
                <a:cs typeface="Arial"/>
              </a:rPr>
              <a:t>random large primes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Arial"/>
                <a:cs typeface="Arial"/>
              </a:rPr>
              <a:t>(a </a:t>
            </a:r>
            <a:r>
              <a:rPr sz="2600" i="1" spc="-5" dirty="0">
                <a:latin typeface="Arial"/>
                <a:cs typeface="Arial"/>
              </a:rPr>
              <a:t>private key</a:t>
            </a:r>
            <a:r>
              <a:rPr sz="2600" spc="-5" dirty="0">
                <a:latin typeface="Arial"/>
                <a:cs typeface="Arial"/>
              </a:rPr>
              <a:t>)  </a:t>
            </a:r>
            <a:r>
              <a:rPr sz="2600" dirty="0">
                <a:latin typeface="Arial"/>
                <a:cs typeface="Arial"/>
              </a:rPr>
              <a:t>which must be kept secret by a given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party.</a:t>
            </a:r>
            <a:endParaRPr sz="2600">
              <a:latin typeface="Arial"/>
              <a:cs typeface="Arial"/>
            </a:endParaRPr>
          </a:p>
          <a:p>
            <a:pPr marL="355600" marR="407670" indent="-342900">
              <a:lnSpc>
                <a:spcPct val="109600"/>
              </a:lnSpc>
              <a:spcBef>
                <a:spcPts val="163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So, </a:t>
            </a:r>
            <a:r>
              <a:rPr sz="2600" spc="-5" dirty="0">
                <a:latin typeface="Arial"/>
                <a:cs typeface="Arial"/>
              </a:rPr>
              <a:t>the security </a:t>
            </a:r>
            <a:r>
              <a:rPr sz="2600" dirty="0">
                <a:latin typeface="Arial"/>
                <a:cs typeface="Arial"/>
              </a:rPr>
              <a:t>of your </a:t>
            </a:r>
            <a:r>
              <a:rPr sz="2600" spc="-5" dirty="0">
                <a:latin typeface="Arial"/>
                <a:cs typeface="Arial"/>
              </a:rPr>
              <a:t>day-to-day </a:t>
            </a:r>
            <a:r>
              <a:rPr sz="2600" dirty="0">
                <a:latin typeface="Arial"/>
                <a:cs typeface="Arial"/>
              </a:rPr>
              <a:t>web  </a:t>
            </a:r>
            <a:r>
              <a:rPr sz="2600" spc="-5" dirty="0">
                <a:latin typeface="Arial"/>
                <a:cs typeface="Arial"/>
              </a:rPr>
              <a:t>transactions </a:t>
            </a:r>
            <a:r>
              <a:rPr sz="2600" dirty="0">
                <a:latin typeface="Arial"/>
                <a:cs typeface="Arial"/>
              </a:rPr>
              <a:t>depends </a:t>
            </a:r>
            <a:r>
              <a:rPr sz="2600" spc="-5" dirty="0">
                <a:latin typeface="Arial"/>
                <a:cs typeface="Arial"/>
              </a:rPr>
              <a:t>critically </a:t>
            </a:r>
            <a:r>
              <a:rPr sz="2600" dirty="0">
                <a:latin typeface="Arial"/>
                <a:cs typeface="Arial"/>
              </a:rPr>
              <a:t>on </a:t>
            </a:r>
            <a:r>
              <a:rPr sz="2600" spc="-5" dirty="0">
                <a:latin typeface="Arial"/>
                <a:cs typeface="Arial"/>
              </a:rPr>
              <a:t>the fact that </a:t>
            </a:r>
            <a:r>
              <a:rPr sz="2600" dirty="0">
                <a:latin typeface="Arial"/>
                <a:cs typeface="Arial"/>
              </a:rPr>
              <a:t>all  known </a:t>
            </a:r>
            <a:r>
              <a:rPr sz="2600" spc="-5" dirty="0">
                <a:latin typeface="Arial"/>
                <a:cs typeface="Arial"/>
              </a:rPr>
              <a:t>factoring algorithms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intractable!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7939" y="551181"/>
            <a:ext cx="6094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7670" algn="l"/>
                <a:tab pos="2750820" algn="l"/>
              </a:tabLst>
            </a:pPr>
            <a:r>
              <a:rPr spc="-5" dirty="0"/>
              <a:t>Public	</a:t>
            </a:r>
            <a:r>
              <a:rPr dirty="0"/>
              <a:t>Key	</a:t>
            </a:r>
            <a:r>
              <a:rPr spc="-5" dirty="0"/>
              <a:t>Cryptography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39" y="1316989"/>
            <a:ext cx="8132445" cy="47491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marR="94615" indent="-342900">
              <a:lnSpc>
                <a:spcPts val="2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1050" spc="-38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050" spc="-38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b="1" i="1" spc="-5" dirty="0">
                <a:latin typeface="Arial"/>
                <a:cs typeface="Arial"/>
              </a:rPr>
              <a:t>private </a:t>
            </a:r>
            <a:r>
              <a:rPr sz="1800" b="1" i="1" dirty="0">
                <a:latin typeface="Arial"/>
                <a:cs typeface="Arial"/>
              </a:rPr>
              <a:t>key </a:t>
            </a:r>
            <a:r>
              <a:rPr sz="1800" b="1" i="1" spc="-5" dirty="0">
                <a:latin typeface="Arial"/>
                <a:cs typeface="Arial"/>
              </a:rPr>
              <a:t>cryptosystems</a:t>
            </a:r>
            <a:r>
              <a:rPr sz="1800" spc="-5" dirty="0">
                <a:latin typeface="Arial"/>
                <a:cs typeface="Arial"/>
              </a:rPr>
              <a:t>, the </a:t>
            </a:r>
            <a:r>
              <a:rPr sz="1800" dirty="0">
                <a:latin typeface="Arial"/>
                <a:cs typeface="Arial"/>
              </a:rPr>
              <a:t>same secret </a:t>
            </a:r>
            <a:r>
              <a:rPr sz="1800" spc="-5" dirty="0">
                <a:latin typeface="Times New Roman"/>
                <a:cs typeface="Times New Roman"/>
              </a:rPr>
              <a:t>“</a:t>
            </a:r>
            <a:r>
              <a:rPr sz="1800" spc="-5" dirty="0">
                <a:latin typeface="Arial"/>
                <a:cs typeface="Arial"/>
              </a:rPr>
              <a:t>key</a:t>
            </a:r>
            <a:r>
              <a:rPr sz="1800" spc="-5" dirty="0">
                <a:latin typeface="Times New Roman"/>
                <a:cs typeface="Times New Roman"/>
              </a:rPr>
              <a:t>” </a:t>
            </a: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is used </a:t>
            </a:r>
            <a:r>
              <a:rPr sz="1800" spc="-5" dirty="0">
                <a:latin typeface="Arial"/>
                <a:cs typeface="Arial"/>
              </a:rPr>
              <a:t>to both  </a:t>
            </a:r>
            <a:r>
              <a:rPr sz="1800" dirty="0">
                <a:latin typeface="Arial"/>
                <a:cs typeface="Arial"/>
              </a:rPr>
              <a:t>encode and decode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755015" algn="l"/>
              </a:tabLst>
            </a:pPr>
            <a:r>
              <a:rPr sz="950" spc="-34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950" spc="-34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raises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problem of how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securely </a:t>
            </a:r>
            <a:r>
              <a:rPr sz="1800" spc="-5" dirty="0">
                <a:latin typeface="Arial"/>
                <a:cs typeface="Arial"/>
              </a:rPr>
              <a:t>communicate the </a:t>
            </a:r>
            <a:r>
              <a:rPr sz="1800" dirty="0">
                <a:latin typeface="Arial"/>
                <a:cs typeface="Arial"/>
              </a:rPr>
              <a:t>key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4965" algn="l"/>
              </a:tabLst>
            </a:pPr>
            <a:r>
              <a:rPr sz="1050" spc="-38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050" spc="-38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b="1" i="1" spc="-5" dirty="0">
                <a:latin typeface="Arial"/>
                <a:cs typeface="Arial"/>
              </a:rPr>
              <a:t>public </a:t>
            </a:r>
            <a:r>
              <a:rPr sz="1800" b="1" i="1" dirty="0">
                <a:latin typeface="Arial"/>
                <a:cs typeface="Arial"/>
              </a:rPr>
              <a:t>key </a:t>
            </a:r>
            <a:r>
              <a:rPr sz="1800" b="1" i="1" spc="-5" dirty="0">
                <a:latin typeface="Arial"/>
                <a:cs typeface="Arial"/>
              </a:rPr>
              <a:t>cryptosystems</a:t>
            </a:r>
            <a:r>
              <a:rPr sz="1800" spc="-5" dirty="0">
                <a:latin typeface="Arial"/>
                <a:cs typeface="Arial"/>
              </a:rPr>
              <a:t>, there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5" dirty="0">
                <a:latin typeface="Arial"/>
                <a:cs typeface="Arial"/>
              </a:rPr>
              <a:t>two </a:t>
            </a:r>
            <a:r>
              <a:rPr sz="1800" i="1" spc="-5" dirty="0">
                <a:latin typeface="Arial"/>
                <a:cs typeface="Arial"/>
              </a:rPr>
              <a:t>complementary </a:t>
            </a:r>
            <a:r>
              <a:rPr sz="1800" dirty="0">
                <a:latin typeface="Arial"/>
                <a:cs typeface="Arial"/>
              </a:rPr>
              <a:t>keys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instead.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5015" algn="l"/>
              </a:tabLst>
            </a:pPr>
            <a:r>
              <a:rPr sz="950" spc="-34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950" spc="-34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decrypts the </a:t>
            </a:r>
            <a:r>
              <a:rPr sz="1800" dirty="0">
                <a:latin typeface="Arial"/>
                <a:cs typeface="Arial"/>
              </a:rPr>
              <a:t>messages </a:t>
            </a:r>
            <a:r>
              <a:rPr sz="1800" spc="-5" dirty="0">
                <a:latin typeface="Arial"/>
                <a:cs typeface="Arial"/>
              </a:rPr>
              <a:t>that the other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encrypts.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2070"/>
              </a:lnSpc>
              <a:spcBef>
                <a:spcPts val="484"/>
              </a:spcBef>
              <a:tabLst>
                <a:tab pos="354965" algn="l"/>
              </a:tabLst>
            </a:pPr>
            <a:r>
              <a:rPr sz="1050" spc="-38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050" spc="-38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means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one key </a:t>
            </a:r>
            <a:r>
              <a:rPr sz="1800" spc="-5" dirty="0">
                <a:latin typeface="Arial"/>
                <a:cs typeface="Arial"/>
              </a:rPr>
              <a:t>(the </a:t>
            </a:r>
            <a:r>
              <a:rPr sz="1800" i="1" dirty="0">
                <a:latin typeface="Arial"/>
                <a:cs typeface="Arial"/>
              </a:rPr>
              <a:t>public </a:t>
            </a:r>
            <a:r>
              <a:rPr sz="1800" i="1" spc="-5" dirty="0">
                <a:latin typeface="Arial"/>
                <a:cs typeface="Arial"/>
              </a:rPr>
              <a:t>key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can be made public, while </a:t>
            </a:r>
            <a:r>
              <a:rPr sz="1800" spc="-5" dirty="0">
                <a:latin typeface="Arial"/>
                <a:cs typeface="Arial"/>
              </a:rPr>
              <a:t>the other  (the </a:t>
            </a:r>
            <a:r>
              <a:rPr sz="1800" i="1" spc="-5" dirty="0">
                <a:latin typeface="Arial"/>
                <a:cs typeface="Arial"/>
              </a:rPr>
              <a:t>private key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can be kept secret </a:t>
            </a:r>
            <a:r>
              <a:rPr sz="1800" spc="-5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everyone.</a:t>
            </a:r>
            <a:endParaRPr sz="1800">
              <a:latin typeface="Arial"/>
              <a:cs typeface="Arial"/>
            </a:endParaRPr>
          </a:p>
          <a:p>
            <a:pPr marL="749300" marR="417195" indent="-279400">
              <a:lnSpc>
                <a:spcPts val="2070"/>
              </a:lnSpc>
              <a:spcBef>
                <a:spcPts val="360"/>
              </a:spcBef>
              <a:tabLst>
                <a:tab pos="755015" algn="l"/>
              </a:tabLst>
            </a:pPr>
            <a:r>
              <a:rPr sz="950" spc="-34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950" spc="-34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1800" dirty="0">
                <a:latin typeface="Arial"/>
                <a:cs typeface="Arial"/>
              </a:rPr>
              <a:t>Messages </a:t>
            </a:r>
            <a:r>
              <a:rPr sz="1800" spc="-5" dirty="0">
                <a:latin typeface="Arial"/>
                <a:cs typeface="Arial"/>
              </a:rPr>
              <a:t>to the </a:t>
            </a:r>
            <a:r>
              <a:rPr sz="1800" dirty="0">
                <a:latin typeface="Arial"/>
                <a:cs typeface="Arial"/>
              </a:rPr>
              <a:t>owner can be </a:t>
            </a:r>
            <a:r>
              <a:rPr sz="1800" spc="-5" dirty="0">
                <a:latin typeface="Arial"/>
                <a:cs typeface="Arial"/>
              </a:rPr>
              <a:t>encrypted </a:t>
            </a:r>
            <a:r>
              <a:rPr sz="1800" dirty="0">
                <a:latin typeface="Arial"/>
                <a:cs typeface="Arial"/>
              </a:rPr>
              <a:t>by anyone using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public  key, but can </a:t>
            </a:r>
            <a:r>
              <a:rPr sz="1800" i="1" dirty="0">
                <a:latin typeface="Arial"/>
                <a:cs typeface="Arial"/>
              </a:rPr>
              <a:t>only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decrypted </a:t>
            </a: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owner using </a:t>
            </a:r>
            <a:r>
              <a:rPr sz="1800" spc="-5" dirty="0">
                <a:latin typeface="Arial"/>
                <a:cs typeface="Arial"/>
              </a:rPr>
              <a:t>the private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  <a:tabLst>
                <a:tab pos="1155065" algn="l"/>
              </a:tabLst>
            </a:pPr>
            <a:r>
              <a:rPr sz="900" spc="-34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900" spc="-34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Like having a </a:t>
            </a:r>
            <a:r>
              <a:rPr sz="1800" spc="-5" dirty="0">
                <a:latin typeface="Arial"/>
                <a:cs typeface="Arial"/>
              </a:rPr>
              <a:t>private </a:t>
            </a:r>
            <a:r>
              <a:rPr sz="1800" dirty="0">
                <a:latin typeface="Arial"/>
                <a:cs typeface="Arial"/>
              </a:rPr>
              <a:t>lock-box </a:t>
            </a:r>
            <a:r>
              <a:rPr sz="1800" spc="-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a slot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 marL="749300" marR="392430" indent="-279400">
              <a:lnSpc>
                <a:spcPct val="94200"/>
              </a:lnSpc>
              <a:spcBef>
                <a:spcPts val="465"/>
              </a:spcBef>
              <a:tabLst>
                <a:tab pos="755015" algn="l"/>
              </a:tabLst>
            </a:pPr>
            <a:r>
              <a:rPr sz="950" spc="-34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950" spc="-34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Arial"/>
                <a:cs typeface="Arial"/>
              </a:rPr>
              <a:t>Or, the </a:t>
            </a:r>
            <a:r>
              <a:rPr sz="1800" dirty="0">
                <a:latin typeface="Arial"/>
                <a:cs typeface="Arial"/>
              </a:rPr>
              <a:t>owner can encrypt a message </a:t>
            </a:r>
            <a:r>
              <a:rPr sz="1800" spc="-5" dirty="0">
                <a:latin typeface="Arial"/>
                <a:cs typeface="Arial"/>
              </a:rPr>
              <a:t>with their private </a:t>
            </a:r>
            <a:r>
              <a:rPr sz="1800" dirty="0">
                <a:latin typeface="Arial"/>
                <a:cs typeface="Arial"/>
              </a:rPr>
              <a:t>key, and </a:t>
            </a:r>
            <a:r>
              <a:rPr sz="1800" spc="-5" dirty="0">
                <a:latin typeface="Arial"/>
                <a:cs typeface="Arial"/>
              </a:rPr>
              <a:t>then  </a:t>
            </a:r>
            <a:r>
              <a:rPr sz="1800" dirty="0">
                <a:latin typeface="Arial"/>
                <a:cs typeface="Arial"/>
              </a:rPr>
              <a:t>anyone can decrypt </a:t>
            </a:r>
            <a:r>
              <a:rPr sz="1800" spc="-5" dirty="0">
                <a:latin typeface="Arial"/>
                <a:cs typeface="Arial"/>
              </a:rPr>
              <a:t>it, </a:t>
            </a:r>
            <a:r>
              <a:rPr sz="1800" dirty="0">
                <a:latin typeface="Arial"/>
                <a:cs typeface="Arial"/>
              </a:rPr>
              <a:t>and know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i="1" dirty="0">
                <a:latin typeface="Arial"/>
                <a:cs typeface="Arial"/>
              </a:rPr>
              <a:t>only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owner could have  </a:t>
            </a:r>
            <a:r>
              <a:rPr sz="1800" spc="-5" dirty="0">
                <a:latin typeface="Arial"/>
                <a:cs typeface="Arial"/>
              </a:rPr>
              <a:t>encrypted it.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  <a:tabLst>
                <a:tab pos="1155065" algn="l"/>
              </a:tabLst>
            </a:pPr>
            <a:r>
              <a:rPr sz="900" spc="-34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900" spc="-34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basis of </a:t>
            </a:r>
            <a:r>
              <a:rPr sz="1800" spc="-5" dirty="0">
                <a:latin typeface="Arial"/>
                <a:cs typeface="Arial"/>
              </a:rPr>
              <a:t>digital signature systems.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4965" algn="l"/>
              </a:tabLst>
            </a:pPr>
            <a:r>
              <a:rPr sz="1050" spc="-38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050" spc="-38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famous </a:t>
            </a:r>
            <a:r>
              <a:rPr sz="1800" dirty="0">
                <a:latin typeface="Arial"/>
                <a:cs typeface="Arial"/>
              </a:rPr>
              <a:t>public-key </a:t>
            </a:r>
            <a:r>
              <a:rPr sz="1800" spc="-5" dirty="0">
                <a:latin typeface="Arial"/>
                <a:cs typeface="Arial"/>
              </a:rPr>
              <a:t>cryptosystem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RSA.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5015" algn="l"/>
              </a:tabLst>
            </a:pPr>
            <a:r>
              <a:rPr sz="950" spc="-34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950" spc="-34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It </a:t>
            </a:r>
            <a:r>
              <a:rPr sz="1800" dirty="0">
                <a:latin typeface="Arial"/>
                <a:cs typeface="Arial"/>
              </a:rPr>
              <a:t>is based </a:t>
            </a:r>
            <a:r>
              <a:rPr sz="1800" spc="-5" dirty="0">
                <a:latin typeface="Arial"/>
                <a:cs typeface="Arial"/>
              </a:rPr>
              <a:t>entirely </a:t>
            </a:r>
            <a:r>
              <a:rPr sz="1800" dirty="0">
                <a:latin typeface="Arial"/>
                <a:cs typeface="Arial"/>
              </a:rPr>
              <a:t>on number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theory!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dirty="0" err="1" smtClean="0"/>
              <a:t>R</a:t>
            </a:r>
            <a:r>
              <a:rPr spc="-5" dirty="0" err="1" smtClean="0"/>
              <a:t>i</a:t>
            </a:r>
            <a:r>
              <a:rPr dirty="0" err="1" smtClean="0"/>
              <a:t>vest</a:t>
            </a:r>
            <a:r>
              <a:rPr dirty="0" smtClean="0"/>
              <a:t>-S</a:t>
            </a:r>
            <a:r>
              <a:rPr spc="-5" dirty="0" smtClean="0"/>
              <a:t>h</a:t>
            </a:r>
            <a:r>
              <a:rPr dirty="0" smtClean="0"/>
              <a:t>am</a:t>
            </a:r>
            <a:r>
              <a:rPr spc="-5" dirty="0" smtClean="0"/>
              <a:t>i</a:t>
            </a:r>
            <a:r>
              <a:rPr dirty="0" smtClean="0"/>
              <a:t>r-</a:t>
            </a:r>
            <a:r>
              <a:rPr dirty="0" err="1" smtClean="0"/>
              <a:t>A</a:t>
            </a:r>
            <a:r>
              <a:rPr spc="-5" dirty="0" err="1" smtClean="0"/>
              <a:t>dl</a:t>
            </a:r>
            <a:r>
              <a:rPr dirty="0" err="1" smtClean="0"/>
              <a:t>eman</a:t>
            </a:r>
            <a:r>
              <a:rPr lang="en-GB" dirty="0" smtClean="0"/>
              <a:t>(RSA)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39" y="1328420"/>
            <a:ext cx="7879715" cy="43351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98475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Choose a pair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of large random prime  numbers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number 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pq</a:t>
            </a:r>
            <a:endParaRPr sz="2600">
              <a:latin typeface="Arial"/>
              <a:cs typeface="Arial"/>
            </a:endParaRPr>
          </a:p>
          <a:p>
            <a:pPr marL="355600" marR="498475" indent="-342900">
              <a:lnSpc>
                <a:spcPts val="3329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Choose exponent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relatively </a:t>
            </a:r>
            <a:r>
              <a:rPr sz="2800" dirty="0">
                <a:latin typeface="Arial"/>
                <a:cs typeface="Arial"/>
              </a:rPr>
              <a:t>prime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−1)(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−1)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 &lt;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&lt;(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−1)(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−1)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Compute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inverse of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modulo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−1)(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−1)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public </a:t>
            </a:r>
            <a:r>
              <a:rPr sz="2800" b="1" spc="-5" dirty="0">
                <a:latin typeface="Arial"/>
                <a:cs typeface="Arial"/>
              </a:rPr>
              <a:t>key </a:t>
            </a:r>
            <a:r>
              <a:rPr sz="2800" spc="-5" dirty="0">
                <a:latin typeface="Arial"/>
                <a:cs typeface="Arial"/>
              </a:rPr>
              <a:t>consists of: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private </a:t>
            </a:r>
            <a:r>
              <a:rPr sz="2800" b="1" dirty="0">
                <a:latin typeface="Arial"/>
                <a:cs typeface="Arial"/>
              </a:rPr>
              <a:t>key </a:t>
            </a:r>
            <a:r>
              <a:rPr sz="2800" spc="-5" dirty="0">
                <a:latin typeface="Arial"/>
                <a:cs typeface="Arial"/>
              </a:rPr>
              <a:t>consists of: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892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RSA</a:t>
            </a:r>
            <a:r>
              <a:rPr spc="-65" dirty="0"/>
              <a:t> </a:t>
            </a:r>
            <a:r>
              <a:rPr spc="-5" dirty="0"/>
              <a:t>Encryption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7739" y="1265428"/>
            <a:ext cx="7834630" cy="50615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95"/>
              </a:spcBef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12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encrypt a message encoded as 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integer:</a:t>
            </a:r>
            <a:endParaRPr sz="2400">
              <a:latin typeface="Arial"/>
              <a:cs typeface="Arial"/>
            </a:endParaRPr>
          </a:p>
          <a:p>
            <a:pPr marL="774700" marR="30480" indent="-279400" algn="just">
              <a:lnSpc>
                <a:spcPct val="101099"/>
              </a:lnSpc>
              <a:spcBef>
                <a:spcPts val="465"/>
              </a:spcBef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9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Translate </a:t>
            </a:r>
            <a:r>
              <a:rPr sz="2400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letter into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dirty="0">
                <a:latin typeface="Arial"/>
                <a:cs typeface="Arial"/>
              </a:rPr>
              <a:t>and group </a:t>
            </a:r>
            <a:r>
              <a:rPr sz="2400" spc="-5" dirty="0">
                <a:latin typeface="Arial"/>
                <a:cs typeface="Arial"/>
              </a:rPr>
              <a:t>them  to form </a:t>
            </a:r>
            <a:r>
              <a:rPr sz="2400" dirty="0">
                <a:latin typeface="Arial"/>
                <a:cs typeface="Arial"/>
              </a:rPr>
              <a:t>larger </a:t>
            </a:r>
            <a:r>
              <a:rPr sz="2400" spc="-5" dirty="0">
                <a:latin typeface="Arial"/>
                <a:cs typeface="Arial"/>
              </a:rPr>
              <a:t>integers, </a:t>
            </a:r>
            <a:r>
              <a:rPr sz="2400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representing </a:t>
            </a:r>
            <a:r>
              <a:rPr sz="2400" dirty="0">
                <a:latin typeface="Arial"/>
                <a:cs typeface="Arial"/>
              </a:rPr>
              <a:t>a block of  </a:t>
            </a:r>
            <a:r>
              <a:rPr sz="2400" spc="-5" dirty="0">
                <a:latin typeface="Arial"/>
                <a:cs typeface="Arial"/>
              </a:rPr>
              <a:t>letters. </a:t>
            </a:r>
            <a:r>
              <a:rPr sz="2400" dirty="0">
                <a:latin typeface="Arial"/>
                <a:cs typeface="Arial"/>
              </a:rPr>
              <a:t>Each block is </a:t>
            </a: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using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mapping</a:t>
            </a:r>
            <a:endParaRPr sz="2400">
              <a:latin typeface="Arial"/>
              <a:cs typeface="Arial"/>
            </a:endParaRPr>
          </a:p>
          <a:p>
            <a:pPr marL="2781300" algn="just">
              <a:lnSpc>
                <a:spcPct val="100000"/>
              </a:lnSpc>
              <a:spcBef>
                <a:spcPts val="495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i="1" baseline="24305" dirty="0">
                <a:solidFill>
                  <a:srgbClr val="FF2600"/>
                </a:solidFill>
                <a:latin typeface="Arial"/>
                <a:cs typeface="Arial"/>
              </a:rPr>
              <a:t>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400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8100" algn="just">
              <a:lnSpc>
                <a:spcPct val="100000"/>
              </a:lnSpc>
              <a:spcBef>
                <a:spcPts val="620"/>
              </a:spcBef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12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RSA </a:t>
            </a:r>
            <a:r>
              <a:rPr sz="2400" spc="-5" dirty="0">
                <a:latin typeface="Arial"/>
                <a:cs typeface="Arial"/>
              </a:rPr>
              <a:t>encryption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message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STOP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45"/>
              </a:spcBef>
              <a:tabLst>
                <a:tab pos="2371725" algn="l"/>
              </a:tabLst>
            </a:pPr>
            <a:r>
              <a:rPr sz="2400" spc="-5" dirty="0">
                <a:latin typeface="Arial"/>
                <a:cs typeface="Arial"/>
              </a:rPr>
              <a:t>with </a:t>
            </a:r>
            <a:r>
              <a:rPr sz="24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 43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solidFill>
                  <a:srgbClr val="006600"/>
                </a:solidFill>
                <a:latin typeface="Arial"/>
                <a:cs typeface="Arial"/>
              </a:rPr>
              <a:t>q	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 59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006600"/>
                </a:solidFill>
                <a:latin typeface="Arial"/>
                <a:cs typeface="Arial"/>
              </a:rPr>
              <a:t>e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49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= 43 x 59 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2537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gcd(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, (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Arial"/>
                <a:cs typeface="Arial"/>
              </a:rPr>
              <a:t>1)(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Arial"/>
                <a:cs typeface="Arial"/>
              </a:rPr>
              <a:t>1))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gcd(13, 42·58)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STOP </a:t>
            </a:r>
            <a:r>
              <a:rPr sz="2400" dirty="0">
                <a:latin typeface="Arial"/>
                <a:cs typeface="Arial"/>
              </a:rPr>
              <a:t>-&gt; 1819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1415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1819</a:t>
            </a:r>
            <a:r>
              <a:rPr sz="2400" spc="-7" baseline="24305" dirty="0">
                <a:latin typeface="Arial"/>
                <a:cs typeface="Arial"/>
              </a:rPr>
              <a:t>13 </a:t>
            </a:r>
            <a:r>
              <a:rPr sz="2400" b="1" dirty="0">
                <a:latin typeface="Arial"/>
                <a:cs typeface="Arial"/>
              </a:rPr>
              <a:t>mod </a:t>
            </a:r>
            <a:r>
              <a:rPr sz="2400" dirty="0">
                <a:latin typeface="Arial"/>
                <a:cs typeface="Arial"/>
              </a:rPr>
              <a:t>2537 = 2081; </a:t>
            </a:r>
            <a:r>
              <a:rPr sz="2400" spc="-5" dirty="0">
                <a:latin typeface="Arial"/>
                <a:cs typeface="Arial"/>
              </a:rPr>
              <a:t>1415</a:t>
            </a:r>
            <a:r>
              <a:rPr sz="2400" spc="-7" baseline="24305" dirty="0">
                <a:latin typeface="Arial"/>
                <a:cs typeface="Arial"/>
              </a:rPr>
              <a:t>13 </a:t>
            </a:r>
            <a:r>
              <a:rPr sz="2400" b="1" dirty="0">
                <a:latin typeface="Arial"/>
                <a:cs typeface="Arial"/>
              </a:rPr>
              <a:t>mod </a:t>
            </a:r>
            <a:r>
              <a:rPr sz="2400" dirty="0">
                <a:latin typeface="Arial"/>
                <a:cs typeface="Arial"/>
              </a:rPr>
              <a:t>2537 =</a:t>
            </a:r>
            <a:r>
              <a:rPr sz="2400" spc="3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2182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message: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2081 2182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892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RSA</a:t>
            </a:r>
            <a:r>
              <a:rPr spc="-60" dirty="0"/>
              <a:t> </a:t>
            </a:r>
            <a:r>
              <a:rPr spc="-5" dirty="0"/>
              <a:t>Decryption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3639" y="1265428"/>
            <a:ext cx="7621905" cy="47694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95"/>
              </a:spcBef>
              <a:tabLst>
                <a:tab pos="3930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decrypt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encoded message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95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i="1" baseline="24305" dirty="0">
                <a:solidFill>
                  <a:srgbClr val="FF2600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400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620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Recall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2400" dirty="0">
                <a:latin typeface="Arial"/>
                <a:cs typeface="Arial"/>
              </a:rPr>
              <a:t>is an inverse of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400" dirty="0">
                <a:latin typeface="Arial"/>
                <a:cs typeface="Arial"/>
              </a:rPr>
              <a:t>modulo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−1)(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−1)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930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RSA </a:t>
            </a:r>
            <a:r>
              <a:rPr sz="2400" spc="-5" dirty="0">
                <a:latin typeface="Arial"/>
                <a:cs typeface="Arial"/>
              </a:rPr>
              <a:t>decryption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message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0981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0461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0"/>
              </a:spcBef>
              <a:tabLst>
                <a:tab pos="3807460" algn="l"/>
              </a:tabLst>
            </a:pPr>
            <a:r>
              <a:rPr sz="2400" spc="-5" dirty="0">
                <a:latin typeface="Arial"/>
                <a:cs typeface="Arial"/>
              </a:rPr>
              <a:t>encrypted with </a:t>
            </a:r>
            <a:r>
              <a:rPr sz="24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</a:t>
            </a:r>
            <a:r>
              <a:rPr sz="24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43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600"/>
                </a:solidFill>
                <a:latin typeface="Arial"/>
                <a:cs typeface="Arial"/>
              </a:rPr>
              <a:t>q	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 59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006600"/>
                </a:solidFill>
                <a:latin typeface="Arial"/>
                <a:cs typeface="Arial"/>
              </a:rPr>
              <a:t>e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00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= 43 x 59 = 2537; </a:t>
            </a:r>
            <a:r>
              <a:rPr sz="2400" i="1" dirty="0">
                <a:latin typeface="Arial"/>
                <a:cs typeface="Arial"/>
              </a:rPr>
              <a:t>d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937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620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0981</a:t>
            </a:r>
            <a:r>
              <a:rPr sz="2400" spc="-7" baseline="24305" dirty="0">
                <a:latin typeface="Arial"/>
                <a:cs typeface="Arial"/>
              </a:rPr>
              <a:t>937  </a:t>
            </a:r>
            <a:r>
              <a:rPr sz="2400" b="1" dirty="0">
                <a:latin typeface="Arial"/>
                <a:cs typeface="Arial"/>
              </a:rPr>
              <a:t>mod </a:t>
            </a:r>
            <a:r>
              <a:rPr sz="2400" dirty="0">
                <a:latin typeface="Arial"/>
                <a:cs typeface="Arial"/>
              </a:rPr>
              <a:t>2537 =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0704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20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0461</a:t>
            </a:r>
            <a:r>
              <a:rPr sz="2400" spc="-7" baseline="24305" dirty="0">
                <a:latin typeface="Arial"/>
                <a:cs typeface="Arial"/>
              </a:rPr>
              <a:t>937  </a:t>
            </a:r>
            <a:r>
              <a:rPr sz="2400" b="1" dirty="0">
                <a:latin typeface="Arial"/>
                <a:cs typeface="Arial"/>
              </a:rPr>
              <a:t>mod </a:t>
            </a:r>
            <a:r>
              <a:rPr sz="2400" dirty="0">
                <a:latin typeface="Arial"/>
                <a:cs typeface="Arial"/>
              </a:rPr>
              <a:t>2537 =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1115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620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Decrypted </a:t>
            </a:r>
            <a:r>
              <a:rPr sz="2400" dirty="0">
                <a:latin typeface="Arial"/>
                <a:cs typeface="Arial"/>
              </a:rPr>
              <a:t>message: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0704 1115</a:t>
            </a:r>
            <a:endParaRPr sz="2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620"/>
              </a:spcBef>
              <a:tabLst>
                <a:tab pos="7931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Translation </a:t>
            </a:r>
            <a:r>
              <a:rPr sz="2400" dirty="0">
                <a:latin typeface="Arial"/>
                <a:cs typeface="Arial"/>
              </a:rPr>
              <a:t>back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English </a:t>
            </a:r>
            <a:r>
              <a:rPr sz="2400" spc="-5" dirty="0">
                <a:latin typeface="Arial"/>
                <a:cs typeface="Arial"/>
              </a:rPr>
              <a:t>letters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HELP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0"/>
            <a:ext cx="561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Computer Arithmetic</a:t>
            </a:r>
            <a:r>
              <a:rPr sz="3600" spc="-25" dirty="0"/>
              <a:t> </a:t>
            </a:r>
            <a:r>
              <a:rPr sz="3600" spc="-5" dirty="0"/>
              <a:t>with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229677" y="520701"/>
            <a:ext cx="317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Large</a:t>
            </a:r>
            <a:r>
              <a:rPr sz="36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Integers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" y="1374458"/>
            <a:ext cx="9144000" cy="51596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0" marR="386080" indent="-342900">
              <a:lnSpc>
                <a:spcPct val="99000"/>
              </a:lnSpc>
              <a:spcBef>
                <a:spcPts val="125"/>
              </a:spcBef>
              <a:tabLst>
                <a:tab pos="380365" algn="l"/>
              </a:tabLst>
            </a:pPr>
            <a:r>
              <a:rPr sz="1400" spc="-509" dirty="0" smtClean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 smtClean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latin typeface="Arial"/>
                <a:cs typeface="Arial"/>
              </a:rPr>
              <a:t>By Chinese Remainder </a:t>
            </a:r>
            <a:r>
              <a:rPr sz="2400" spc="-5" dirty="0" smtClean="0">
                <a:latin typeface="Arial"/>
                <a:cs typeface="Arial"/>
              </a:rPr>
              <a:t>Theorem, </a:t>
            </a:r>
            <a:r>
              <a:rPr sz="2400" dirty="0" smtClean="0">
                <a:latin typeface="Arial"/>
                <a:cs typeface="Arial"/>
              </a:rPr>
              <a:t>an </a:t>
            </a:r>
            <a:r>
              <a:rPr sz="2400" spc="-5" dirty="0" smtClean="0">
                <a:latin typeface="Arial"/>
                <a:cs typeface="Arial"/>
              </a:rPr>
              <a:t>integer </a:t>
            </a:r>
            <a:r>
              <a:rPr sz="2400" i="1" dirty="0" smtClean="0">
                <a:latin typeface="Arial"/>
                <a:cs typeface="Arial"/>
              </a:rPr>
              <a:t>a</a:t>
            </a:r>
            <a:r>
              <a:rPr sz="2400" i="1" spc="-4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where 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0≤</a:t>
            </a:r>
            <a:r>
              <a:rPr sz="2400" i="1" spc="-5" dirty="0" smtClean="0">
                <a:solidFill>
                  <a:srgbClr val="FF2600"/>
                </a:solidFill>
                <a:latin typeface="Arial"/>
                <a:cs typeface="Arial"/>
              </a:rPr>
              <a:t>a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i="1" spc="-5" dirty="0" smtClean="0">
                <a:solidFill>
                  <a:srgbClr val="FF2600"/>
                </a:solidFill>
                <a:latin typeface="Arial"/>
                <a:cs typeface="Arial"/>
              </a:rPr>
              <a:t>m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i="1" spc="-5" dirty="0" smtClean="0">
                <a:solidFill>
                  <a:srgbClr val="FF2600"/>
                </a:solidFill>
                <a:latin typeface="Arial"/>
                <a:cs typeface="Arial"/>
              </a:rPr>
              <a:t>∏m</a:t>
            </a:r>
            <a:r>
              <a:rPr sz="2400" i="1" spc="-7" baseline="-20833" dirty="0" smtClean="0">
                <a:solidFill>
                  <a:srgbClr val="FF2600"/>
                </a:solidFill>
                <a:latin typeface="Arial"/>
                <a:cs typeface="Arial"/>
              </a:rPr>
              <a:t>i</a:t>
            </a:r>
            <a:r>
              <a:rPr sz="2400" spc="-5" dirty="0" smtClean="0">
                <a:latin typeface="Arial"/>
                <a:cs typeface="Arial"/>
              </a:rPr>
              <a:t>, </a:t>
            </a:r>
            <a:r>
              <a:rPr sz="2400" spc="-5" dirty="0" err="1" smtClean="0">
                <a:solidFill>
                  <a:srgbClr val="FF0000"/>
                </a:solidFill>
                <a:latin typeface="Arial"/>
                <a:cs typeface="Arial"/>
              </a:rPr>
              <a:t>gcd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spc="-5" dirty="0" err="1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i="1" spc="-7" baseline="-20833" dirty="0" err="1" smtClean="0">
                <a:solidFill>
                  <a:srgbClr val="FF2600"/>
                </a:solidFill>
                <a:latin typeface="Arial"/>
                <a:cs typeface="Arial"/>
              </a:rPr>
              <a:t>i</a:t>
            </a:r>
            <a:r>
              <a:rPr sz="2400" spc="-5" dirty="0" err="1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i="1" spc="-5" dirty="0" err="1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i="1" spc="-7" baseline="-20833" dirty="0" err="1" smtClean="0">
                <a:solidFill>
                  <a:srgbClr val="FF2600"/>
                </a:solidFill>
                <a:latin typeface="Arial"/>
                <a:cs typeface="Arial"/>
              </a:rPr>
              <a:t>j≠i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)=1</a:t>
            </a:r>
            <a:r>
              <a:rPr sz="2400" spc="-5" dirty="0" smtClean="0">
                <a:latin typeface="Arial"/>
                <a:cs typeface="Arial"/>
              </a:rPr>
              <a:t>, </a:t>
            </a:r>
            <a:r>
              <a:rPr sz="2400" dirty="0" smtClean="0">
                <a:latin typeface="Arial"/>
                <a:cs typeface="Arial"/>
              </a:rPr>
              <a:t>can be </a:t>
            </a:r>
            <a:r>
              <a:rPr sz="2400" spc="-5" dirty="0" smtClean="0">
                <a:latin typeface="Arial"/>
                <a:cs typeface="Arial"/>
              </a:rPr>
              <a:t>represented </a:t>
            </a:r>
            <a:r>
              <a:rPr sz="2400" dirty="0" smtClean="0">
                <a:latin typeface="Arial"/>
                <a:cs typeface="Arial"/>
              </a:rPr>
              <a:t>by  </a:t>
            </a:r>
            <a:r>
              <a:rPr sz="2400" i="1" dirty="0" err="1" smtClean="0">
                <a:latin typeface="Arial"/>
                <a:cs typeface="Arial"/>
              </a:rPr>
              <a:t>a</a:t>
            </a:r>
            <a:r>
              <a:rPr sz="2400" dirty="0" err="1" smtClean="0">
                <a:latin typeface="Times New Roman"/>
                <a:cs typeface="Times New Roman"/>
              </a:rPr>
              <a:t>’</a:t>
            </a:r>
            <a:r>
              <a:rPr sz="2400" dirty="0" err="1" smtClean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 residues mod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m</a:t>
            </a:r>
            <a:r>
              <a:rPr sz="2400" i="1" baseline="-20833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:</a:t>
            </a:r>
            <a:r>
              <a:rPr lang="en-GB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(</a:t>
            </a:r>
            <a:r>
              <a:rPr sz="2400" i="1" dirty="0" smtClean="0">
                <a:latin typeface="Arial"/>
                <a:cs typeface="Arial"/>
              </a:rPr>
              <a:t>a </a:t>
            </a:r>
            <a:r>
              <a:rPr sz="2400" dirty="0" smtClean="0">
                <a:latin typeface="Arial"/>
                <a:cs typeface="Arial"/>
              </a:rPr>
              <a:t>mod </a:t>
            </a:r>
            <a:r>
              <a:rPr sz="2400" i="1" dirty="0" smtClean="0">
                <a:latin typeface="Arial"/>
                <a:cs typeface="Arial"/>
              </a:rPr>
              <a:t>m</a:t>
            </a:r>
            <a:r>
              <a:rPr sz="2400" baseline="-20833" dirty="0" smtClean="0">
                <a:latin typeface="Arial"/>
                <a:cs typeface="Arial"/>
              </a:rPr>
              <a:t>1</a:t>
            </a:r>
            <a:r>
              <a:rPr sz="2400" dirty="0" smtClean="0">
                <a:latin typeface="Arial"/>
                <a:cs typeface="Arial"/>
              </a:rPr>
              <a:t>, </a:t>
            </a:r>
            <a:r>
              <a:rPr sz="2400" i="1" dirty="0" smtClean="0">
                <a:latin typeface="Arial"/>
                <a:cs typeface="Arial"/>
              </a:rPr>
              <a:t>a </a:t>
            </a:r>
            <a:r>
              <a:rPr sz="2400" dirty="0" smtClean="0">
                <a:latin typeface="Arial"/>
                <a:cs typeface="Arial"/>
              </a:rPr>
              <a:t>mod </a:t>
            </a:r>
            <a:r>
              <a:rPr sz="2400" i="1" dirty="0" smtClean="0">
                <a:latin typeface="Arial"/>
                <a:cs typeface="Arial"/>
              </a:rPr>
              <a:t>m</a:t>
            </a:r>
            <a:r>
              <a:rPr sz="2400" baseline="-20833" dirty="0" smtClean="0">
                <a:latin typeface="Arial"/>
                <a:cs typeface="Arial"/>
              </a:rPr>
              <a:t>2</a:t>
            </a:r>
            <a:r>
              <a:rPr sz="2400" dirty="0" smtClean="0">
                <a:latin typeface="Arial"/>
                <a:cs typeface="Arial"/>
              </a:rPr>
              <a:t>, </a:t>
            </a:r>
            <a:r>
              <a:rPr sz="2400" dirty="0" smtClean="0">
                <a:latin typeface="Times New Roman"/>
                <a:cs typeface="Times New Roman"/>
              </a:rPr>
              <a:t>…</a:t>
            </a:r>
            <a:r>
              <a:rPr sz="2400" dirty="0" smtClean="0">
                <a:latin typeface="Arial"/>
                <a:cs typeface="Arial"/>
              </a:rPr>
              <a:t>, </a:t>
            </a:r>
            <a:r>
              <a:rPr sz="2400" i="1" dirty="0" smtClean="0">
                <a:latin typeface="Arial"/>
                <a:cs typeface="Arial"/>
              </a:rPr>
              <a:t>a </a:t>
            </a:r>
            <a:r>
              <a:rPr sz="2400" dirty="0" smtClean="0">
                <a:latin typeface="Arial"/>
                <a:cs typeface="Arial"/>
              </a:rPr>
              <a:t>mod</a:t>
            </a:r>
            <a:r>
              <a:rPr sz="2400" spc="-55" dirty="0" smtClean="0">
                <a:latin typeface="Arial"/>
                <a:cs typeface="Arial"/>
              </a:rPr>
              <a:t> </a:t>
            </a:r>
            <a:r>
              <a:rPr sz="2400" i="1" dirty="0" err="1" smtClean="0">
                <a:latin typeface="Arial"/>
                <a:cs typeface="Arial"/>
              </a:rPr>
              <a:t>m</a:t>
            </a:r>
            <a:r>
              <a:rPr sz="2400" i="1" baseline="-20833" dirty="0" err="1" smtClean="0">
                <a:latin typeface="Arial"/>
                <a:cs typeface="Arial"/>
              </a:rPr>
              <a:t>n</a:t>
            </a:r>
            <a:r>
              <a:rPr sz="2400" dirty="0" smtClean="0">
                <a:latin typeface="Arial"/>
                <a:cs typeface="Arial"/>
              </a:rPr>
              <a:t>)</a:t>
            </a:r>
            <a:endParaRPr lang="en-GB" sz="2400" dirty="0" smtClean="0">
              <a:latin typeface="Arial"/>
              <a:cs typeface="Arial"/>
            </a:endParaRPr>
          </a:p>
          <a:p>
            <a:r>
              <a:rPr lang="en-GB" sz="2400" dirty="0" smtClean="0"/>
              <a:t>   each </a:t>
            </a:r>
            <a:r>
              <a:rPr lang="en-GB" sz="2400" i="1" dirty="0" smtClean="0"/>
              <a:t>m</a:t>
            </a:r>
            <a:r>
              <a:rPr lang="en-GB" sz="1400" i="1" dirty="0" smtClean="0"/>
              <a:t>i </a:t>
            </a:r>
            <a:r>
              <a:rPr lang="en-GB" sz="2400" dirty="0" smtClean="0"/>
              <a:t>is </a:t>
            </a:r>
            <a:r>
              <a:rPr lang="en-GB" sz="2400" dirty="0" smtClean="0"/>
              <a:t>an integer greater than 2, </a:t>
            </a:r>
            <a:r>
              <a:rPr lang="en-GB" sz="2400" dirty="0" err="1" smtClean="0"/>
              <a:t>gcd</a:t>
            </a:r>
            <a:r>
              <a:rPr lang="en-GB" sz="2400" i="1" dirty="0" smtClean="0"/>
              <a:t>(</a:t>
            </a:r>
            <a:r>
              <a:rPr lang="en-GB" sz="2400" i="1" dirty="0" err="1" smtClean="0"/>
              <a:t>mi,mj</a:t>
            </a:r>
            <a:r>
              <a:rPr lang="en-GB" sz="2400" i="1" dirty="0" smtClean="0"/>
              <a:t> ) = 1 whenever </a:t>
            </a:r>
            <a:r>
              <a:rPr lang="en-GB" sz="2400" i="1" dirty="0" err="1" smtClean="0"/>
              <a:t>i</a:t>
            </a:r>
            <a:r>
              <a:rPr lang="en-GB" sz="2400" i="1" dirty="0" smtClean="0"/>
              <a:t> </a:t>
            </a:r>
            <a:r>
              <a:rPr lang="en-GB" sz="2400" i="1" dirty="0" smtClean="0"/>
              <a:t>!= </a:t>
            </a:r>
            <a:r>
              <a:rPr lang="en-GB" sz="2400" i="1" dirty="0" smtClean="0"/>
              <a:t>j , </a:t>
            </a:r>
            <a:endParaRPr lang="en-GB" sz="2400" i="1" dirty="0" smtClean="0"/>
          </a:p>
          <a:p>
            <a:r>
              <a:rPr lang="en-GB" sz="2400" i="1" dirty="0" smtClean="0"/>
              <a:t>   m </a:t>
            </a:r>
            <a:r>
              <a:rPr lang="en-GB" sz="2400" i="1" dirty="0" smtClean="0"/>
              <a:t>= </a:t>
            </a:r>
            <a:r>
              <a:rPr lang="en-GB" sz="2400" i="1" dirty="0" smtClean="0"/>
              <a:t>m</a:t>
            </a:r>
            <a:r>
              <a:rPr lang="en-GB" sz="1600" i="1" dirty="0" smtClean="0"/>
              <a:t>1</a:t>
            </a:r>
            <a:r>
              <a:rPr lang="en-GB" sz="2400" i="1" dirty="0" smtClean="0"/>
              <a:t>m</a:t>
            </a:r>
            <a:r>
              <a:rPr lang="en-GB" i="1" dirty="0" smtClean="0"/>
              <a:t>2</a:t>
            </a:r>
            <a:r>
              <a:rPr lang="en-GB" sz="2400" i="1" dirty="0" smtClean="0"/>
              <a:t>....</a:t>
            </a:r>
            <a:r>
              <a:rPr lang="en-GB" sz="2400" i="1" dirty="0" err="1" smtClean="0"/>
              <a:t>m</a:t>
            </a:r>
            <a:r>
              <a:rPr lang="en-GB" sz="1600" i="1" dirty="0" err="1" smtClean="0"/>
              <a:t>n</a:t>
            </a:r>
            <a:r>
              <a:rPr lang="en-GB" sz="2400" i="1" dirty="0" smtClean="0"/>
              <a:t> </a:t>
            </a:r>
            <a:r>
              <a:rPr lang="en-GB" sz="2400" i="1" dirty="0" smtClean="0"/>
              <a:t>is </a:t>
            </a:r>
            <a:r>
              <a:rPr lang="en-GB" sz="2400" i="1" dirty="0" smtClean="0"/>
              <a:t>greater </a:t>
            </a:r>
            <a:r>
              <a:rPr lang="en-GB" sz="2400" dirty="0" smtClean="0"/>
              <a:t>than </a:t>
            </a:r>
            <a:r>
              <a:rPr lang="en-GB" sz="2400" dirty="0" smtClean="0"/>
              <a:t>the results of the arithmetic </a:t>
            </a:r>
            <a:r>
              <a:rPr lang="en-GB" sz="2400" dirty="0" smtClean="0"/>
              <a:t>operations.</a:t>
            </a:r>
            <a:endParaRPr sz="2400" dirty="0" smtClean="0">
              <a:latin typeface="Arial"/>
              <a:cs typeface="Arial"/>
            </a:endParaRPr>
          </a:p>
          <a:p>
            <a:pPr marL="381000" marR="30480" indent="-342900">
              <a:lnSpc>
                <a:spcPct val="101499"/>
              </a:lnSpc>
              <a:spcBef>
                <a:spcPts val="475"/>
              </a:spcBef>
              <a:tabLst>
                <a:tab pos="380365" algn="l"/>
              </a:tabLst>
            </a:pPr>
            <a:r>
              <a:rPr sz="1400" spc="-509" dirty="0" smtClean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 smtClean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To perform arithmetic with </a:t>
            </a:r>
            <a:r>
              <a:rPr sz="2400" dirty="0" smtClean="0">
                <a:latin typeface="Arial"/>
                <a:cs typeface="Arial"/>
              </a:rPr>
              <a:t>large </a:t>
            </a:r>
            <a:r>
              <a:rPr sz="2400" spc="-5" dirty="0" smtClean="0">
                <a:latin typeface="Arial"/>
                <a:cs typeface="Arial"/>
              </a:rPr>
              <a:t>integers represented </a:t>
            </a:r>
            <a:r>
              <a:rPr sz="2400" dirty="0" smtClean="0">
                <a:latin typeface="Arial"/>
                <a:cs typeface="Arial"/>
              </a:rPr>
              <a:t>in  </a:t>
            </a:r>
            <a:r>
              <a:rPr sz="2400" spc="-5" dirty="0" smtClean="0">
                <a:latin typeface="Arial"/>
                <a:cs typeface="Arial"/>
              </a:rPr>
              <a:t>this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way,</a:t>
            </a:r>
          </a:p>
          <a:p>
            <a:pPr marL="494665">
              <a:lnSpc>
                <a:spcPct val="100000"/>
              </a:lnSpc>
              <a:spcBef>
                <a:spcPts val="595"/>
              </a:spcBef>
              <a:tabLst>
                <a:tab pos="780415" algn="l"/>
              </a:tabLst>
            </a:pPr>
            <a:r>
              <a:rPr sz="1300" spc="-480" dirty="0" smtClean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Simply </a:t>
            </a:r>
            <a:r>
              <a:rPr sz="2400" spc="-5" dirty="0">
                <a:latin typeface="Arial"/>
                <a:cs typeface="Arial"/>
              </a:rPr>
              <a:t>perform operations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the separate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residues!</a:t>
            </a:r>
          </a:p>
          <a:p>
            <a:pPr marL="1181100" marR="143510" indent="-228600">
              <a:lnSpc>
                <a:spcPct val="101499"/>
              </a:lnSpc>
              <a:spcBef>
                <a:spcPts val="480"/>
              </a:spcBef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5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Each of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might be done in a single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  </a:t>
            </a:r>
            <a:r>
              <a:rPr sz="2400" spc="-5" dirty="0">
                <a:latin typeface="Arial"/>
                <a:cs typeface="Arial"/>
              </a:rPr>
              <a:t>operation.</a:t>
            </a:r>
            <a:endParaRPr sz="2400" dirty="0">
              <a:latin typeface="Arial"/>
              <a:cs typeface="Arial"/>
            </a:endParaRPr>
          </a:p>
          <a:p>
            <a:pPr marL="1181100" marR="431800" indent="-228600">
              <a:lnSpc>
                <a:spcPts val="2820"/>
              </a:lnSpc>
              <a:spcBef>
                <a:spcPts val="740"/>
              </a:spcBef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5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operations </a:t>
            </a:r>
            <a:r>
              <a:rPr sz="2400" dirty="0">
                <a:latin typeface="Arial"/>
                <a:cs typeface="Arial"/>
              </a:rPr>
              <a:t>may be easily parallelized 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vector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machine.</a:t>
            </a:r>
          </a:p>
          <a:p>
            <a:pPr marL="494665">
              <a:lnSpc>
                <a:spcPct val="100000"/>
              </a:lnSpc>
              <a:spcBef>
                <a:spcPts val="51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Works </a:t>
            </a:r>
            <a:r>
              <a:rPr sz="2400" dirty="0">
                <a:latin typeface="Arial"/>
                <a:cs typeface="Arial"/>
              </a:rPr>
              <a:t>so long as </a:t>
            </a:r>
            <a:r>
              <a:rPr sz="2400" i="1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&gt;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desired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3689985" algn="l"/>
                <a:tab pos="6343015" algn="l"/>
              </a:tabLst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pu</a:t>
            </a:r>
            <a:r>
              <a:rPr dirty="0"/>
              <a:t>ter	Ar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met</a:t>
            </a:r>
            <a:r>
              <a:rPr spc="-5" dirty="0"/>
              <a:t>i</a:t>
            </a:r>
            <a:r>
              <a:rPr dirty="0"/>
              <a:t>c	</a:t>
            </a:r>
            <a:r>
              <a:rPr lang="en-GB" dirty="0" smtClean="0"/>
              <a:t>Example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99439" y="1353820"/>
            <a:ext cx="8378825" cy="477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ts val="2390"/>
              </a:lnSpc>
              <a:spcBef>
                <a:spcPts val="100"/>
              </a:spcBef>
              <a:tabLst>
                <a:tab pos="443865" algn="l"/>
              </a:tabLst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example, </a:t>
            </a:r>
            <a:r>
              <a:rPr sz="2000" spc="-5" dirty="0">
                <a:latin typeface="Arial"/>
                <a:cs typeface="Arial"/>
              </a:rPr>
              <a:t>the following </a:t>
            </a:r>
            <a:r>
              <a:rPr sz="2000" dirty="0">
                <a:latin typeface="Arial"/>
                <a:cs typeface="Arial"/>
              </a:rPr>
              <a:t>numbers are </a:t>
            </a:r>
            <a:r>
              <a:rPr sz="2000" spc="-5" dirty="0">
                <a:latin typeface="Arial"/>
                <a:cs typeface="Arial"/>
              </a:rPr>
              <a:t>relatively </a:t>
            </a:r>
            <a:r>
              <a:rPr sz="2000" dirty="0">
                <a:latin typeface="Arial"/>
                <a:cs typeface="Arial"/>
              </a:rPr>
              <a:t>prime:</a:t>
            </a:r>
            <a:endParaRPr sz="2000">
              <a:latin typeface="Arial"/>
              <a:cs typeface="Arial"/>
            </a:endParaRPr>
          </a:p>
          <a:p>
            <a:pPr marL="843915">
              <a:lnSpc>
                <a:spcPts val="2390"/>
              </a:lnSpc>
            </a:pPr>
            <a:r>
              <a:rPr sz="2000" i="1" spc="5" dirty="0">
                <a:latin typeface="Arial"/>
                <a:cs typeface="Arial"/>
              </a:rPr>
              <a:t>m</a:t>
            </a:r>
            <a:r>
              <a:rPr sz="1950" spc="7" baseline="-21367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spc="7" baseline="25641" dirty="0">
                <a:latin typeface="Arial"/>
                <a:cs typeface="Arial"/>
              </a:rPr>
              <a:t>25</a:t>
            </a:r>
            <a:r>
              <a:rPr sz="2000" spc="5" dirty="0">
                <a:latin typeface="Arial"/>
                <a:cs typeface="Arial"/>
              </a:rPr>
              <a:t>−1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33,554,431 </a:t>
            </a:r>
            <a:r>
              <a:rPr sz="2000" dirty="0">
                <a:latin typeface="Arial"/>
                <a:cs typeface="Arial"/>
              </a:rPr>
              <a:t>= 31 </a:t>
            </a:r>
            <a:r>
              <a:rPr sz="2000" dirty="0">
                <a:latin typeface="Times New Roman"/>
                <a:cs typeface="Times New Roman"/>
              </a:rPr>
              <a:t>· </a:t>
            </a:r>
            <a:r>
              <a:rPr sz="2000" spc="-5" dirty="0">
                <a:latin typeface="Arial"/>
                <a:cs typeface="Arial"/>
              </a:rPr>
              <a:t>601 </a:t>
            </a:r>
            <a:r>
              <a:rPr sz="2000" dirty="0">
                <a:latin typeface="Times New Roman"/>
                <a:cs typeface="Times New Roman"/>
              </a:rPr>
              <a:t>·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1,801</a:t>
            </a:r>
            <a:endParaRPr sz="20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</a:pPr>
            <a:r>
              <a:rPr sz="2000" i="1" spc="5" dirty="0">
                <a:latin typeface="Arial"/>
                <a:cs typeface="Arial"/>
              </a:rPr>
              <a:t>m</a:t>
            </a:r>
            <a:r>
              <a:rPr sz="1950" spc="7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spc="7" baseline="25641" dirty="0">
                <a:latin typeface="Arial"/>
                <a:cs typeface="Arial"/>
              </a:rPr>
              <a:t>27</a:t>
            </a:r>
            <a:r>
              <a:rPr sz="2000" spc="5" dirty="0">
                <a:latin typeface="Arial"/>
                <a:cs typeface="Arial"/>
              </a:rPr>
              <a:t>−1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134,217,727 </a:t>
            </a:r>
            <a:r>
              <a:rPr sz="2000" dirty="0">
                <a:latin typeface="Arial"/>
                <a:cs typeface="Arial"/>
              </a:rPr>
              <a:t>= 7 </a:t>
            </a:r>
            <a:r>
              <a:rPr sz="2000" dirty="0">
                <a:latin typeface="Times New Roman"/>
                <a:cs typeface="Times New Roman"/>
              </a:rPr>
              <a:t>· </a:t>
            </a:r>
            <a:r>
              <a:rPr sz="2000" spc="-5" dirty="0">
                <a:latin typeface="Arial"/>
                <a:cs typeface="Arial"/>
              </a:rPr>
              <a:t>73 </a:t>
            </a:r>
            <a:r>
              <a:rPr sz="2000" dirty="0">
                <a:latin typeface="Times New Roman"/>
                <a:cs typeface="Times New Roman"/>
              </a:rPr>
              <a:t>·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262,657</a:t>
            </a:r>
            <a:endParaRPr sz="20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</a:pPr>
            <a:r>
              <a:rPr sz="2000" i="1" spc="5" dirty="0">
                <a:latin typeface="Arial"/>
                <a:cs typeface="Arial"/>
              </a:rPr>
              <a:t>m</a:t>
            </a:r>
            <a:r>
              <a:rPr sz="1950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spc="7" baseline="25641" dirty="0">
                <a:latin typeface="Arial"/>
                <a:cs typeface="Arial"/>
              </a:rPr>
              <a:t>28</a:t>
            </a:r>
            <a:r>
              <a:rPr sz="2000" spc="5" dirty="0">
                <a:latin typeface="Arial"/>
                <a:cs typeface="Arial"/>
              </a:rPr>
              <a:t>−1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268,435,455 </a:t>
            </a:r>
            <a:r>
              <a:rPr sz="2000" dirty="0">
                <a:latin typeface="Arial"/>
                <a:cs typeface="Arial"/>
              </a:rPr>
              <a:t>= 3 </a:t>
            </a:r>
            <a:r>
              <a:rPr sz="2000" dirty="0">
                <a:latin typeface="Times New Roman"/>
                <a:cs typeface="Times New Roman"/>
              </a:rPr>
              <a:t>· </a:t>
            </a:r>
            <a:r>
              <a:rPr sz="2000" dirty="0">
                <a:latin typeface="Arial"/>
                <a:cs typeface="Arial"/>
              </a:rPr>
              <a:t>5 </a:t>
            </a:r>
            <a:r>
              <a:rPr sz="2000" dirty="0">
                <a:latin typeface="Times New Roman"/>
                <a:cs typeface="Times New Roman"/>
              </a:rPr>
              <a:t>· </a:t>
            </a:r>
            <a:r>
              <a:rPr sz="2000" spc="-5" dirty="0">
                <a:latin typeface="Arial"/>
                <a:cs typeface="Arial"/>
              </a:rPr>
              <a:t>29 </a:t>
            </a:r>
            <a:r>
              <a:rPr sz="2000" dirty="0">
                <a:latin typeface="Times New Roman"/>
                <a:cs typeface="Times New Roman"/>
              </a:rPr>
              <a:t>· </a:t>
            </a:r>
            <a:r>
              <a:rPr sz="2000" spc="-5" dirty="0">
                <a:latin typeface="Arial"/>
                <a:cs typeface="Arial"/>
              </a:rPr>
              <a:t>43 </a:t>
            </a:r>
            <a:r>
              <a:rPr sz="2000" dirty="0">
                <a:latin typeface="Times New Roman"/>
                <a:cs typeface="Times New Roman"/>
              </a:rPr>
              <a:t>· </a:t>
            </a:r>
            <a:r>
              <a:rPr sz="2000" spc="-5" dirty="0">
                <a:latin typeface="Arial"/>
                <a:cs typeface="Arial"/>
              </a:rPr>
              <a:t>113 </a:t>
            </a:r>
            <a:r>
              <a:rPr sz="2000" dirty="0">
                <a:latin typeface="Times New Roman"/>
                <a:cs typeface="Times New Roman"/>
              </a:rPr>
              <a:t>·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127</a:t>
            </a:r>
            <a:endParaRPr sz="20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</a:pPr>
            <a:r>
              <a:rPr sz="2000" i="1" spc="5" dirty="0">
                <a:latin typeface="Arial"/>
                <a:cs typeface="Arial"/>
              </a:rPr>
              <a:t>m</a:t>
            </a:r>
            <a:r>
              <a:rPr sz="1950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spc="7" baseline="25641" dirty="0">
                <a:latin typeface="Arial"/>
                <a:cs typeface="Arial"/>
              </a:rPr>
              <a:t>29</a:t>
            </a:r>
            <a:r>
              <a:rPr sz="2000" spc="5" dirty="0">
                <a:latin typeface="Arial"/>
                <a:cs typeface="Arial"/>
              </a:rPr>
              <a:t>−1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536,870,911 </a:t>
            </a:r>
            <a:r>
              <a:rPr sz="2000" dirty="0">
                <a:latin typeface="Arial"/>
                <a:cs typeface="Arial"/>
              </a:rPr>
              <a:t>= 233 </a:t>
            </a:r>
            <a:r>
              <a:rPr sz="2000" dirty="0">
                <a:latin typeface="Times New Roman"/>
                <a:cs typeface="Times New Roman"/>
              </a:rPr>
              <a:t>· </a:t>
            </a:r>
            <a:r>
              <a:rPr sz="2000" spc="-5" dirty="0">
                <a:latin typeface="Arial"/>
                <a:cs typeface="Arial"/>
              </a:rPr>
              <a:t>1,103 </a:t>
            </a:r>
            <a:r>
              <a:rPr sz="2000" dirty="0">
                <a:latin typeface="Times New Roman"/>
                <a:cs typeface="Times New Roman"/>
              </a:rPr>
              <a:t>·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2,089</a:t>
            </a:r>
            <a:endParaRPr sz="20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</a:pPr>
            <a:r>
              <a:rPr sz="2000" i="1" spc="5" dirty="0">
                <a:latin typeface="Arial"/>
                <a:cs typeface="Arial"/>
              </a:rPr>
              <a:t>m</a:t>
            </a:r>
            <a:r>
              <a:rPr sz="1950" spc="7" baseline="-21367" dirty="0">
                <a:latin typeface="Arial"/>
                <a:cs typeface="Arial"/>
              </a:rPr>
              <a:t>5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spc="7" baseline="25641" dirty="0">
                <a:latin typeface="Arial"/>
                <a:cs typeface="Arial"/>
              </a:rPr>
              <a:t>31</a:t>
            </a:r>
            <a:r>
              <a:rPr sz="2000" spc="5" dirty="0">
                <a:latin typeface="Arial"/>
                <a:cs typeface="Arial"/>
              </a:rPr>
              <a:t>−1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2,147,483,647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(prime)</a:t>
            </a:r>
            <a:endParaRPr sz="2000">
              <a:latin typeface="Arial"/>
              <a:cs typeface="Arial"/>
            </a:endParaRPr>
          </a:p>
          <a:p>
            <a:pPr marL="101600">
              <a:lnSpc>
                <a:spcPts val="2160"/>
              </a:lnSpc>
              <a:tabLst>
                <a:tab pos="443865" algn="l"/>
              </a:tabLst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Thus, </a:t>
            </a:r>
            <a:r>
              <a:rPr sz="2000" dirty="0">
                <a:latin typeface="Arial"/>
                <a:cs typeface="Arial"/>
              </a:rPr>
              <a:t>we can uniquely represent all numbers up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444500">
              <a:lnSpc>
                <a:spcPts val="2150"/>
              </a:lnSpc>
            </a:pPr>
            <a:r>
              <a:rPr sz="2000" i="1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= ∏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≈ 1.4×10</a:t>
            </a:r>
            <a:r>
              <a:rPr sz="1950" baseline="25641" dirty="0">
                <a:latin typeface="Arial"/>
                <a:cs typeface="Arial"/>
              </a:rPr>
              <a:t>42 </a:t>
            </a:r>
            <a:r>
              <a:rPr sz="2000" dirty="0">
                <a:latin typeface="Arial"/>
                <a:cs typeface="Arial"/>
              </a:rPr>
              <a:t>≈ </a:t>
            </a:r>
            <a:r>
              <a:rPr sz="2000" spc="10" dirty="0">
                <a:latin typeface="Arial"/>
                <a:cs typeface="Arial"/>
              </a:rPr>
              <a:t>2</a:t>
            </a:r>
            <a:r>
              <a:rPr sz="1950" spc="15" baseline="25641" dirty="0">
                <a:latin typeface="Arial"/>
                <a:cs typeface="Arial"/>
              </a:rPr>
              <a:t>139.5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dirty="0">
                <a:latin typeface="Arial"/>
                <a:cs typeface="Arial"/>
              </a:rPr>
              <a:t>residues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modulo </a:t>
            </a:r>
            <a:r>
              <a:rPr sz="2000" spc="-5" dirty="0">
                <a:latin typeface="Arial"/>
                <a:cs typeface="Arial"/>
              </a:rPr>
              <a:t>these five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58165">
              <a:lnSpc>
                <a:spcPts val="2150"/>
              </a:lnSpc>
              <a:tabLst>
                <a:tab pos="843915" algn="l"/>
                <a:tab pos="4445000" algn="l"/>
                <a:tab pos="6466840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Arial"/>
                <a:cs typeface="Arial"/>
              </a:rPr>
              <a:t>E.g., </a:t>
            </a:r>
            <a:r>
              <a:rPr sz="2000" spc="5" dirty="0">
                <a:latin typeface="Arial"/>
                <a:cs typeface="Arial"/>
              </a:rPr>
              <a:t>10</a:t>
            </a:r>
            <a:r>
              <a:rPr sz="1950" spc="7" baseline="25641" dirty="0">
                <a:latin typeface="Arial"/>
                <a:cs typeface="Arial"/>
              </a:rPr>
              <a:t>30 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1950" spc="82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20,900,945;	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1950" spc="30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18,304,504;	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1950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65,829,085;</a:t>
            </a:r>
            <a:endParaRPr sz="2000">
              <a:latin typeface="Arial"/>
              <a:cs typeface="Arial"/>
            </a:endParaRPr>
          </a:p>
          <a:p>
            <a:pPr marL="2319655">
              <a:lnSpc>
                <a:spcPts val="2150"/>
              </a:lnSpc>
              <a:tabLst>
                <a:tab pos="4483100" algn="l"/>
              </a:tabLst>
            </a:pPr>
            <a:r>
              <a:rPr sz="2000" i="1" spc="5" dirty="0">
                <a:latin typeface="Arial"/>
                <a:cs typeface="Arial"/>
              </a:rPr>
              <a:t>r</a:t>
            </a:r>
            <a:r>
              <a:rPr sz="1950" spc="7" baseline="-21367" dirty="0">
                <a:latin typeface="Arial"/>
                <a:cs typeface="Arial"/>
              </a:rPr>
              <a:t>4</a:t>
            </a:r>
            <a:r>
              <a:rPr sz="1950" spc="300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516,865,185;	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1950" spc="7" baseline="-21367" dirty="0">
                <a:latin typeface="Arial"/>
                <a:cs typeface="Arial"/>
              </a:rPr>
              <a:t>5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1,234,980,730)</a:t>
            </a:r>
            <a:endParaRPr sz="2000">
              <a:latin typeface="Arial"/>
              <a:cs typeface="Arial"/>
            </a:endParaRPr>
          </a:p>
          <a:p>
            <a:pPr marL="101600">
              <a:lnSpc>
                <a:spcPts val="2390"/>
              </a:lnSpc>
              <a:tabLst>
                <a:tab pos="443865" algn="l"/>
              </a:tabLst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add </a:t>
            </a:r>
            <a:r>
              <a:rPr sz="2000" spc="-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such numbers in </a:t>
            </a:r>
            <a:r>
              <a:rPr sz="2000" spc="-5" dirty="0">
                <a:latin typeface="Arial"/>
                <a:cs typeface="Arial"/>
              </a:rPr>
              <a:t>this representation,</a:t>
            </a:r>
            <a:endParaRPr sz="20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tabLst>
                <a:tab pos="8439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Just add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residues using </a:t>
            </a:r>
            <a:r>
              <a:rPr sz="2000" spc="-5" dirty="0">
                <a:latin typeface="Arial"/>
                <a:cs typeface="Arial"/>
              </a:rPr>
              <a:t>machine-native </a:t>
            </a:r>
            <a:r>
              <a:rPr sz="2000" dirty="0">
                <a:latin typeface="Arial"/>
                <a:cs typeface="Arial"/>
              </a:rPr>
              <a:t>32-bit </a:t>
            </a:r>
            <a:r>
              <a:rPr sz="2000" spc="-5" dirty="0">
                <a:latin typeface="Arial"/>
                <a:cs typeface="Arial"/>
              </a:rPr>
              <a:t>integers.</a:t>
            </a:r>
            <a:endParaRPr sz="20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tabLst>
                <a:tab pos="8439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Take the </a:t>
            </a:r>
            <a:r>
              <a:rPr sz="2000" dirty="0">
                <a:latin typeface="Arial"/>
                <a:cs typeface="Arial"/>
              </a:rPr>
              <a:t>result mod 2</a:t>
            </a:r>
            <a:r>
              <a:rPr sz="1950" i="1" baseline="25641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−1:</a:t>
            </a:r>
            <a:endParaRPr sz="2000">
              <a:latin typeface="Arial"/>
              <a:cs typeface="Arial"/>
            </a:endParaRPr>
          </a:p>
          <a:p>
            <a:pPr marL="1016000">
              <a:lnSpc>
                <a:spcPct val="100000"/>
              </a:lnSpc>
              <a:tabLst>
                <a:tab pos="1243965" algn="l"/>
              </a:tabLst>
            </a:pPr>
            <a:r>
              <a:rPr sz="1000" spc="-3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000" spc="-3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result is ≥ </a:t>
            </a:r>
            <a:r>
              <a:rPr sz="2000" spc="-5" dirty="0">
                <a:latin typeface="Arial"/>
                <a:cs typeface="Arial"/>
              </a:rPr>
              <a:t>the appropriate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1950" i="1" baseline="25641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−1 value, </a:t>
            </a:r>
            <a:r>
              <a:rPr sz="2000" spc="-5" dirty="0">
                <a:latin typeface="Arial"/>
                <a:cs typeface="Arial"/>
              </a:rPr>
              <a:t>subtract </a:t>
            </a:r>
            <a:r>
              <a:rPr sz="2000" dirty="0">
                <a:latin typeface="Arial"/>
                <a:cs typeface="Arial"/>
              </a:rPr>
              <a:t>out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1950" i="1" baseline="25641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−1</a:t>
            </a:r>
            <a:endParaRPr sz="2000">
              <a:latin typeface="Arial"/>
              <a:cs typeface="Arial"/>
            </a:endParaRPr>
          </a:p>
          <a:p>
            <a:pPr marL="1473200">
              <a:lnSpc>
                <a:spcPct val="100000"/>
              </a:lnSpc>
            </a:pPr>
            <a:r>
              <a:rPr sz="1100" spc="-415" dirty="0">
                <a:solidFill>
                  <a:srgbClr val="FFCF01"/>
                </a:solidFill>
                <a:latin typeface="Wingdings"/>
                <a:cs typeface="Wingdings"/>
              </a:rPr>
              <a:t></a:t>
            </a:r>
            <a:r>
              <a:rPr sz="1100" spc="695" dirty="0">
                <a:solidFill>
                  <a:srgbClr val="FFCF0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or just </a:t>
            </a:r>
            <a:r>
              <a:rPr sz="2000" spc="-5" dirty="0">
                <a:latin typeface="Arial"/>
                <a:cs typeface="Arial"/>
              </a:rPr>
              <a:t>take the </a:t>
            </a:r>
            <a:r>
              <a:rPr sz="2000" dirty="0">
                <a:latin typeface="Arial"/>
                <a:cs typeface="Arial"/>
              </a:rPr>
              <a:t>low </a:t>
            </a:r>
            <a:r>
              <a:rPr sz="2000" i="1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bits </a:t>
            </a:r>
            <a:r>
              <a:rPr sz="2000" dirty="0">
                <a:latin typeface="Arial"/>
                <a:cs typeface="Arial"/>
              </a:rPr>
              <a:t>and add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tabLst>
                <a:tab pos="8439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Note: </a:t>
            </a:r>
            <a:r>
              <a:rPr sz="2000" dirty="0">
                <a:latin typeface="Arial"/>
                <a:cs typeface="Arial"/>
              </a:rPr>
              <a:t>No carries are needed </a:t>
            </a:r>
            <a:r>
              <a:rPr sz="2000" spc="-5" dirty="0">
                <a:latin typeface="Arial"/>
                <a:cs typeface="Arial"/>
              </a:rPr>
              <a:t>between the different </a:t>
            </a:r>
            <a:r>
              <a:rPr sz="2000" dirty="0">
                <a:latin typeface="Arial"/>
                <a:cs typeface="Arial"/>
              </a:rPr>
              <a:t>pieces!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526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Pseudoprimes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9139" y="1376998"/>
            <a:ext cx="7949565" cy="44704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Ancient Chinese </a:t>
            </a:r>
            <a:r>
              <a:rPr sz="2400" spc="-5" dirty="0">
                <a:latin typeface="Arial"/>
                <a:cs typeface="Arial"/>
              </a:rPr>
              <a:t>mathematicians noticed that </a:t>
            </a:r>
            <a:r>
              <a:rPr sz="2400" dirty="0" smtClean="0">
                <a:latin typeface="Arial"/>
                <a:cs typeface="Arial"/>
              </a:rPr>
              <a:t>whenever</a:t>
            </a:r>
          </a:p>
          <a:p>
            <a:pPr marL="381000">
              <a:lnSpc>
                <a:spcPct val="100000"/>
              </a:lnSpc>
              <a:spcBef>
                <a:spcPts val="219"/>
              </a:spcBef>
            </a:pPr>
            <a:r>
              <a:rPr sz="2400" i="1" dirty="0" smtClean="0">
                <a:latin typeface="Arial"/>
                <a:cs typeface="Arial"/>
              </a:rPr>
              <a:t>n </a:t>
            </a:r>
            <a:r>
              <a:rPr sz="2400" dirty="0" smtClean="0">
                <a:latin typeface="Arial"/>
                <a:cs typeface="Arial"/>
              </a:rPr>
              <a:t>is prime, 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baseline="24305" dirty="0" smtClean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≡1 (mod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495300">
              <a:lnSpc>
                <a:spcPct val="100000"/>
              </a:lnSpc>
              <a:spcBef>
                <a:spcPts val="894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Some also claimed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converse was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true.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19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However, it </a:t>
            </a:r>
            <a:r>
              <a:rPr sz="2400" spc="-5" dirty="0">
                <a:latin typeface="Arial"/>
                <a:cs typeface="Arial"/>
              </a:rPr>
              <a:t>turns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converse is not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true!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919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baseline="2430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≡1 (mod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, it </a:t>
            </a:r>
            <a:r>
              <a:rPr sz="2400" spc="-5" dirty="0">
                <a:latin typeface="Arial"/>
                <a:cs typeface="Arial"/>
              </a:rPr>
              <a:t>doesn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follow that 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prime.</a:t>
            </a:r>
          </a:p>
          <a:p>
            <a:pPr marL="952500">
              <a:lnSpc>
                <a:spcPct val="100000"/>
              </a:lnSpc>
              <a:spcBef>
                <a:spcPts val="819"/>
              </a:spcBef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5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example, </a:t>
            </a:r>
            <a:r>
              <a:rPr sz="2400" spc="-5" dirty="0">
                <a:latin typeface="Arial"/>
                <a:cs typeface="Arial"/>
              </a:rPr>
              <a:t>341=11</a:t>
            </a:r>
            <a:r>
              <a:rPr sz="2400" spc="-5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Arial"/>
                <a:cs typeface="Arial"/>
              </a:rPr>
              <a:t>31, but 2</a:t>
            </a:r>
            <a:r>
              <a:rPr sz="2400" spc="-7" baseline="24305" dirty="0">
                <a:latin typeface="Arial"/>
                <a:cs typeface="Arial"/>
              </a:rPr>
              <a:t>340</a:t>
            </a:r>
            <a:r>
              <a:rPr sz="2400" spc="-5" dirty="0">
                <a:latin typeface="Arial"/>
                <a:cs typeface="Arial"/>
              </a:rPr>
              <a:t>≡1 </a:t>
            </a:r>
            <a:r>
              <a:rPr sz="2400" dirty="0">
                <a:latin typeface="Arial"/>
                <a:cs typeface="Arial"/>
              </a:rPr>
              <a:t>(mod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341).</a:t>
            </a:r>
          </a:p>
          <a:p>
            <a:pPr marL="38100">
              <a:lnSpc>
                <a:spcPct val="100000"/>
              </a:lnSpc>
              <a:spcBef>
                <a:spcPts val="919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Composites 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with this property </a:t>
            </a:r>
            <a:r>
              <a:rPr sz="2400" dirty="0">
                <a:latin typeface="Arial"/>
                <a:cs typeface="Arial"/>
              </a:rPr>
              <a:t>are called</a:t>
            </a:r>
          </a:p>
          <a:p>
            <a:pPr marL="381000">
              <a:lnSpc>
                <a:spcPct val="100000"/>
              </a:lnSpc>
              <a:spcBef>
                <a:spcPts val="244"/>
              </a:spcBef>
            </a:pPr>
            <a:r>
              <a:rPr sz="2400" b="1" i="1" spc="-5" dirty="0">
                <a:latin typeface="Arial"/>
                <a:cs typeface="Arial"/>
              </a:rPr>
              <a:t>pseudoprimes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74700" marR="30480" indent="-279400">
              <a:lnSpc>
                <a:spcPct val="108500"/>
              </a:lnSpc>
              <a:spcBef>
                <a:spcPts val="65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More generally, if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i="1" baseline="24305" dirty="0">
                <a:latin typeface="Arial"/>
                <a:cs typeface="Arial"/>
              </a:rPr>
              <a:t>n</a:t>
            </a:r>
            <a:r>
              <a:rPr sz="2400" baseline="24305" dirty="0">
                <a:latin typeface="Arial"/>
                <a:cs typeface="Arial"/>
              </a:rPr>
              <a:t>−1</a:t>
            </a:r>
            <a:r>
              <a:rPr sz="2400" dirty="0">
                <a:latin typeface="Arial"/>
                <a:cs typeface="Arial"/>
              </a:rPr>
              <a:t>≡1 (mod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 and 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composite,  </a:t>
            </a:r>
            <a:r>
              <a:rPr sz="2400" dirty="0">
                <a:latin typeface="Arial"/>
                <a:cs typeface="Arial"/>
              </a:rPr>
              <a:t>then 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called a </a:t>
            </a:r>
            <a:r>
              <a:rPr sz="2400" i="1" dirty="0">
                <a:latin typeface="Arial"/>
                <a:cs typeface="Arial"/>
              </a:rPr>
              <a:t>pseudoprime </a:t>
            </a:r>
            <a:r>
              <a:rPr sz="2400" i="1" spc="-5" dirty="0">
                <a:latin typeface="Arial"/>
                <a:cs typeface="Arial"/>
              </a:rPr>
              <a:t>to the </a:t>
            </a:r>
            <a:r>
              <a:rPr sz="2400" i="1" dirty="0">
                <a:latin typeface="Arial"/>
                <a:cs typeface="Arial"/>
              </a:rPr>
              <a:t>base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106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Carmichael</a:t>
            </a:r>
            <a:r>
              <a:rPr spc="-85" dirty="0"/>
              <a:t> </a:t>
            </a:r>
            <a:r>
              <a:rPr spc="-5" dirty="0"/>
              <a:t>Numbers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2939" y="1318324"/>
            <a:ext cx="8091805" cy="220188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are sort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ultimate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pseudoprimes.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  <a:p>
            <a:pPr marL="38100">
              <a:lnSpc>
                <a:spcPts val="3195"/>
              </a:lnSpc>
              <a:spcBef>
                <a:spcPts val="31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i="1" dirty="0">
                <a:latin typeface="Arial"/>
                <a:cs typeface="Arial"/>
              </a:rPr>
              <a:t>Carmichael number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composite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such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ts val="3195"/>
              </a:lnSpc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≡1 (mod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relatively </a:t>
            </a:r>
            <a:r>
              <a:rPr sz="2800" dirty="0">
                <a:latin typeface="Arial"/>
                <a:cs typeface="Arial"/>
              </a:rPr>
              <a:t>prime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8100">
              <a:lnSpc>
                <a:spcPts val="3195"/>
              </a:lnSpc>
              <a:spcBef>
                <a:spcPts val="3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smallest </a:t>
            </a:r>
            <a:r>
              <a:rPr sz="2800" spc="-5" dirty="0">
                <a:latin typeface="Arial"/>
                <a:cs typeface="Arial"/>
              </a:rPr>
              <a:t>few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561, 1105, 1729,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2465,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ts val="3195"/>
              </a:lnSpc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2821, 6601, 8911, 10585, 15841, 29341</a:t>
            </a:r>
            <a:r>
              <a:rPr sz="2800" spc="-5" dirty="0" smtClean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62281"/>
            <a:ext cx="7756207" cy="615553"/>
          </a:xfrm>
        </p:spPr>
        <p:txBody>
          <a:bodyPr/>
          <a:lstStyle/>
          <a:p>
            <a:r>
              <a:rPr lang="en-GB" dirty="0" smtClean="0"/>
              <a:t>The Euclidean Algorithm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66800"/>
            <a:ext cx="8686799" cy="55295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u="sng" dirty="0" smtClean="0"/>
              <a:t>Example:</a:t>
            </a:r>
          </a:p>
          <a:p>
            <a:r>
              <a:rPr lang="en-GB" b="1" dirty="0" smtClean="0"/>
              <a:t> </a:t>
            </a:r>
            <a:r>
              <a:rPr lang="en-GB" dirty="0" err="1" smtClean="0"/>
              <a:t>gcd</a:t>
            </a:r>
            <a:r>
              <a:rPr lang="en-GB" i="1" dirty="0" smtClean="0"/>
              <a:t>(91, 287).</a:t>
            </a:r>
          </a:p>
          <a:p>
            <a:r>
              <a:rPr lang="en-GB" dirty="0" smtClean="0"/>
              <a:t>First, divide 287, the larger of the two integers, by 91, the smaller, to obtain 287 = 91 ・ 3 + 14</a:t>
            </a:r>
            <a:r>
              <a:rPr lang="en-GB" i="1" dirty="0" smtClean="0"/>
              <a:t>.</a:t>
            </a:r>
          </a:p>
          <a:p>
            <a:r>
              <a:rPr lang="en-GB" dirty="0" smtClean="0"/>
              <a:t>Any divisor of 91 and 287 must also be a divisor of </a:t>
            </a:r>
          </a:p>
          <a:p>
            <a:r>
              <a:rPr lang="en-GB" dirty="0" smtClean="0"/>
              <a:t>287 − 91 ・ 3 = 14. </a:t>
            </a:r>
          </a:p>
          <a:p>
            <a:r>
              <a:rPr lang="en-GB" dirty="0" smtClean="0"/>
              <a:t> any divisor of 91 and 14 must  also be a divisor of </a:t>
            </a:r>
          </a:p>
          <a:p>
            <a:r>
              <a:rPr lang="en-GB" dirty="0" smtClean="0"/>
              <a:t>287 = 91 ・ 3 + 14. </a:t>
            </a:r>
          </a:p>
          <a:p>
            <a:r>
              <a:rPr lang="en-GB" dirty="0" smtClean="0"/>
              <a:t>Hence, the </a:t>
            </a:r>
            <a:r>
              <a:rPr lang="en-GB" dirty="0" err="1" smtClean="0"/>
              <a:t>gcd</a:t>
            </a:r>
            <a:r>
              <a:rPr lang="en-GB" dirty="0" smtClean="0"/>
              <a:t>(91,287) is the same as the </a:t>
            </a:r>
            <a:r>
              <a:rPr lang="en-GB" dirty="0" err="1" smtClean="0"/>
              <a:t>gcd</a:t>
            </a:r>
            <a:r>
              <a:rPr lang="en-GB" dirty="0" smtClean="0"/>
              <a:t>(91,14) </a:t>
            </a:r>
          </a:p>
          <a:p>
            <a:r>
              <a:rPr lang="en-GB" dirty="0" smtClean="0"/>
              <a:t>i.e. finding </a:t>
            </a:r>
            <a:r>
              <a:rPr lang="en-GB" dirty="0" err="1" smtClean="0"/>
              <a:t>gcd</a:t>
            </a:r>
            <a:r>
              <a:rPr lang="en-GB" i="1" dirty="0" smtClean="0"/>
              <a:t>(91, 287) reduced to find </a:t>
            </a:r>
            <a:r>
              <a:rPr lang="en-GB" i="1" dirty="0" err="1" smtClean="0"/>
              <a:t>gcd</a:t>
            </a:r>
            <a:r>
              <a:rPr lang="en-GB" i="1" dirty="0" smtClean="0"/>
              <a:t>(91, 14).</a:t>
            </a:r>
          </a:p>
          <a:p>
            <a:r>
              <a:rPr lang="en-GB" i="1" dirty="0" smtClean="0"/>
              <a:t> </a:t>
            </a:r>
            <a:r>
              <a:rPr lang="en-GB" dirty="0" smtClean="0"/>
              <a:t>Next, divide 91 by 14 to obtain 91 = 14 ・6 + 7</a:t>
            </a:r>
            <a:r>
              <a:rPr lang="en-GB" i="1" dirty="0" smtClean="0"/>
              <a:t>.</a:t>
            </a:r>
          </a:p>
          <a:p>
            <a:r>
              <a:rPr lang="en-GB" dirty="0" smtClean="0"/>
              <a:t>any common divisor of 91 and 14 also divides  91 − 14 ・ 6 = 7 and any common divisor of 14 and 7 divides 91, </a:t>
            </a:r>
          </a:p>
          <a:p>
            <a:r>
              <a:rPr lang="en-GB" dirty="0" err="1" smtClean="0"/>
              <a:t>gcd</a:t>
            </a:r>
            <a:r>
              <a:rPr lang="en-GB" i="1" dirty="0" smtClean="0"/>
              <a:t>(91, 14) = </a:t>
            </a:r>
            <a:r>
              <a:rPr lang="en-GB" i="1" dirty="0" err="1" smtClean="0"/>
              <a:t>gcd</a:t>
            </a:r>
            <a:r>
              <a:rPr lang="en-GB" i="1" dirty="0" smtClean="0"/>
              <a:t>(14, 7). </a:t>
            </a:r>
            <a:r>
              <a:rPr lang="en-GB" dirty="0" err="1" smtClean="0"/>
              <a:t>gcd</a:t>
            </a:r>
            <a:r>
              <a:rPr lang="en-GB" dirty="0" smtClean="0"/>
              <a:t>(14, 7) = 7.</a:t>
            </a:r>
          </a:p>
          <a:p>
            <a:r>
              <a:rPr lang="en-GB" dirty="0" err="1" smtClean="0"/>
              <a:t>gcd</a:t>
            </a:r>
            <a:r>
              <a:rPr lang="en-GB" dirty="0" smtClean="0"/>
              <a:t>(287, 91) = </a:t>
            </a:r>
            <a:r>
              <a:rPr lang="en-GB" dirty="0" err="1" smtClean="0"/>
              <a:t>gcd</a:t>
            </a:r>
            <a:r>
              <a:rPr lang="en-GB" dirty="0" smtClean="0"/>
              <a:t>(91, 14) = </a:t>
            </a:r>
            <a:r>
              <a:rPr lang="en-GB" dirty="0" err="1" smtClean="0"/>
              <a:t>gcd</a:t>
            </a:r>
            <a:r>
              <a:rPr lang="en-GB" dirty="0" smtClean="0"/>
              <a:t>(14, 7) = 7</a:t>
            </a:r>
          </a:p>
          <a:p>
            <a:endParaRPr lang="en-GB" i="1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30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812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9335" algn="l"/>
                <a:tab pos="3653790" algn="l"/>
              </a:tabLst>
            </a:pPr>
            <a:r>
              <a:rPr spc="-5" dirty="0"/>
              <a:t>Ferma</a:t>
            </a:r>
            <a:r>
              <a:rPr dirty="0"/>
              <a:t>t</a:t>
            </a:r>
            <a:r>
              <a:rPr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dirty="0"/>
              <a:t>s	</a:t>
            </a:r>
            <a:r>
              <a:rPr spc="-5" dirty="0"/>
              <a:t>Li</a:t>
            </a:r>
            <a:r>
              <a:rPr dirty="0"/>
              <a:t>tt</a:t>
            </a:r>
            <a:r>
              <a:rPr spc="-5" dirty="0"/>
              <a:t>l</a:t>
            </a:r>
            <a:r>
              <a:rPr dirty="0"/>
              <a:t>e	</a:t>
            </a: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o</a:t>
            </a:r>
            <a:r>
              <a:rPr dirty="0"/>
              <a:t>rem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328420"/>
            <a:ext cx="7670800" cy="51003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0365" marR="145415" indent="-342900">
              <a:lnSpc>
                <a:spcPts val="3100"/>
              </a:lnSpc>
              <a:spcBef>
                <a:spcPts val="219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Fermat </a:t>
            </a:r>
            <a:r>
              <a:rPr sz="2600" dirty="0">
                <a:latin typeface="Arial"/>
                <a:cs typeface="Arial"/>
              </a:rPr>
              <a:t>generalized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ancient </a:t>
            </a:r>
            <a:r>
              <a:rPr sz="2600" spc="-5" dirty="0">
                <a:latin typeface="Arial"/>
                <a:cs typeface="Arial"/>
              </a:rPr>
              <a:t>observation that  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550" i="1" spc="7" baseline="26143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550" spc="7" baseline="26143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≡1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(mod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primes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to the following </a:t>
            </a:r>
            <a:r>
              <a:rPr sz="2600" dirty="0">
                <a:latin typeface="Arial"/>
                <a:cs typeface="Arial"/>
              </a:rPr>
              <a:t>more  general</a:t>
            </a:r>
            <a:r>
              <a:rPr sz="2600" spc="-5" dirty="0">
                <a:latin typeface="Arial"/>
                <a:cs typeface="Arial"/>
              </a:rPr>
              <a:t> theorem: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latin typeface="Arial"/>
                <a:cs typeface="Arial"/>
              </a:rPr>
              <a:t>Theorem: </a:t>
            </a:r>
            <a:r>
              <a:rPr sz="2600" spc="-5" dirty="0">
                <a:latin typeface="Arial"/>
                <a:cs typeface="Arial"/>
              </a:rPr>
              <a:t>(Fermat’s Little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Theorem.)</a:t>
            </a:r>
            <a:endParaRPr sz="2600">
              <a:latin typeface="Arial"/>
              <a:cs typeface="Arial"/>
            </a:endParaRPr>
          </a:p>
          <a:p>
            <a:pPr marL="774065" marR="30480" indent="-279400">
              <a:lnSpc>
                <a:spcPts val="2820"/>
              </a:lnSpc>
              <a:spcBef>
                <a:spcPts val="78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is prime and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is an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dirty="0">
                <a:latin typeface="Arial"/>
                <a:cs typeface="Arial"/>
              </a:rPr>
              <a:t>not divisible by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 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i="1" baseline="2430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aseline="24305" dirty="0">
                <a:solidFill>
                  <a:srgbClr val="FF2600"/>
                </a:solidFill>
                <a:latin typeface="Arial"/>
                <a:cs typeface="Arial"/>
              </a:rPr>
              <a:t>−1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≡1 (mod</a:t>
            </a:r>
            <a:r>
              <a:rPr sz="2400" spc="-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ts val="2850"/>
              </a:lnSpc>
              <a:spcBef>
                <a:spcPts val="51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Furthermore, for </a:t>
            </a:r>
            <a:r>
              <a:rPr sz="2400" dirty="0">
                <a:latin typeface="Arial"/>
                <a:cs typeface="Arial"/>
              </a:rPr>
              <a:t>every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marL="774065">
              <a:lnSpc>
                <a:spcPts val="2850"/>
              </a:lnSpc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i="1" baseline="24305" dirty="0">
                <a:solidFill>
                  <a:srgbClr val="FF2600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≡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(mod</a:t>
            </a:r>
            <a:r>
              <a:rPr sz="2400" spc="-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Example </a:t>
            </a:r>
            <a:r>
              <a:rPr sz="2600" spc="-5" dirty="0">
                <a:latin typeface="Arial"/>
                <a:cs typeface="Arial"/>
              </a:rPr>
              <a:t>(Exponentiation MOD </a:t>
            </a:r>
            <a:r>
              <a:rPr sz="2600" dirty="0">
                <a:latin typeface="Arial"/>
                <a:cs typeface="Arial"/>
              </a:rPr>
              <a:t>a Prime)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5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Find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301 </a:t>
            </a:r>
            <a:r>
              <a:rPr sz="2400" dirty="0">
                <a:latin typeface="Arial"/>
                <a:cs typeface="Arial"/>
              </a:rPr>
              <a:t>mod 5: </a:t>
            </a:r>
            <a:r>
              <a:rPr sz="2500" dirty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FLT,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baseline="2430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≡ 1 (mod 5).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Hence,</a:t>
            </a:r>
            <a:endParaRPr sz="24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2</a:t>
            </a:r>
            <a:r>
              <a:rPr sz="2400" baseline="24305" dirty="0">
                <a:latin typeface="Arial"/>
                <a:cs typeface="Arial"/>
              </a:rPr>
              <a:t>300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(2</a:t>
            </a:r>
            <a:r>
              <a:rPr sz="2400" spc="-7" baseline="24305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7" baseline="24305" dirty="0">
                <a:latin typeface="Arial"/>
                <a:cs typeface="Arial"/>
              </a:rPr>
              <a:t>75 </a:t>
            </a:r>
            <a:r>
              <a:rPr sz="2400" dirty="0">
                <a:latin typeface="Arial"/>
                <a:cs typeface="Arial"/>
              </a:rPr>
              <a:t>≡ 1 (mod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5).</a:t>
            </a:r>
            <a:endParaRPr sz="24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Therefore, 2</a:t>
            </a:r>
            <a:r>
              <a:rPr sz="2400" spc="-7" baseline="24305" dirty="0">
                <a:latin typeface="Arial"/>
                <a:cs typeface="Arial"/>
              </a:rPr>
              <a:t>301</a:t>
            </a:r>
            <a:r>
              <a:rPr sz="2400" spc="-5" dirty="0">
                <a:latin typeface="Arial"/>
                <a:cs typeface="Arial"/>
              </a:rPr>
              <a:t>=(2</a:t>
            </a:r>
            <a:r>
              <a:rPr sz="2400" spc="-7" baseline="24305" dirty="0">
                <a:latin typeface="Arial"/>
                <a:cs typeface="Arial"/>
              </a:rPr>
              <a:t>300</a:t>
            </a:r>
            <a:r>
              <a:rPr sz="2400" spc="-5" dirty="0">
                <a:latin typeface="Arial"/>
                <a:cs typeface="Arial"/>
              </a:rPr>
              <a:t>)·2 </a:t>
            </a:r>
            <a:r>
              <a:rPr sz="2400" dirty="0">
                <a:latin typeface="Arial"/>
                <a:cs typeface="Arial"/>
              </a:rPr>
              <a:t>≡ </a:t>
            </a:r>
            <a:r>
              <a:rPr sz="2400" spc="-5" dirty="0">
                <a:latin typeface="Arial"/>
                <a:cs typeface="Arial"/>
              </a:rPr>
              <a:t>1·2 </a:t>
            </a:r>
            <a:r>
              <a:rPr sz="2400" dirty="0">
                <a:latin typeface="Arial"/>
                <a:cs typeface="Arial"/>
              </a:rPr>
              <a:t>(mod 5)≡2 (mod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72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  <a:tab pos="4669155" algn="l"/>
              </a:tabLst>
            </a:pPr>
            <a:r>
              <a:rPr spc="-5" dirty="0"/>
              <a:t>Euclid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pc="-5" dirty="0"/>
              <a:t>s	Algorithm	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5539" y="1251712"/>
            <a:ext cx="7325995" cy="52514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gcd(372, 164) = gcd(164, 372 mod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164)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372 mod 164 = 372 -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315" dirty="0">
                <a:latin typeface="Arial"/>
                <a:cs typeface="Arial"/>
              </a:rPr>
              <a:t>164</a:t>
            </a:r>
            <a:r>
              <a:rPr sz="2600" spc="-315" dirty="0">
                <a:latin typeface="Symbol"/>
                <a:cs typeface="Symbol"/>
              </a:rPr>
              <a:t>⎣</a:t>
            </a:r>
            <a:r>
              <a:rPr sz="2600" spc="-315" dirty="0">
                <a:latin typeface="Arial"/>
                <a:cs typeface="Arial"/>
              </a:rPr>
              <a:t>372/164</a:t>
            </a:r>
            <a:r>
              <a:rPr sz="2600" spc="-315" dirty="0">
                <a:latin typeface="Symbol"/>
                <a:cs typeface="Symbol"/>
              </a:rPr>
              <a:t>⎦</a:t>
            </a:r>
            <a:endParaRPr sz="2600">
              <a:latin typeface="Symbol"/>
              <a:cs typeface="Symbol"/>
            </a:endParaRPr>
          </a:p>
          <a:p>
            <a:pPr marL="277368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372 - 164·2 = 372 - 328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44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gcd(164, 44) = gcd(44, 164 mod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44)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164 mod 44 = 164 -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370" dirty="0">
                <a:latin typeface="Arial"/>
                <a:cs typeface="Arial"/>
              </a:rPr>
              <a:t>44</a:t>
            </a:r>
            <a:r>
              <a:rPr sz="2600" spc="-370" dirty="0">
                <a:latin typeface="Symbol"/>
                <a:cs typeface="Symbol"/>
              </a:rPr>
              <a:t>⎣</a:t>
            </a:r>
            <a:r>
              <a:rPr sz="2600" spc="-370" dirty="0">
                <a:latin typeface="Arial"/>
                <a:cs typeface="Arial"/>
              </a:rPr>
              <a:t>164/44</a:t>
            </a:r>
            <a:r>
              <a:rPr sz="2600" spc="-370" dirty="0">
                <a:latin typeface="Symbol"/>
                <a:cs typeface="Symbol"/>
              </a:rPr>
              <a:t>⎦</a:t>
            </a:r>
            <a:endParaRPr sz="2600">
              <a:latin typeface="Symbol"/>
              <a:cs typeface="Symbol"/>
            </a:endParaRPr>
          </a:p>
          <a:p>
            <a:pPr marL="2590165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164 - 44·3 = 164 - 132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32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gcd(44, 32) = gcd(32, 44 mod 32) = gcd(32,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12)</a:t>
            </a:r>
            <a:endParaRPr sz="2600">
              <a:latin typeface="Arial"/>
              <a:cs typeface="Arial"/>
            </a:endParaRPr>
          </a:p>
          <a:p>
            <a:pPr marL="2118995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Arial"/>
                <a:cs typeface="Arial"/>
              </a:rPr>
              <a:t>= gcd(12, 32 mod 12) = gcd(12,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8)</a:t>
            </a:r>
            <a:endParaRPr sz="2600">
              <a:latin typeface="Arial"/>
              <a:cs typeface="Arial"/>
            </a:endParaRPr>
          </a:p>
          <a:p>
            <a:pPr marL="2116455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gcd(8, 12 mod 8) = gcd(8,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4)</a:t>
            </a:r>
            <a:endParaRPr sz="2600">
              <a:latin typeface="Arial"/>
              <a:cs typeface="Arial"/>
            </a:endParaRPr>
          </a:p>
          <a:p>
            <a:pPr marL="2116455">
              <a:lnSpc>
                <a:spcPct val="100000"/>
              </a:lnSpc>
              <a:spcBef>
                <a:spcPts val="680"/>
              </a:spcBef>
            </a:pPr>
            <a:r>
              <a:rPr sz="2600" dirty="0">
                <a:latin typeface="Arial"/>
                <a:cs typeface="Arial"/>
              </a:rPr>
              <a:t>= gcd(4, 8 mod 4) = gcd(4, 0) =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28420"/>
            <a:ext cx="8686800" cy="4615180"/>
          </a:xfrm>
        </p:spPr>
        <p:txBody>
          <a:bodyPr/>
          <a:lstStyle/>
          <a:p>
            <a:r>
              <a:rPr lang="en-GB" dirty="0" smtClean="0"/>
              <a:t>Find the greatest common divisor of 414 and 662 using the Euclidean algorithm.</a:t>
            </a:r>
          </a:p>
          <a:p>
            <a:r>
              <a:rPr lang="en-GB" i="1" dirty="0" smtClean="0"/>
              <a:t>Solution: Successive uses of the division algorithm give:</a:t>
            </a:r>
          </a:p>
          <a:p>
            <a:r>
              <a:rPr lang="en-GB" dirty="0" smtClean="0"/>
              <a:t>662 = 414 ・ 1 + 248</a:t>
            </a:r>
          </a:p>
          <a:p>
            <a:r>
              <a:rPr lang="en-GB" dirty="0" smtClean="0"/>
              <a:t>414 = 248 ・ 1 + 166</a:t>
            </a:r>
          </a:p>
          <a:p>
            <a:r>
              <a:rPr lang="en-GB" dirty="0" smtClean="0"/>
              <a:t>248 = 166 ・ 1 + 82</a:t>
            </a:r>
          </a:p>
          <a:p>
            <a:r>
              <a:rPr lang="en-GB" dirty="0" smtClean="0"/>
              <a:t>166 = 82 ・ 2 + 2</a:t>
            </a:r>
          </a:p>
          <a:p>
            <a:r>
              <a:rPr lang="en-GB" dirty="0" smtClean="0"/>
              <a:t>82 = 2 ・ 41</a:t>
            </a:r>
            <a:r>
              <a:rPr lang="en-GB" i="1" dirty="0" smtClean="0"/>
              <a:t>.</a:t>
            </a:r>
          </a:p>
          <a:p>
            <a:r>
              <a:rPr lang="en-GB" dirty="0" smtClean="0"/>
              <a:t>Hence, </a:t>
            </a:r>
            <a:r>
              <a:rPr lang="en-GB" dirty="0" err="1" smtClean="0"/>
              <a:t>gcd</a:t>
            </a:r>
            <a:r>
              <a:rPr lang="en-GB" dirty="0" smtClean="0"/>
              <a:t>(414, 662) = 2, because 2 is the last nonzero remainder.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074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449134"/>
            <a:ext cx="6301740" cy="30508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-605" dirty="0" smtClean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Linear</a:t>
            </a:r>
            <a:r>
              <a:rPr sz="28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congruences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Chinese Remainder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Theorem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650" spc="-605" dirty="0" smtClean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Public Key</a:t>
            </a:r>
            <a:r>
              <a:rPr sz="28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Cryptography</a:t>
            </a:r>
            <a:endParaRPr sz="2800" dirty="0">
              <a:latin typeface="Arial"/>
              <a:cs typeface="Arial"/>
            </a:endParaRPr>
          </a:p>
          <a:p>
            <a:pPr marL="749300" marR="5080" indent="-279400">
              <a:lnSpc>
                <a:spcPts val="3329"/>
              </a:lnSpc>
              <a:spcBef>
                <a:spcPts val="87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Rivest-Shamir-Adleman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(RSA)  </a:t>
            </a:r>
            <a:r>
              <a:rPr sz="2800" spc="-5" dirty="0" smtClean="0">
                <a:solidFill>
                  <a:srgbClr val="006600"/>
                </a:solidFill>
                <a:latin typeface="Arial"/>
                <a:cs typeface="Arial"/>
              </a:rPr>
              <a:t>cryptosystem</a:t>
            </a:r>
            <a:endParaRPr lang="en-GB" sz="2800" spc="-5" dirty="0" smtClean="0">
              <a:solidFill>
                <a:srgbClr val="006600"/>
              </a:solidFill>
              <a:latin typeface="Arial"/>
              <a:cs typeface="Arial"/>
            </a:endParaRPr>
          </a:p>
          <a:p>
            <a:pPr marL="749300" marR="5080" indent="-279400">
              <a:lnSpc>
                <a:spcPts val="3329"/>
              </a:lnSpc>
              <a:spcBef>
                <a:spcPts val="875"/>
              </a:spcBef>
              <a:tabLst>
                <a:tab pos="75501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333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3937067" y="1911603"/>
            <a:ext cx="4249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070" algn="l"/>
              </a:tabLst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b="1" dirty="0">
                <a:solidFill>
                  <a:srgbClr val="FF2600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	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0139" y="1405635"/>
            <a:ext cx="2472690" cy="14281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Arial"/>
                <a:cs typeface="Arial"/>
              </a:rPr>
              <a:t>Theorem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1:</a:t>
            </a:r>
            <a:endParaRPr sz="28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31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775" b="1" baseline="25525" dirty="0"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38100">
              <a:lnSpc>
                <a:spcPct val="100000"/>
              </a:lnSpc>
              <a:spcBef>
                <a:spcPts val="34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Lemma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0139" y="2808223"/>
            <a:ext cx="7163434" cy="31407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440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c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775" b="1" baseline="25525" dirty="0"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)=1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28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Lemma </a:t>
            </a:r>
            <a:r>
              <a:rPr sz="2800" b="1" dirty="0">
                <a:latin typeface="Arial"/>
                <a:cs typeface="Arial"/>
              </a:rPr>
              <a:t>2:</a:t>
            </a:r>
            <a:endParaRPr sz="2800">
              <a:latin typeface="Arial"/>
              <a:cs typeface="Arial"/>
            </a:endParaRPr>
          </a:p>
          <a:p>
            <a:pPr marL="774700" marR="161290" indent="-279400">
              <a:lnSpc>
                <a:spcPts val="3030"/>
              </a:lnSpc>
              <a:spcBef>
                <a:spcPts val="71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is prime and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(integers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)  then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i</a:t>
            </a:r>
            <a:r>
              <a:rPr sz="2800" i="1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6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 </a:t>
            </a:r>
            <a:r>
              <a:rPr sz="2800" b="1" dirty="0">
                <a:latin typeface="Arial"/>
                <a:cs typeface="Arial"/>
              </a:rPr>
              <a:t>2: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ts val="3195"/>
              </a:lnSpc>
              <a:spcBef>
                <a:spcPts val="340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bc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(mod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gcd(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)=1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74700">
              <a:lnSpc>
                <a:spcPts val="3195"/>
              </a:lnSpc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≡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(mod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latin typeface="Arial"/>
                <a:cs typeface="Arial"/>
              </a:rPr>
              <a:t>. (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775" b="1" baseline="25525" dirty="0"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a,b,c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b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9237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BÉZOUT’S THEOREM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57201" y="1479296"/>
            <a:ext cx="8534400" cy="419396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endParaRPr sz="2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615"/>
              </a:spcBef>
              <a:tabLst>
                <a:tab pos="3285490" algn="l"/>
              </a:tabLst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a,b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800" b="1" dirty="0">
                <a:solidFill>
                  <a:srgbClr val="434DD6"/>
                </a:solidFill>
                <a:latin typeface="Arial"/>
                <a:cs typeface="Arial"/>
              </a:rPr>
              <a:t>Z</a:t>
            </a:r>
            <a:r>
              <a:rPr sz="2775" b="1" baseline="25525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s,t</a:t>
            </a:r>
            <a:r>
              <a:rPr sz="2800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800" b="1" dirty="0">
                <a:solidFill>
                  <a:srgbClr val="434DD6"/>
                </a:solidFill>
                <a:latin typeface="Arial"/>
                <a:cs typeface="Arial"/>
              </a:rPr>
              <a:t>Z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such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that gcd(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sa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 err="1" smtClean="0">
                <a:solidFill>
                  <a:srgbClr val="3333CC"/>
                </a:solidFill>
                <a:latin typeface="Arial"/>
                <a:cs typeface="Arial"/>
              </a:rPr>
              <a:t>tb</a:t>
            </a:r>
            <a:endParaRPr lang="en-GB" sz="2800" i="1" spc="-5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615"/>
              </a:spcBef>
              <a:tabLst>
                <a:tab pos="3285490" algn="l"/>
              </a:tabLst>
            </a:pPr>
            <a:r>
              <a:rPr lang="en-GB" sz="2800" i="1" dirty="0" err="1" smtClean="0"/>
              <a:t>sa</a:t>
            </a:r>
            <a:r>
              <a:rPr lang="en-GB" sz="2800" i="1" dirty="0" smtClean="0"/>
              <a:t> + </a:t>
            </a:r>
            <a:r>
              <a:rPr lang="en-GB" sz="2800" i="1" dirty="0" err="1" smtClean="0"/>
              <a:t>tb</a:t>
            </a:r>
            <a:r>
              <a:rPr lang="en-GB" sz="2800" i="1" dirty="0" smtClean="0"/>
              <a:t>, </a:t>
            </a:r>
            <a:r>
              <a:rPr lang="en-GB" sz="2800" dirty="0" smtClean="0"/>
              <a:t>where </a:t>
            </a:r>
            <a:r>
              <a:rPr lang="en-GB" sz="2800" i="1" dirty="0" smtClean="0"/>
              <a:t>s and t are integers.</a:t>
            </a:r>
          </a:p>
          <a:p>
            <a:pPr marL="393700">
              <a:lnSpc>
                <a:spcPct val="100000"/>
              </a:lnSpc>
              <a:spcBef>
                <a:spcPts val="615"/>
              </a:spcBef>
              <a:tabLst>
                <a:tab pos="3285490" algn="l"/>
              </a:tabLst>
            </a:pPr>
            <a:r>
              <a:rPr lang="en-GB" sz="2800" i="1" dirty="0" err="1" smtClean="0"/>
              <a:t>gcd</a:t>
            </a:r>
            <a:r>
              <a:rPr lang="en-GB" sz="2800" i="1" dirty="0" smtClean="0"/>
              <a:t>(a, b) can be expressed as a </a:t>
            </a:r>
            <a:r>
              <a:rPr lang="en-GB" sz="2800" b="1" i="1" dirty="0" smtClean="0"/>
              <a:t>linear combination </a:t>
            </a:r>
            <a:r>
              <a:rPr lang="en-GB" sz="2800" dirty="0" smtClean="0"/>
              <a:t>with integer coefficients of </a:t>
            </a:r>
            <a:r>
              <a:rPr lang="en-GB" sz="2800" i="1" dirty="0" smtClean="0"/>
              <a:t>a and b.</a:t>
            </a:r>
          </a:p>
          <a:p>
            <a:pPr marL="393700">
              <a:lnSpc>
                <a:spcPct val="100000"/>
              </a:lnSpc>
              <a:spcBef>
                <a:spcPts val="615"/>
              </a:spcBef>
              <a:tabLst>
                <a:tab pos="3285490" algn="l"/>
              </a:tabLst>
            </a:pPr>
            <a:r>
              <a:rPr lang="en-GB" sz="2800" i="1" dirty="0" smtClean="0"/>
              <a:t> For example, </a:t>
            </a:r>
            <a:r>
              <a:rPr lang="en-GB" sz="2800" i="1" dirty="0" err="1" smtClean="0"/>
              <a:t>gcd</a:t>
            </a:r>
            <a:r>
              <a:rPr lang="en-GB" sz="2800" i="1" dirty="0" smtClean="0"/>
              <a:t>(6, 14) = 2, and 2 = (−2) ・ 6 + 1 ・ 14. </a:t>
            </a:r>
            <a:endParaRPr sz="2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</a:p>
          <a:p>
            <a:pPr marL="787400" marR="746125" indent="-279400">
              <a:lnSpc>
                <a:spcPct val="102000"/>
              </a:lnSpc>
              <a:spcBef>
                <a:spcPts val="57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Express </a:t>
            </a:r>
            <a:r>
              <a:rPr sz="2800" spc="-5" dirty="0">
                <a:latin typeface="Arial"/>
                <a:cs typeface="Arial"/>
              </a:rPr>
              <a:t>gcd(252, </a:t>
            </a:r>
            <a:r>
              <a:rPr sz="2800" dirty="0">
                <a:latin typeface="Arial"/>
                <a:cs typeface="Arial"/>
              </a:rPr>
              <a:t>198) = 18 as 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linear  </a:t>
            </a:r>
            <a:r>
              <a:rPr sz="2800" spc="-5" dirty="0">
                <a:latin typeface="Arial"/>
                <a:cs typeface="Arial"/>
              </a:rPr>
              <a:t>combination </a:t>
            </a:r>
            <a:r>
              <a:rPr sz="2800" dirty="0">
                <a:latin typeface="Arial"/>
                <a:cs typeface="Arial"/>
              </a:rPr>
              <a:t>of 252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198.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99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pc="-5" dirty="0"/>
              <a:t>Theorem	</a:t>
            </a:r>
            <a:r>
              <a:rPr dirty="0"/>
              <a:t>1: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Express </a:t>
            </a:r>
            <a:r>
              <a:rPr spc="-5" dirty="0"/>
              <a:t>gcd(252, </a:t>
            </a:r>
            <a:r>
              <a:rPr dirty="0"/>
              <a:t>198) = 18 as a linear </a:t>
            </a:r>
            <a:r>
              <a:rPr spc="-5" dirty="0"/>
              <a:t>combination </a:t>
            </a:r>
            <a:r>
              <a:rPr dirty="0"/>
              <a:t>of  </a:t>
            </a:r>
            <a:r>
              <a:rPr spc="-5" dirty="0"/>
              <a:t>252 and</a:t>
            </a:r>
            <a:r>
              <a:rPr dirty="0"/>
              <a:t> </a:t>
            </a:r>
            <a:r>
              <a:rPr spc="-5" dirty="0"/>
              <a:t>198.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252 = 1 </a:t>
            </a:r>
            <a:r>
              <a:rPr dirty="0">
                <a:latin typeface="Symbol"/>
                <a:cs typeface="Symbol"/>
              </a:rPr>
              <a:t>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198 +</a:t>
            </a:r>
            <a:r>
              <a:rPr spc="45" dirty="0"/>
              <a:t> </a:t>
            </a:r>
            <a:r>
              <a:rPr dirty="0"/>
              <a:t>54</a:t>
            </a:r>
            <a:endParaRPr sz="1300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  <a:spcBef>
                <a:spcPts val="620"/>
              </a:spcBef>
            </a:pPr>
            <a:r>
              <a:rPr dirty="0"/>
              <a:t>198 = 3 </a:t>
            </a:r>
            <a:r>
              <a:rPr dirty="0">
                <a:latin typeface="Symbol"/>
                <a:cs typeface="Symbol"/>
              </a:rPr>
              <a:t>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54 +</a:t>
            </a:r>
            <a:r>
              <a:rPr spc="50" dirty="0"/>
              <a:t> </a:t>
            </a:r>
            <a:r>
              <a:rPr dirty="0"/>
              <a:t>36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6836" y="2923031"/>
            <a:ext cx="2152650" cy="914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Arial"/>
                <a:cs typeface="Arial"/>
              </a:rPr>
              <a:t>54 =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36 +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36 = 2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1738" y="3987291"/>
            <a:ext cx="7465061" cy="242117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2978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18 = 54 –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36 = 54 –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(198 – 3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54)</a:t>
            </a:r>
          </a:p>
          <a:p>
            <a:pPr marL="723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= 4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54 </a:t>
            </a:r>
            <a:r>
              <a:rPr sz="2400" dirty="0">
                <a:latin typeface="Arial"/>
                <a:cs typeface="Arial"/>
              </a:rPr>
              <a:t>–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198</a:t>
            </a:r>
            <a:endParaRPr sz="2400" dirty="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= 4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(252 –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198) – 1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198</a:t>
            </a:r>
            <a:endParaRPr sz="2400" dirty="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= 4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252 </a:t>
            </a:r>
            <a:r>
              <a:rPr sz="2400" dirty="0">
                <a:latin typeface="Arial"/>
                <a:cs typeface="Arial"/>
              </a:rPr>
              <a:t>– 5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198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2978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Therefore, gcd(252, </a:t>
            </a:r>
            <a:r>
              <a:rPr sz="2400" dirty="0">
                <a:latin typeface="Arial"/>
                <a:cs typeface="Arial"/>
              </a:rPr>
              <a:t>198) =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18 = 4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252 </a:t>
            </a:r>
            <a:r>
              <a:rPr lang="en-GB" sz="2400" spc="-5" dirty="0" smtClean="0">
                <a:solidFill>
                  <a:srgbClr val="FF0000"/>
                </a:solidFill>
                <a:latin typeface="Arial"/>
                <a:cs typeface="Arial"/>
              </a:rPr>
              <a:t>+(</a:t>
            </a:r>
            <a:r>
              <a:rPr sz="2400" dirty="0" smtClean="0">
                <a:solidFill>
                  <a:srgbClr val="FF2600"/>
                </a:solidFill>
                <a:latin typeface="Arial"/>
                <a:cs typeface="Arial"/>
              </a:rPr>
              <a:t>– 5</a:t>
            </a:r>
            <a:r>
              <a:rPr lang="en-GB" sz="2400" dirty="0" smtClean="0">
                <a:solidFill>
                  <a:srgbClr val="FF2600"/>
                </a:solidFill>
                <a:latin typeface="Arial"/>
                <a:cs typeface="Arial"/>
              </a:rPr>
              <a:t>)</a:t>
            </a:r>
            <a:r>
              <a:rPr sz="2400" dirty="0" smtClean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198</a:t>
            </a:r>
            <a:endParaRPr lang="en-GB" sz="2400" dirty="0" smtClean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9599" y="22860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0" y="0"/>
                </a:moveTo>
                <a:lnTo>
                  <a:pt x="14830" y="9481"/>
                </a:lnTo>
                <a:lnTo>
                  <a:pt x="26940" y="35337"/>
                </a:lnTo>
                <a:lnTo>
                  <a:pt x="35105" y="73687"/>
                </a:lnTo>
                <a:lnTo>
                  <a:pt x="38099" y="120649"/>
                </a:lnTo>
                <a:lnTo>
                  <a:pt x="38099" y="603249"/>
                </a:lnTo>
                <a:lnTo>
                  <a:pt x="41094" y="650212"/>
                </a:lnTo>
                <a:lnTo>
                  <a:pt x="49259" y="688562"/>
                </a:lnTo>
                <a:lnTo>
                  <a:pt x="61369" y="714418"/>
                </a:lnTo>
                <a:lnTo>
                  <a:pt x="76199" y="723899"/>
                </a:lnTo>
                <a:lnTo>
                  <a:pt x="61369" y="733381"/>
                </a:lnTo>
                <a:lnTo>
                  <a:pt x="49259" y="759237"/>
                </a:lnTo>
                <a:lnTo>
                  <a:pt x="41094" y="797587"/>
                </a:lnTo>
                <a:lnTo>
                  <a:pt x="38099" y="844549"/>
                </a:lnTo>
                <a:lnTo>
                  <a:pt x="38099" y="1327149"/>
                </a:lnTo>
                <a:lnTo>
                  <a:pt x="35105" y="1374111"/>
                </a:lnTo>
                <a:lnTo>
                  <a:pt x="26940" y="1412461"/>
                </a:lnTo>
                <a:lnTo>
                  <a:pt x="14830" y="1438318"/>
                </a:lnTo>
                <a:lnTo>
                  <a:pt x="0" y="1447799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82476" y="2782570"/>
            <a:ext cx="250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Euclidean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1270" y="6572081"/>
            <a:ext cx="3435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13-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1055</Words>
  <Application>Microsoft Office PowerPoint</Application>
  <PresentationFormat>On-screen Show (4:3)</PresentationFormat>
  <Paragraphs>304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Euclid’s Algorithm for GCD</vt:lpstr>
      <vt:lpstr>The Euclidean Algorithm</vt:lpstr>
      <vt:lpstr>Euclid’s Algorithm Example</vt:lpstr>
      <vt:lpstr>Slide 5</vt:lpstr>
      <vt:lpstr>Applications</vt:lpstr>
      <vt:lpstr>Slide 7</vt:lpstr>
      <vt:lpstr>BÉZOUT’S THEOREM</vt:lpstr>
      <vt:lpstr>Theorem 1: Example</vt:lpstr>
      <vt:lpstr>Proof of Lemma 1</vt:lpstr>
      <vt:lpstr>Proof of Lemma 2</vt:lpstr>
      <vt:lpstr>Theorem 2</vt:lpstr>
      <vt:lpstr>Linear Congruences, Inverses</vt:lpstr>
      <vt:lpstr>Theorem 3</vt:lpstr>
      <vt:lpstr>Example</vt:lpstr>
      <vt:lpstr>Example</vt:lpstr>
      <vt:lpstr>The Chinese Remainder Theorem</vt:lpstr>
      <vt:lpstr>Slide 18</vt:lpstr>
      <vt:lpstr>Slide 19</vt:lpstr>
      <vt:lpstr>Slide 20</vt:lpstr>
      <vt:lpstr>An Application of Primes!</vt:lpstr>
      <vt:lpstr>Public Key Cryptography</vt:lpstr>
      <vt:lpstr>Rivest-Shamir-Adleman(RSA)</vt:lpstr>
      <vt:lpstr>RSA Encryption</vt:lpstr>
      <vt:lpstr>RSA Decryption</vt:lpstr>
      <vt:lpstr>Computer Arithmetic with</vt:lpstr>
      <vt:lpstr>Computer Arithmetic Example</vt:lpstr>
      <vt:lpstr>Pseudoprimes</vt:lpstr>
      <vt:lpstr>Carmichael Numbers</vt:lpstr>
      <vt:lpstr>Fermat’s Little Theorem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66</cp:revision>
  <dcterms:created xsi:type="dcterms:W3CDTF">2020-09-02T05:39:32Z</dcterms:created>
  <dcterms:modified xsi:type="dcterms:W3CDTF">2020-09-09T06:02:25Z</dcterms:modified>
</cp:coreProperties>
</file>