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677" y="-55879"/>
            <a:ext cx="55289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539" y="1295400"/>
            <a:ext cx="7475855" cy="422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0" y="6572081"/>
            <a:ext cx="3435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73649" y="6572081"/>
            <a:ext cx="2584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541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65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339" y="1404620"/>
            <a:ext cx="7767320" cy="4503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5459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proof </a:t>
            </a:r>
            <a:r>
              <a:rPr sz="2800" dirty="0">
                <a:latin typeface="Arial"/>
                <a:cs typeface="Arial"/>
              </a:rPr>
              <a:t>is a valid argument </a:t>
            </a:r>
            <a:r>
              <a:rPr sz="2800" spc="-5" dirty="0">
                <a:latin typeface="Arial"/>
                <a:cs typeface="Arial"/>
              </a:rPr>
              <a:t>that establishes  the truth </a:t>
            </a:r>
            <a:r>
              <a:rPr sz="2800" dirty="0">
                <a:latin typeface="Arial"/>
                <a:cs typeface="Arial"/>
              </a:rPr>
              <a:t>of a </a:t>
            </a:r>
            <a:r>
              <a:rPr sz="2800" spc="-5" dirty="0">
                <a:latin typeface="Arial"/>
                <a:cs typeface="Arial"/>
              </a:rPr>
              <a:t>mathematical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355600" marR="882015" indent="-342900">
              <a:lnSpc>
                <a:spcPts val="329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Axiom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b="1" i="1" spc="-5" dirty="0">
                <a:latin typeface="Arial"/>
                <a:cs typeface="Arial"/>
              </a:rPr>
              <a:t>postulate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statement that </a:t>
            </a:r>
            <a:r>
              <a:rPr sz="2800" dirty="0">
                <a:latin typeface="Arial"/>
                <a:cs typeface="Arial"/>
              </a:rPr>
              <a:t>is  assumed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 true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Theorem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statement that </a:t>
            </a:r>
            <a:r>
              <a:rPr sz="2800" dirty="0">
                <a:latin typeface="Arial"/>
                <a:cs typeface="Arial"/>
              </a:rPr>
              <a:t>has been proven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Hypothesis</a:t>
            </a:r>
            <a:r>
              <a:rPr sz="2800" b="1" spc="-5" dirty="0">
                <a:latin typeface="Arial"/>
                <a:cs typeface="Arial"/>
              </a:rPr>
              <a:t>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premise</a:t>
            </a:r>
            <a:endParaRPr sz="2800">
              <a:latin typeface="Arial"/>
              <a:cs typeface="Arial"/>
            </a:endParaRPr>
          </a:p>
          <a:p>
            <a:pPr marL="749300" marR="5080" indent="-279400">
              <a:lnSpc>
                <a:spcPct val="101000"/>
              </a:lnSpc>
              <a:spcBef>
                <a:spcPts val="101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assumption (often </a:t>
            </a:r>
            <a:r>
              <a:rPr sz="2800" dirty="0">
                <a:latin typeface="Arial"/>
                <a:cs typeface="Arial"/>
              </a:rPr>
              <a:t>unproven) </a:t>
            </a:r>
            <a:r>
              <a:rPr sz="2800" spc="-5" dirty="0">
                <a:latin typeface="Arial"/>
                <a:cs typeface="Arial"/>
              </a:rPr>
              <a:t>defining the  structures </a:t>
            </a:r>
            <a:r>
              <a:rPr sz="2800" dirty="0">
                <a:latin typeface="Arial"/>
                <a:cs typeface="Arial"/>
              </a:rPr>
              <a:t>about which we are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reasoning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090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Rational</a:t>
            </a:r>
            <a:r>
              <a:rPr spc="-55" dirty="0"/>
              <a:t> </a:t>
            </a:r>
            <a:r>
              <a:rPr spc="-5" dirty="0"/>
              <a:t>Number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5539" y="1545335"/>
            <a:ext cx="7294880" cy="263842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Definition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15399"/>
              </a:lnSpc>
              <a:spcBef>
                <a:spcPts val="59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real number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rational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exist 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≠ 0 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.  A real number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is not </a:t>
            </a:r>
            <a:r>
              <a:rPr sz="2800" spc="-5" dirty="0">
                <a:latin typeface="Arial"/>
                <a:cs typeface="Arial"/>
              </a:rPr>
              <a:t>rational </a:t>
            </a:r>
            <a:r>
              <a:rPr sz="2800" dirty="0">
                <a:latin typeface="Arial"/>
                <a:cs typeface="Arial"/>
              </a:rPr>
              <a:t>is called  </a:t>
            </a:r>
            <a:r>
              <a:rPr sz="2800" i="1" spc="-5" dirty="0">
                <a:latin typeface="Arial"/>
                <a:cs typeface="Arial"/>
              </a:rPr>
              <a:t>irrational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9677" y="452121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Exam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pl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1234186"/>
            <a:ext cx="1988820" cy="9931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Proof: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6089" y="6039611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Therefore,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60985" y="2551634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22360"/>
                </a:moveTo>
                <a:lnTo>
                  <a:pt x="37593" y="0"/>
                </a:lnTo>
              </a:path>
            </a:pathLst>
          </a:custGeom>
          <a:ln w="11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8579" y="2557517"/>
            <a:ext cx="54610" cy="102870"/>
          </a:xfrm>
          <a:custGeom>
            <a:avLst/>
            <a:gdLst/>
            <a:ahLst/>
            <a:cxnLst/>
            <a:rect l="l" t="t" r="r" b="b"/>
            <a:pathLst>
              <a:path w="54610" h="102869">
                <a:moveTo>
                  <a:pt x="0" y="0"/>
                </a:moveTo>
                <a:lnTo>
                  <a:pt x="54571" y="102393"/>
                </a:lnTo>
              </a:path>
            </a:pathLst>
          </a:custGeom>
          <a:ln w="2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9213" y="2354505"/>
            <a:ext cx="73025" cy="305435"/>
          </a:xfrm>
          <a:custGeom>
            <a:avLst/>
            <a:gdLst/>
            <a:ahLst/>
            <a:cxnLst/>
            <a:rect l="l" t="t" r="r" b="b"/>
            <a:pathLst>
              <a:path w="73025" h="305435">
                <a:moveTo>
                  <a:pt x="0" y="305405"/>
                </a:moveTo>
                <a:lnTo>
                  <a:pt x="72763" y="0"/>
                </a:lnTo>
              </a:path>
            </a:pathLst>
          </a:custGeom>
          <a:ln w="12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1977" y="235450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052" y="0"/>
                </a:lnTo>
              </a:path>
            </a:pathLst>
          </a:custGeom>
          <a:ln w="11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1197" y="6281319"/>
            <a:ext cx="39370" cy="23495"/>
          </a:xfrm>
          <a:custGeom>
            <a:avLst/>
            <a:gdLst/>
            <a:ahLst/>
            <a:cxnLst/>
            <a:rect l="l" t="t" r="r" b="b"/>
            <a:pathLst>
              <a:path w="39369" h="23495">
                <a:moveTo>
                  <a:pt x="0" y="23227"/>
                </a:moveTo>
                <a:lnTo>
                  <a:pt x="39160" y="0"/>
                </a:lnTo>
              </a:path>
            </a:pathLst>
          </a:custGeom>
          <a:ln w="12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0357" y="6287431"/>
            <a:ext cx="57150" cy="106680"/>
          </a:xfrm>
          <a:custGeom>
            <a:avLst/>
            <a:gdLst/>
            <a:ahLst/>
            <a:cxnLst/>
            <a:rect l="l" t="t" r="r" b="b"/>
            <a:pathLst>
              <a:path w="57150" h="106679">
                <a:moveTo>
                  <a:pt x="0" y="0"/>
                </a:moveTo>
                <a:lnTo>
                  <a:pt x="56845" y="106362"/>
                </a:lnTo>
              </a:path>
            </a:pathLst>
          </a:custGeom>
          <a:ln w="25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3518" y="6076550"/>
            <a:ext cx="76200" cy="317500"/>
          </a:xfrm>
          <a:custGeom>
            <a:avLst/>
            <a:gdLst/>
            <a:ahLst/>
            <a:cxnLst/>
            <a:rect l="l" t="t" r="r" b="b"/>
            <a:pathLst>
              <a:path w="76200" h="317500">
                <a:moveTo>
                  <a:pt x="0" y="317243"/>
                </a:moveTo>
                <a:lnTo>
                  <a:pt x="75796" y="0"/>
                </a:lnTo>
              </a:path>
            </a:pathLst>
          </a:custGeom>
          <a:ln w="12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9314" y="6076550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428" y="0"/>
                </a:lnTo>
              </a:path>
            </a:pathLst>
          </a:custGeom>
          <a:ln w="1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55559" y="6025336"/>
            <a:ext cx="206311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67" baseline="-4444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irrational.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48851" y="3310459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22360"/>
                </a:moveTo>
                <a:lnTo>
                  <a:pt x="37593" y="0"/>
                </a:lnTo>
              </a:path>
            </a:pathLst>
          </a:custGeom>
          <a:ln w="11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86445" y="3316342"/>
            <a:ext cx="54610" cy="102870"/>
          </a:xfrm>
          <a:custGeom>
            <a:avLst/>
            <a:gdLst/>
            <a:ahLst/>
            <a:cxnLst/>
            <a:rect l="l" t="t" r="r" b="b"/>
            <a:pathLst>
              <a:path w="54610" h="102870">
                <a:moveTo>
                  <a:pt x="0" y="0"/>
                </a:moveTo>
                <a:lnTo>
                  <a:pt x="54571" y="102393"/>
                </a:lnTo>
              </a:path>
            </a:pathLst>
          </a:custGeom>
          <a:ln w="2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7079" y="3113331"/>
            <a:ext cx="73025" cy="305435"/>
          </a:xfrm>
          <a:custGeom>
            <a:avLst/>
            <a:gdLst/>
            <a:ahLst/>
            <a:cxnLst/>
            <a:rect l="l" t="t" r="r" b="b"/>
            <a:pathLst>
              <a:path w="73025" h="305435">
                <a:moveTo>
                  <a:pt x="0" y="305405"/>
                </a:moveTo>
                <a:lnTo>
                  <a:pt x="72764" y="0"/>
                </a:lnTo>
              </a:path>
            </a:pathLst>
          </a:custGeom>
          <a:ln w="12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9843" y="3113331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051" y="0"/>
                </a:lnTo>
              </a:path>
            </a:pathLst>
          </a:custGeom>
          <a:ln w="11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86839" y="2290742"/>
            <a:ext cx="7385050" cy="3686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 indent="-279400">
              <a:lnSpc>
                <a:spcPct val="100000"/>
              </a:lnSpc>
              <a:spcBef>
                <a:spcPts val="114"/>
              </a:spcBef>
              <a:tabLst>
                <a:tab pos="361315" algn="l"/>
                <a:tab pos="2362835" algn="l"/>
                <a:tab pos="264858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Assume </a:t>
            </a:r>
            <a:r>
              <a:rPr sz="2400" spc="-5" dirty="0">
                <a:latin typeface="Arial"/>
                <a:cs typeface="Arial"/>
              </a:rPr>
              <a:t>that	</a:t>
            </a:r>
            <a:r>
              <a:rPr sz="3600" spc="67" baseline="-6944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rational. This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there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354965" marR="501015">
              <a:lnSpc>
                <a:spcPct val="104200"/>
              </a:lnSpc>
              <a:spcBef>
                <a:spcPts val="25"/>
              </a:spcBef>
              <a:tabLst>
                <a:tab pos="1851025" algn="l"/>
              </a:tabLst>
            </a:pPr>
            <a:r>
              <a:rPr sz="2400" spc="-5" dirty="0">
                <a:latin typeface="Arial"/>
                <a:cs typeface="Arial"/>
              </a:rPr>
              <a:t>integers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≠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0)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no common divisors  such </a:t>
            </a:r>
            <a:r>
              <a:rPr sz="2400" spc="-5" dirty="0">
                <a:latin typeface="Arial"/>
                <a:cs typeface="Arial"/>
              </a:rPr>
              <a:t>that	</a:t>
            </a:r>
            <a:r>
              <a:rPr sz="3600" spc="67" baseline="-5787" dirty="0"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113664" indent="6350">
              <a:lnSpc>
                <a:spcPct val="105000"/>
              </a:lnSpc>
              <a:spcBef>
                <a:spcPts val="650"/>
              </a:spcBef>
              <a:tabLst>
                <a:tab pos="6235065" algn="l"/>
              </a:tabLst>
            </a:pPr>
            <a:r>
              <a:rPr sz="2400" dirty="0">
                <a:latin typeface="Arial"/>
                <a:cs typeface="Arial"/>
              </a:rPr>
              <a:t>Squaring </a:t>
            </a:r>
            <a:r>
              <a:rPr sz="2400" spc="-5" dirty="0">
                <a:latin typeface="Arial"/>
                <a:cs typeface="Arial"/>
              </a:rPr>
              <a:t>both </a:t>
            </a:r>
            <a:r>
              <a:rPr sz="2400" dirty="0">
                <a:latin typeface="Arial"/>
                <a:cs typeface="Arial"/>
              </a:rPr>
              <a:t>sides,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 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so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337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	So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 even; 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is even (see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earlier).</a:t>
            </a:r>
            <a:endParaRPr sz="2400">
              <a:latin typeface="Arial"/>
              <a:cs typeface="Arial"/>
            </a:endParaRPr>
          </a:p>
          <a:p>
            <a:pPr marL="354965" marR="43180" indent="6350">
              <a:lnSpc>
                <a:spcPct val="105000"/>
              </a:lnSpc>
              <a:spcBef>
                <a:spcPts val="555"/>
              </a:spcBef>
              <a:tabLst>
                <a:tab pos="2402205" algn="l"/>
                <a:tab pos="4775200" algn="l"/>
              </a:tabLst>
            </a:pPr>
            <a:r>
              <a:rPr sz="2400" spc="-5" dirty="0">
                <a:latin typeface="Arial"/>
                <a:cs typeface="Arial"/>
              </a:rPr>
              <a:t>Let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. So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4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	Dividing </a:t>
            </a:r>
            <a:r>
              <a:rPr sz="2400" spc="-5" dirty="0">
                <a:latin typeface="Arial"/>
                <a:cs typeface="Arial"/>
              </a:rPr>
              <a:t>both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sides  by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322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even, so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even.</a:t>
            </a:r>
            <a:endParaRPr sz="2400">
              <a:latin typeface="Arial"/>
              <a:cs typeface="Arial"/>
            </a:endParaRPr>
          </a:p>
          <a:p>
            <a:pPr marL="354965" marR="102870" indent="6350">
              <a:lnSpc>
                <a:spcPct val="105000"/>
              </a:lnSpc>
              <a:spcBef>
                <a:spcPts val="550"/>
              </a:spcBef>
            </a:pP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have a common divisor, namely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 so we have a</a:t>
            </a:r>
            <a:r>
              <a:rPr sz="2400" spc="-5" dirty="0">
                <a:latin typeface="Arial"/>
                <a:cs typeface="Arial"/>
              </a:rPr>
              <a:t> contradiction.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35684" y="1612793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22360"/>
                </a:moveTo>
                <a:lnTo>
                  <a:pt x="37593" y="0"/>
                </a:lnTo>
              </a:path>
            </a:pathLst>
          </a:custGeom>
          <a:ln w="11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3277" y="1618676"/>
            <a:ext cx="54610" cy="102870"/>
          </a:xfrm>
          <a:custGeom>
            <a:avLst/>
            <a:gdLst/>
            <a:ahLst/>
            <a:cxnLst/>
            <a:rect l="l" t="t" r="r" b="b"/>
            <a:pathLst>
              <a:path w="54610" h="102869">
                <a:moveTo>
                  <a:pt x="0" y="0"/>
                </a:moveTo>
                <a:lnTo>
                  <a:pt x="54571" y="102393"/>
                </a:lnTo>
              </a:path>
            </a:pathLst>
          </a:custGeom>
          <a:ln w="2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3912" y="1415664"/>
            <a:ext cx="73025" cy="305435"/>
          </a:xfrm>
          <a:custGeom>
            <a:avLst/>
            <a:gdLst/>
            <a:ahLst/>
            <a:cxnLst/>
            <a:rect l="l" t="t" r="r" b="b"/>
            <a:pathLst>
              <a:path w="73025" h="305435">
                <a:moveTo>
                  <a:pt x="0" y="305405"/>
                </a:moveTo>
                <a:lnTo>
                  <a:pt x="72763" y="0"/>
                </a:lnTo>
              </a:path>
            </a:pathLst>
          </a:custGeom>
          <a:ln w="12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6676" y="141566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052" y="0"/>
                </a:lnTo>
              </a:path>
            </a:pathLst>
          </a:custGeom>
          <a:ln w="11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12163" y="1340413"/>
            <a:ext cx="2179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</a:tabLst>
            </a:pPr>
            <a:r>
              <a:rPr sz="2400" spc="45" dirty="0">
                <a:latin typeface="Times New Roman"/>
                <a:cs typeface="Times New Roman"/>
              </a:rPr>
              <a:t>2	</a:t>
            </a:r>
            <a:r>
              <a:rPr sz="4200" baseline="1984" dirty="0">
                <a:latin typeface="Arial"/>
                <a:cs typeface="Arial"/>
              </a:rPr>
              <a:t>is</a:t>
            </a:r>
            <a:r>
              <a:rPr sz="4200" spc="-75" baseline="1984" dirty="0">
                <a:latin typeface="Arial"/>
                <a:cs typeface="Arial"/>
              </a:rPr>
              <a:t> </a:t>
            </a:r>
            <a:r>
              <a:rPr sz="4200" spc="-7" baseline="1984" dirty="0">
                <a:latin typeface="Arial"/>
                <a:cs typeface="Arial"/>
              </a:rPr>
              <a:t>irrational.</a:t>
            </a:r>
            <a:endParaRPr sz="4200" baseline="1984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528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5539" y="1243075"/>
            <a:ext cx="7292975" cy="43275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Proving </a:t>
            </a:r>
            <a:r>
              <a:rPr sz="2800" spc="-5" dirty="0">
                <a:latin typeface="Arial"/>
                <a:cs typeface="Arial"/>
              </a:rPr>
              <a:t>implication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contradiction</a:t>
            </a:r>
            <a:endParaRPr sz="2800">
              <a:latin typeface="Arial"/>
              <a:cs typeface="Arial"/>
            </a:endParaRPr>
          </a:p>
          <a:p>
            <a:pPr marL="749300" marR="5080" indent="-279400">
              <a:lnSpc>
                <a:spcPct val="114599"/>
              </a:lnSpc>
              <a:spcBef>
                <a:spcPts val="32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Assume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and use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premise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to  arrive at a </a:t>
            </a:r>
            <a:r>
              <a:rPr sz="2800" spc="-5" dirty="0">
                <a:latin typeface="Arial"/>
                <a:cs typeface="Arial"/>
              </a:rPr>
              <a:t>contradiction, i.e. 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F 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49300" marR="934719" indent="-279400">
              <a:lnSpc>
                <a:spcPct val="105700"/>
              </a:lnSpc>
              <a:spcBef>
                <a:spcPts val="182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How does </a:t>
            </a:r>
            <a:r>
              <a:rPr sz="2800" spc="-5" dirty="0">
                <a:latin typeface="Arial"/>
                <a:cs typeface="Arial"/>
              </a:rPr>
              <a:t>this relate to the </a:t>
            </a:r>
            <a:r>
              <a:rPr sz="2800" dirty="0">
                <a:latin typeface="Arial"/>
                <a:cs typeface="Arial"/>
              </a:rPr>
              <a:t>proof by  </a:t>
            </a:r>
            <a:r>
              <a:rPr sz="2800" spc="-5" dirty="0">
                <a:latin typeface="Arial"/>
                <a:cs typeface="Arial"/>
              </a:rPr>
              <a:t>contraposition?</a:t>
            </a:r>
            <a:endParaRPr sz="2800">
              <a:latin typeface="Arial"/>
              <a:cs typeface="Arial"/>
            </a:endParaRPr>
          </a:p>
          <a:p>
            <a:pPr marL="749300" marR="574040" indent="-279400">
              <a:lnSpc>
                <a:spcPct val="105700"/>
              </a:lnSpc>
              <a:spcBef>
                <a:spcPts val="180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b="1" i="1" spc="-5" dirty="0">
                <a:latin typeface="Arial"/>
                <a:cs typeface="Arial"/>
              </a:rPr>
              <a:t>Proof by Contraposition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): 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, and prove</a:t>
            </a:r>
            <a:r>
              <a:rPr sz="2800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9677" y="452121"/>
            <a:ext cx="5106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Example:</a:t>
            </a:r>
            <a:r>
              <a:rPr sz="40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Implication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1328420"/>
            <a:ext cx="7866380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  <a:tab pos="217297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	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800" dirty="0">
                <a:latin typeface="Arial"/>
                <a:cs typeface="Arial"/>
              </a:rPr>
              <a:t>is odd,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odd.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55600" marR="98425">
              <a:lnSpc>
                <a:spcPct val="101499"/>
              </a:lnSpc>
              <a:spcBef>
                <a:spcPts val="500"/>
              </a:spcBef>
            </a:pPr>
            <a:r>
              <a:rPr sz="2400" dirty="0">
                <a:latin typeface="Arial"/>
                <a:cs typeface="Arial"/>
              </a:rPr>
              <a:t>Assume </a:t>
            </a:r>
            <a:r>
              <a:rPr sz="2400" spc="-5" dirty="0">
                <a:latin typeface="Arial"/>
                <a:cs typeface="Arial"/>
              </a:rPr>
              <a:t>that the </a:t>
            </a:r>
            <a:r>
              <a:rPr sz="2400" dirty="0">
                <a:latin typeface="Arial"/>
                <a:cs typeface="Arial"/>
              </a:rPr>
              <a:t>conclusion is </a:t>
            </a:r>
            <a:r>
              <a:rPr sz="2400" spc="-5" dirty="0">
                <a:latin typeface="Arial"/>
                <a:cs typeface="Arial"/>
              </a:rPr>
              <a:t>false, </a:t>
            </a:r>
            <a:r>
              <a:rPr sz="2400" i="1" spc="-5" dirty="0">
                <a:latin typeface="Arial"/>
                <a:cs typeface="Arial"/>
              </a:rPr>
              <a:t>i.e.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even,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odd.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1099"/>
              </a:lnSpc>
              <a:spcBef>
                <a:spcPts val="465"/>
              </a:spcBef>
              <a:tabLst>
                <a:tab pos="3006725" algn="l"/>
              </a:tabLst>
            </a:pPr>
            <a:r>
              <a:rPr sz="2400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3(2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 6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2(3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400" spc="-5" dirty="0">
                <a:latin typeface="Arial"/>
                <a:cs typeface="Arial"/>
              </a:rPr>
              <a:t>.	Thus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even, because it  equals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This contradicts the assumption “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odd”.</a:t>
            </a:r>
            <a:endParaRPr sz="2400">
              <a:latin typeface="Arial"/>
              <a:cs typeface="Arial"/>
            </a:endParaRPr>
          </a:p>
          <a:p>
            <a:pPr marL="355600" marR="1565275">
              <a:lnSpc>
                <a:spcPts val="2860"/>
              </a:lnSpc>
              <a:spcBef>
                <a:spcPts val="1500"/>
              </a:spcBef>
            </a:pPr>
            <a:r>
              <a:rPr sz="2400" spc="-5" dirty="0">
                <a:latin typeface="Arial"/>
                <a:cs typeface="Arial"/>
              </a:rPr>
              <a:t>This completes the </a:t>
            </a:r>
            <a:r>
              <a:rPr sz="2400" dirty="0">
                <a:latin typeface="Arial"/>
                <a:cs typeface="Arial"/>
              </a:rPr>
              <a:t>proof by </a:t>
            </a:r>
            <a:r>
              <a:rPr sz="2400" spc="-5" dirty="0">
                <a:latin typeface="Arial"/>
                <a:cs typeface="Arial"/>
              </a:rPr>
              <a:t>contradiction,  </a:t>
            </a:r>
            <a:r>
              <a:rPr sz="2400" dirty="0">
                <a:latin typeface="Arial"/>
                <a:cs typeface="Arial"/>
              </a:rPr>
              <a:t>proving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odd,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odd.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43970" y="6584781"/>
            <a:ext cx="30543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7-16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682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Circular</a:t>
            </a:r>
            <a:r>
              <a:rPr spc="-85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0365" marR="93345" indent="-342900">
              <a:lnSpc>
                <a:spcPts val="2800"/>
              </a:lnSpc>
              <a:spcBef>
                <a:spcPts val="459"/>
              </a:spcBef>
              <a:tabLst>
                <a:tab pos="380365" algn="l"/>
                <a:tab pos="3280410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The fallacy </a:t>
            </a:r>
            <a:r>
              <a:rPr dirty="0"/>
              <a:t>of </a:t>
            </a:r>
            <a:r>
              <a:rPr spc="-5" dirty="0"/>
              <a:t>(explicitly </a:t>
            </a:r>
            <a:r>
              <a:rPr dirty="0"/>
              <a:t>or </a:t>
            </a:r>
            <a:r>
              <a:rPr spc="-5" dirty="0"/>
              <a:t>implicitly) </a:t>
            </a:r>
            <a:r>
              <a:rPr dirty="0"/>
              <a:t>assuming  </a:t>
            </a:r>
            <a:r>
              <a:rPr spc="-5" dirty="0"/>
              <a:t>the </a:t>
            </a:r>
            <a:r>
              <a:rPr dirty="0"/>
              <a:t>very </a:t>
            </a:r>
            <a:r>
              <a:rPr spc="-5" dirty="0"/>
              <a:t>statement </a:t>
            </a:r>
            <a:r>
              <a:rPr dirty="0"/>
              <a:t>you are </a:t>
            </a:r>
            <a:r>
              <a:rPr spc="-5" dirty="0"/>
              <a:t>trying to </a:t>
            </a:r>
            <a:r>
              <a:rPr dirty="0"/>
              <a:t>prove in </a:t>
            </a:r>
            <a:r>
              <a:rPr spc="-5" dirty="0"/>
              <a:t>the  </a:t>
            </a:r>
            <a:r>
              <a:rPr dirty="0"/>
              <a:t>course of</a:t>
            </a:r>
            <a:r>
              <a:rPr spc="5" dirty="0"/>
              <a:t> </a:t>
            </a:r>
            <a:r>
              <a:rPr spc="-5" dirty="0"/>
              <a:t>its</a:t>
            </a:r>
            <a:r>
              <a:rPr spc="5" dirty="0"/>
              <a:t> </a:t>
            </a:r>
            <a:r>
              <a:rPr spc="-5" dirty="0"/>
              <a:t>proof.	</a:t>
            </a:r>
            <a:r>
              <a:rPr dirty="0"/>
              <a:t>Example:</a:t>
            </a:r>
            <a:endParaRPr sz="1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3333CC"/>
                </a:solidFill>
              </a:rPr>
              <a:t>Prove </a:t>
            </a:r>
            <a:r>
              <a:rPr spc="-5" dirty="0">
                <a:solidFill>
                  <a:srgbClr val="3333CC"/>
                </a:solidFill>
              </a:rPr>
              <a:t>that </a:t>
            </a:r>
            <a:r>
              <a:rPr dirty="0">
                <a:solidFill>
                  <a:srgbClr val="3333CC"/>
                </a:solidFill>
              </a:rPr>
              <a:t>an </a:t>
            </a:r>
            <a:r>
              <a:rPr spc="-5" dirty="0">
                <a:solidFill>
                  <a:srgbClr val="3333CC"/>
                </a:solidFill>
              </a:rPr>
              <a:t>integer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>
                <a:solidFill>
                  <a:srgbClr val="3333CC"/>
                </a:solidFill>
              </a:rPr>
              <a:t>is even, if </a:t>
            </a:r>
            <a:r>
              <a:rPr i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50" spc="7" baseline="26143" dirty="0">
                <a:solidFill>
                  <a:srgbClr val="FF2600"/>
                </a:solidFill>
              </a:rPr>
              <a:t>2 </a:t>
            </a:r>
            <a:r>
              <a:rPr sz="2600" dirty="0">
                <a:solidFill>
                  <a:srgbClr val="3333CC"/>
                </a:solidFill>
              </a:rPr>
              <a:t>is</a:t>
            </a:r>
            <a:r>
              <a:rPr sz="2600" spc="-285" dirty="0">
                <a:solidFill>
                  <a:srgbClr val="3333CC"/>
                </a:solidFill>
              </a:rPr>
              <a:t> </a:t>
            </a:r>
            <a:r>
              <a:rPr sz="2600" dirty="0">
                <a:solidFill>
                  <a:srgbClr val="3333CC"/>
                </a:solidFill>
              </a:rPr>
              <a:t>even.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Attempted</a:t>
            </a:r>
            <a:r>
              <a:rPr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proof:</a:t>
            </a:r>
            <a:endParaRPr sz="1550">
              <a:latin typeface="Arial"/>
              <a:cs typeface="Arial"/>
            </a:endParaRPr>
          </a:p>
          <a:p>
            <a:pPr marL="380365" marR="86995">
              <a:lnSpc>
                <a:spcPct val="118100"/>
              </a:lnSpc>
              <a:spcBef>
                <a:spcPts val="115"/>
              </a:spcBef>
            </a:pPr>
            <a:r>
              <a:rPr sz="2400" dirty="0">
                <a:solidFill>
                  <a:srgbClr val="3333CC"/>
                </a:solidFill>
              </a:rPr>
              <a:t>Assume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</a:rPr>
              <a:t>2 </a:t>
            </a:r>
            <a:r>
              <a:rPr sz="2400" dirty="0">
                <a:solidFill>
                  <a:srgbClr val="3333CC"/>
                </a:solidFill>
              </a:rPr>
              <a:t>is even. </a:t>
            </a:r>
            <a:r>
              <a:rPr sz="2400" spc="-5" dirty="0">
                <a:solidFill>
                  <a:srgbClr val="3333CC"/>
                </a:solidFill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</a:rPr>
              <a:t>2 </a:t>
            </a:r>
            <a:r>
              <a:rPr sz="2400" dirty="0">
                <a:solidFill>
                  <a:srgbClr val="FF0000"/>
                </a:solidFill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solidFill>
                  <a:srgbClr val="3333CC"/>
                </a:solidFill>
              </a:rPr>
              <a:t>for </a:t>
            </a:r>
            <a:r>
              <a:rPr sz="2400" dirty="0">
                <a:solidFill>
                  <a:srgbClr val="3333CC"/>
                </a:solidFill>
              </a:rPr>
              <a:t>some </a:t>
            </a:r>
            <a:r>
              <a:rPr sz="2400" spc="-5" dirty="0">
                <a:solidFill>
                  <a:srgbClr val="3333CC"/>
                </a:solidFill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/>
              <a:t>.  </a:t>
            </a:r>
            <a:r>
              <a:rPr sz="2400" dirty="0">
                <a:solidFill>
                  <a:srgbClr val="3333CC"/>
                </a:solidFill>
              </a:rPr>
              <a:t>Dividing </a:t>
            </a:r>
            <a:r>
              <a:rPr sz="2400" spc="-5" dirty="0">
                <a:solidFill>
                  <a:srgbClr val="3333CC"/>
                </a:solidFill>
              </a:rPr>
              <a:t>both </a:t>
            </a:r>
            <a:r>
              <a:rPr sz="2400" dirty="0">
                <a:solidFill>
                  <a:srgbClr val="3333CC"/>
                </a:solidFill>
              </a:rPr>
              <a:t>sides by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CC"/>
                </a:solidFill>
              </a:rPr>
              <a:t>gives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</a:rPr>
              <a:t>= 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</a:rPr>
              <a:t>)/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</a:rPr>
              <a:t>=</a:t>
            </a:r>
            <a:r>
              <a:rPr sz="2400" spc="-5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2(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FF0000"/>
                </a:solidFill>
              </a:rPr>
              <a:t>/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0000"/>
                </a:solidFill>
              </a:rPr>
              <a:t>)</a:t>
            </a:r>
            <a:r>
              <a:rPr sz="2400" spc="-5" dirty="0"/>
              <a:t>.</a:t>
            </a:r>
            <a:endParaRPr sz="2400">
              <a:latin typeface="Arial"/>
              <a:cs typeface="Arial"/>
            </a:endParaRPr>
          </a:p>
          <a:p>
            <a:pPr marL="380365" marR="30480">
              <a:lnSpc>
                <a:spcPts val="2820"/>
              </a:lnSpc>
              <a:spcBef>
                <a:spcPts val="760"/>
              </a:spcBef>
            </a:pPr>
            <a:r>
              <a:rPr sz="2400" dirty="0">
                <a:solidFill>
                  <a:srgbClr val="3333CC"/>
                </a:solidFill>
              </a:rPr>
              <a:t>So </a:t>
            </a:r>
            <a:r>
              <a:rPr sz="2400" spc="-5" dirty="0">
                <a:solidFill>
                  <a:srgbClr val="3333CC"/>
                </a:solidFill>
              </a:rPr>
              <a:t>there </a:t>
            </a:r>
            <a:r>
              <a:rPr sz="2400" dirty="0">
                <a:solidFill>
                  <a:srgbClr val="3333CC"/>
                </a:solidFill>
              </a:rPr>
              <a:t>is an </a:t>
            </a:r>
            <a:r>
              <a:rPr sz="2400" spc="-5" dirty="0">
                <a:solidFill>
                  <a:srgbClr val="3333CC"/>
                </a:solidFill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3333CC"/>
                </a:solidFill>
              </a:rPr>
              <a:t>(namely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</a:rPr>
              <a:t>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CC"/>
                </a:solidFill>
              </a:rPr>
              <a:t>) such </a:t>
            </a:r>
            <a:r>
              <a:rPr sz="2400" spc="-5" dirty="0">
                <a:solidFill>
                  <a:srgbClr val="3333CC"/>
                </a:solidFill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dirty="0"/>
              <a:t>.  </a:t>
            </a:r>
            <a:r>
              <a:rPr sz="2400" spc="-5" dirty="0">
                <a:solidFill>
                  <a:srgbClr val="3333CC"/>
                </a:solidFill>
              </a:rPr>
              <a:t>Therefore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CC"/>
                </a:solidFill>
              </a:rPr>
              <a:t>is</a:t>
            </a:r>
            <a:r>
              <a:rPr sz="2400" spc="-1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even.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65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006600"/>
                </a:solidFill>
              </a:rPr>
              <a:t>Circular reasoning is used in </a:t>
            </a:r>
            <a:r>
              <a:rPr spc="-5" dirty="0">
                <a:solidFill>
                  <a:srgbClr val="006600"/>
                </a:solidFill>
              </a:rPr>
              <a:t>this</a:t>
            </a:r>
            <a:r>
              <a:rPr spc="-40" dirty="0">
                <a:solidFill>
                  <a:srgbClr val="006600"/>
                </a:solidFill>
              </a:rPr>
              <a:t> </a:t>
            </a:r>
            <a:r>
              <a:rPr spc="-5" dirty="0">
                <a:solidFill>
                  <a:srgbClr val="006600"/>
                </a:solidFill>
              </a:rPr>
              <a:t>proof.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4539" y="5506720"/>
            <a:ext cx="1181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W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here?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1400" y="5562600"/>
            <a:ext cx="5486400" cy="1196975"/>
          </a:xfrm>
          <a:prstGeom prst="rect">
            <a:avLst/>
          </a:prstGeom>
          <a:solidFill>
            <a:srgbClr val="FFFED5"/>
          </a:solidFill>
          <a:ln w="952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445" algn="ctr">
              <a:lnSpc>
                <a:spcPts val="2840"/>
              </a:lnSpc>
              <a:spcBef>
                <a:spcPts val="390"/>
              </a:spcBef>
            </a:pPr>
            <a:r>
              <a:rPr sz="2400" i="1" spc="-5" dirty="0">
                <a:latin typeface="Times New Roman"/>
                <a:cs typeface="Times New Roman"/>
              </a:rPr>
              <a:t>Begs the question: </a:t>
            </a:r>
            <a:r>
              <a:rPr sz="2400" i="1" dirty="0">
                <a:latin typeface="Times New Roman"/>
                <a:cs typeface="Times New Roman"/>
              </a:rPr>
              <a:t>How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do</a:t>
            </a:r>
            <a:endParaRPr sz="2400" dirty="0">
              <a:latin typeface="Times New Roman"/>
              <a:cs typeface="Times New Roman"/>
            </a:endParaRPr>
          </a:p>
          <a:p>
            <a:pPr marL="254000" marR="317500" algn="ctr">
              <a:lnSpc>
                <a:spcPts val="2900"/>
              </a:lnSpc>
              <a:spcBef>
                <a:spcPts val="40"/>
              </a:spcBef>
            </a:pPr>
            <a:r>
              <a:rPr sz="2400" i="1" spc="-5" dirty="0">
                <a:latin typeface="Times New Roman"/>
                <a:cs typeface="Times New Roman"/>
              </a:rPr>
              <a:t>you </a:t>
            </a:r>
            <a:r>
              <a:rPr sz="2400" i="1" dirty="0">
                <a:latin typeface="Times New Roman"/>
                <a:cs typeface="Times New Roman"/>
              </a:rPr>
              <a:t>show </a:t>
            </a:r>
            <a:r>
              <a:rPr sz="2400" i="1" spc="-5" dirty="0">
                <a:latin typeface="Times New Roman"/>
                <a:cs typeface="Times New Roman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/2 </a:t>
            </a:r>
            <a:r>
              <a:rPr sz="2400" i="1" spc="-5" dirty="0">
                <a:latin typeface="Times New Roman"/>
                <a:cs typeface="Times New Roman"/>
              </a:rPr>
              <a:t>is </a:t>
            </a:r>
            <a:r>
              <a:rPr sz="2400" i="1" dirty="0">
                <a:latin typeface="Times New Roman"/>
                <a:cs typeface="Times New Roman"/>
              </a:rPr>
              <a:t>an </a:t>
            </a:r>
            <a:r>
              <a:rPr sz="2400" i="1" spc="-40" dirty="0">
                <a:latin typeface="Times New Roman"/>
                <a:cs typeface="Times New Roman"/>
              </a:rPr>
              <a:t>integer,  </a:t>
            </a:r>
            <a:r>
              <a:rPr sz="2400" i="1" spc="-5" dirty="0">
                <a:latin typeface="Times New Roman"/>
                <a:cs typeface="Times New Roman"/>
              </a:rPr>
              <a:t>without </a:t>
            </a:r>
            <a:r>
              <a:rPr sz="2400" b="1" i="1" spc="-5" dirty="0">
                <a:latin typeface="Times New Roman"/>
                <a:cs typeface="Times New Roman"/>
              </a:rPr>
              <a:t>first </a:t>
            </a:r>
            <a:r>
              <a:rPr sz="2400" i="1" spc="-5" dirty="0" err="1" smtClean="0">
                <a:latin typeface="Times New Roman"/>
                <a:cs typeface="Times New Roman"/>
              </a:rPr>
              <a:t>assumig</a:t>
            </a:r>
            <a:r>
              <a:rPr sz="2400" i="1" spc="-5" dirty="0" smtClean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even?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73649" y="6572081"/>
            <a:ext cx="2584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895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spc="-5" dirty="0"/>
              <a:t>More	Proof</a:t>
            </a:r>
            <a:r>
              <a:rPr spc="-65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296734"/>
            <a:ext cx="7469505" cy="47974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Lemma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ts val="3329"/>
              </a:lnSpc>
              <a:spcBef>
                <a:spcPts val="75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minor </a:t>
            </a:r>
            <a:r>
              <a:rPr sz="2800" spc="-5" dirty="0">
                <a:latin typeface="Arial"/>
                <a:cs typeface="Arial"/>
              </a:rPr>
              <a:t>theorem </a:t>
            </a:r>
            <a:r>
              <a:rPr sz="2800" dirty="0">
                <a:latin typeface="Arial"/>
                <a:cs typeface="Arial"/>
              </a:rPr>
              <a:t>used as a </a:t>
            </a:r>
            <a:r>
              <a:rPr sz="2800" spc="-5" dirty="0">
                <a:latin typeface="Arial"/>
                <a:cs typeface="Arial"/>
              </a:rPr>
              <a:t>stepping-stone  to </a:t>
            </a:r>
            <a:r>
              <a:rPr sz="2800" dirty="0">
                <a:latin typeface="Arial"/>
                <a:cs typeface="Arial"/>
              </a:rPr>
              <a:t>proving a major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theorem.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latin typeface="Arial"/>
                <a:cs typeface="Arial"/>
              </a:rPr>
              <a:t>Corollary</a:t>
            </a:r>
            <a:endParaRPr sz="2800">
              <a:latin typeface="Arial"/>
              <a:cs typeface="Arial"/>
            </a:endParaRPr>
          </a:p>
          <a:p>
            <a:pPr marL="748665" marR="1072515" indent="-279400">
              <a:lnSpc>
                <a:spcPct val="102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minor </a:t>
            </a:r>
            <a:r>
              <a:rPr sz="2800" spc="-5" dirty="0">
                <a:latin typeface="Arial"/>
                <a:cs typeface="Arial"/>
              </a:rPr>
              <a:t>theorem </a:t>
            </a:r>
            <a:r>
              <a:rPr sz="2800" dirty="0">
                <a:latin typeface="Arial"/>
                <a:cs typeface="Arial"/>
              </a:rPr>
              <a:t>proved as an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easy  consequence of a major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theorem.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Conjecture</a:t>
            </a:r>
            <a:endParaRPr sz="2800">
              <a:latin typeface="Arial"/>
              <a:cs typeface="Arial"/>
            </a:endParaRPr>
          </a:p>
          <a:p>
            <a:pPr marL="748665" marR="90170" indent="-279400">
              <a:lnSpc>
                <a:spcPct val="100099"/>
              </a:lnSpc>
              <a:spcBef>
                <a:spcPts val="7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statement </a:t>
            </a:r>
            <a:r>
              <a:rPr sz="2800" dirty="0">
                <a:latin typeface="Arial"/>
                <a:cs typeface="Arial"/>
              </a:rPr>
              <a:t>whose </a:t>
            </a:r>
            <a:r>
              <a:rPr sz="2800" spc="-5" dirty="0">
                <a:latin typeface="Arial"/>
                <a:cs typeface="Arial"/>
              </a:rPr>
              <a:t>truth </a:t>
            </a:r>
            <a:r>
              <a:rPr sz="2800" dirty="0">
                <a:latin typeface="Arial"/>
                <a:cs typeface="Arial"/>
              </a:rPr>
              <a:t>value has not  been proven. (A </a:t>
            </a:r>
            <a:r>
              <a:rPr sz="2800" spc="-5" dirty="0">
                <a:latin typeface="Arial"/>
                <a:cs typeface="Arial"/>
              </a:rPr>
              <a:t>conjecture </a:t>
            </a:r>
            <a:r>
              <a:rPr sz="2800" dirty="0">
                <a:latin typeface="Arial"/>
                <a:cs typeface="Arial"/>
              </a:rPr>
              <a:t>may be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widely  believed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true, regardless.)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73649" y="6572081"/>
            <a:ext cx="2584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6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179464"/>
            <a:ext cx="6657975" cy="16560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proving a </a:t>
            </a:r>
            <a:r>
              <a:rPr sz="2800" spc="-5" dirty="0">
                <a:latin typeface="Arial"/>
                <a:cs typeface="Arial"/>
              </a:rPr>
              <a:t>statement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i="1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alone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ts val="3160"/>
              </a:lnSpc>
              <a:spcBef>
                <a:spcPts val="157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b="1" i="1" spc="-5" dirty="0">
                <a:latin typeface="Arial"/>
                <a:cs typeface="Arial"/>
              </a:rPr>
              <a:t>Proof by Contradiction </a:t>
            </a:r>
            <a:r>
              <a:rPr sz="2600" dirty="0">
                <a:latin typeface="Arial"/>
                <a:cs typeface="Arial"/>
              </a:rPr>
              <a:t>(indirect </a:t>
            </a:r>
            <a:r>
              <a:rPr sz="2600" spc="-5" dirty="0">
                <a:latin typeface="Arial"/>
                <a:cs typeface="Arial"/>
              </a:rPr>
              <a:t>proof): 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, and prove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3000" dirty="0">
                <a:solidFill>
                  <a:srgbClr val="007600"/>
                </a:solidFill>
                <a:latin typeface="Symbol"/>
                <a:cs typeface="Symbol"/>
              </a:rPr>
              <a:t></a:t>
            </a:r>
            <a:r>
              <a:rPr sz="3000" spc="30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600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73649" y="6572081"/>
            <a:ext cx="2584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6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221277"/>
            <a:ext cx="7319645" cy="468249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proving </a:t>
            </a:r>
            <a:r>
              <a:rPr sz="2800" spc="-5" dirty="0">
                <a:latin typeface="Arial"/>
                <a:cs typeface="Arial"/>
              </a:rPr>
              <a:t>implications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we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have: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6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Arial"/>
                <a:cs typeface="Arial"/>
              </a:rPr>
              <a:t>Trivial 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Prove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by</a:t>
            </a:r>
            <a:r>
              <a:rPr sz="26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itself.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8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Arial"/>
                <a:cs typeface="Arial"/>
              </a:rPr>
              <a:t>Direct 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true,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and prove</a:t>
            </a:r>
            <a:r>
              <a:rPr sz="2600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8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5" dirty="0">
                <a:latin typeface="Arial"/>
                <a:cs typeface="Arial"/>
              </a:rPr>
              <a:t>Indirect </a:t>
            </a:r>
            <a:r>
              <a:rPr sz="2600" b="1" spc="-5" dirty="0">
                <a:latin typeface="Arial"/>
                <a:cs typeface="Arial"/>
              </a:rPr>
              <a:t>proof:</a:t>
            </a:r>
            <a:endParaRPr sz="2600">
              <a:latin typeface="Arial"/>
              <a:cs typeface="Arial"/>
            </a:endParaRPr>
          </a:p>
          <a:p>
            <a:pPr marL="1155065" marR="626745" indent="-228600">
              <a:lnSpc>
                <a:spcPts val="2800"/>
              </a:lnSpc>
              <a:spcBef>
                <a:spcPts val="124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Proof by Contraposition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): 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, and prove</a:t>
            </a:r>
            <a:r>
              <a:rPr sz="2600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ts val="2960"/>
              </a:lnSpc>
              <a:spcBef>
                <a:spcPts val="84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Proof by</a:t>
            </a:r>
            <a:r>
              <a:rPr sz="2600" b="1" i="1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Contradiction</a:t>
            </a:r>
            <a:r>
              <a:rPr sz="2600" spc="-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155065" marR="160020">
              <a:lnSpc>
                <a:spcPts val="2800"/>
              </a:lnSpc>
              <a:spcBef>
                <a:spcPts val="200"/>
              </a:spcBef>
            </a:pP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, and show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leads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 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contradiction. (i.e.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prove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600" spc="13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F)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4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5" dirty="0">
                <a:latin typeface="Arial"/>
                <a:cs typeface="Arial"/>
              </a:rPr>
              <a:t>Vacuous 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Prove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by</a:t>
            </a:r>
            <a:r>
              <a:rPr sz="26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itself.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73649" y="6572081"/>
            <a:ext cx="2584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163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Direct Proof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952" y="1252220"/>
            <a:ext cx="7637145" cy="5166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05765" marR="184150" indent="-342900">
              <a:lnSpc>
                <a:spcPts val="3100"/>
              </a:lnSpc>
              <a:spcBef>
                <a:spcPts val="219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Definition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integer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is called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odd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iff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=2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+1 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integer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;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even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iff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=2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some</a:t>
            </a:r>
            <a:r>
              <a:rPr sz="2600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05765" marR="390525" indent="-342900">
              <a:lnSpc>
                <a:spcPts val="2880"/>
              </a:lnSpc>
              <a:spcBef>
                <a:spcPts val="800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solidFill>
                  <a:srgbClr val="333399"/>
                </a:solidFill>
                <a:latin typeface="Arial"/>
                <a:cs typeface="Arial"/>
              </a:rPr>
              <a:t>Theorem: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integer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either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odd or even, but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not both.</a:t>
            </a:r>
            <a:endParaRPr sz="2400">
              <a:latin typeface="Arial"/>
              <a:cs typeface="Arial"/>
            </a:endParaRPr>
          </a:p>
          <a:p>
            <a:pPr marL="520065">
              <a:lnSpc>
                <a:spcPts val="3040"/>
              </a:lnSpc>
              <a:tabLst>
                <a:tab pos="8058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This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can be proven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even simpler</a:t>
            </a:r>
            <a:r>
              <a:rPr sz="26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axioms.</a:t>
            </a:r>
            <a:endParaRPr sz="26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25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latin typeface="Arial"/>
                <a:cs typeface="Arial"/>
              </a:rPr>
              <a:t>Theorem:</a:t>
            </a:r>
            <a:endParaRPr sz="26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35"/>
              </a:spcBef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integers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odd,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spc="-2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odd.</a:t>
            </a:r>
            <a:endParaRPr sz="24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640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Proof</a:t>
            </a:r>
            <a:r>
              <a:rPr sz="2600" b="1" spc="-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odd,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01955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Thus,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4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+ 4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2(2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 +</a:t>
            </a:r>
            <a:r>
              <a:rPr sz="2400" spc="6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05765" marR="442595">
              <a:lnSpc>
                <a:spcPct val="101499"/>
              </a:lnSpc>
              <a:spcBef>
                <a:spcPts val="475"/>
              </a:spcBef>
            </a:pPr>
            <a:r>
              <a:rPr sz="2400" spc="-5" dirty="0">
                <a:latin typeface="Arial"/>
                <a:cs typeface="Arial"/>
              </a:rPr>
              <a:t>Therefore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of </a:t>
            </a:r>
            <a:r>
              <a:rPr sz="2400" spc="-5" dirty="0">
                <a:latin typeface="Arial"/>
                <a:cs typeface="Arial"/>
              </a:rPr>
              <a:t>the form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 </a:t>
            </a:r>
            <a:r>
              <a:rPr sz="2400" spc="-5" dirty="0">
                <a:latin typeface="Arial"/>
                <a:cs typeface="Arial"/>
              </a:rPr>
              <a:t>(with </a:t>
            </a:r>
            <a:r>
              <a:rPr sz="2400" i="1" dirty="0"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the integer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), 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odd.</a:t>
            </a:r>
            <a:r>
              <a:rPr sz="2400" spc="4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73649" y="6572081"/>
            <a:ext cx="2584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109220"/>
            <a:ext cx="5727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Indirect Proof</a:t>
            </a:r>
            <a:r>
              <a:rPr spc="-40" dirty="0"/>
              <a:t> </a:t>
            </a:r>
            <a:r>
              <a:rPr spc="-5" dirty="0"/>
              <a:t>Example: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9677" y="617221"/>
            <a:ext cx="583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Proof</a:t>
            </a:r>
            <a:r>
              <a:rPr sz="40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by	Contraposition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2514" y="1328420"/>
            <a:ext cx="7874634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  <a:tab pos="217297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	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800" dirty="0">
                <a:latin typeface="Arial"/>
                <a:cs typeface="Arial"/>
              </a:rPr>
              <a:t>is odd,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odd.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45"/>
              </a:spcBef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(Contrapositive: If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is even,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4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even)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181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Suppose </a:t>
            </a:r>
            <a:r>
              <a:rPr sz="2400" spc="-5" dirty="0">
                <a:latin typeface="Arial"/>
                <a:cs typeface="Arial"/>
              </a:rPr>
              <a:t>that the </a:t>
            </a:r>
            <a:r>
              <a:rPr sz="2400" dirty="0">
                <a:latin typeface="Arial"/>
                <a:cs typeface="Arial"/>
              </a:rPr>
              <a:t>conclusion is </a:t>
            </a:r>
            <a:r>
              <a:rPr sz="2400" spc="-5" dirty="0">
                <a:latin typeface="Arial"/>
                <a:cs typeface="Arial"/>
              </a:rPr>
              <a:t>false, </a:t>
            </a:r>
            <a:r>
              <a:rPr sz="2400" i="1" spc="-5" dirty="0">
                <a:latin typeface="Arial"/>
                <a:cs typeface="Arial"/>
              </a:rPr>
              <a:t>i.e.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even.  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3(2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6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2(3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Thus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even, because it equals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</a:t>
            </a:r>
            <a:r>
              <a:rPr sz="2400" dirty="0">
                <a:latin typeface="Arial"/>
                <a:cs typeface="Arial"/>
              </a:rPr>
              <a:t>. So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not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odd.</a:t>
            </a:r>
            <a:endParaRPr sz="2400">
              <a:latin typeface="Arial"/>
              <a:cs typeface="Arial"/>
            </a:endParaRPr>
          </a:p>
          <a:p>
            <a:pPr marL="355600" marR="443865" algn="just">
              <a:lnSpc>
                <a:spcPct val="99400"/>
              </a:lnSpc>
              <a:spcBef>
                <a:spcPts val="615"/>
              </a:spcBef>
            </a:pP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have shown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is odd) →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is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odd)</a:t>
            </a:r>
            <a:r>
              <a:rPr sz="2400" spc="-5" dirty="0">
                <a:latin typeface="Arial"/>
                <a:cs typeface="Arial"/>
              </a:rPr>
              <a:t>,  thus its contrapositive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is odd) →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is odd) </a:t>
            </a:r>
            <a:r>
              <a:rPr sz="2400" dirty="0">
                <a:latin typeface="Arial"/>
                <a:cs typeface="Arial"/>
              </a:rPr>
              <a:t>is  also </a:t>
            </a:r>
            <a:r>
              <a:rPr sz="2400" spc="-5" dirty="0">
                <a:latin typeface="Arial"/>
                <a:cs typeface="Arial"/>
              </a:rPr>
              <a:t>true.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73649" y="6572081"/>
            <a:ext cx="2584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841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0760" algn="l"/>
              </a:tabLst>
            </a:pPr>
            <a:r>
              <a:rPr spc="-5" dirty="0"/>
              <a:t>Vacuous	Proof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1239" y="1557020"/>
            <a:ext cx="7777480" cy="419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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(i.e.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false)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r>
              <a:rPr sz="2800" i="1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20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 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odd and even,  then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1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93700" marR="753110">
              <a:lnSpc>
                <a:spcPct val="99500"/>
              </a:lnSpc>
              <a:spcBef>
                <a:spcPts val="755"/>
              </a:spcBef>
            </a:pPr>
            <a:r>
              <a:rPr sz="2800" spc="-5" dirty="0">
                <a:latin typeface="Arial"/>
                <a:cs typeface="Arial"/>
              </a:rPr>
              <a:t>The statement “</a:t>
            </a:r>
            <a:r>
              <a:rPr sz="2800" i="1" spc="-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odd and even” is  necessarily </a:t>
            </a:r>
            <a:r>
              <a:rPr sz="2800" spc="-5" dirty="0">
                <a:latin typeface="Arial"/>
                <a:cs typeface="Arial"/>
              </a:rPr>
              <a:t>false, </a:t>
            </a:r>
            <a:r>
              <a:rPr sz="2800" dirty="0">
                <a:latin typeface="Arial"/>
                <a:cs typeface="Arial"/>
              </a:rPr>
              <a:t>since no number can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 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odd and even. So, </a:t>
            </a:r>
            <a:r>
              <a:rPr sz="2800" spc="-5" dirty="0">
                <a:latin typeface="Arial"/>
                <a:cs typeface="Arial"/>
              </a:rPr>
              <a:t>the theorem </a:t>
            </a:r>
            <a:r>
              <a:rPr sz="2800" dirty="0">
                <a:latin typeface="Arial"/>
                <a:cs typeface="Arial"/>
              </a:rPr>
              <a:t>is  vacuously </a:t>
            </a:r>
            <a:r>
              <a:rPr sz="2800" spc="-5" dirty="0">
                <a:latin typeface="Arial"/>
                <a:cs typeface="Arial"/>
              </a:rPr>
              <a:t>true.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8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220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Trivial Proof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374458"/>
            <a:ext cx="7325995" cy="463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(i.e.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true)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r>
              <a:rPr sz="2800" i="1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99"/>
              </a:lnSpc>
              <a:spcBef>
                <a:spcPts val="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Theorem: </a:t>
            </a:r>
            <a:r>
              <a:rPr sz="2800" spc="-5" dirty="0">
                <a:latin typeface="Arial"/>
                <a:cs typeface="Arial"/>
              </a:rPr>
              <a:t>(For integers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sum of  </a:t>
            </a:r>
            <a:r>
              <a:rPr sz="2800" spc="-5" dirty="0">
                <a:latin typeface="Arial"/>
                <a:cs typeface="Arial"/>
              </a:rPr>
              <a:t>two </a:t>
            </a:r>
            <a:r>
              <a:rPr sz="2800" dirty="0">
                <a:latin typeface="Arial"/>
                <a:cs typeface="Arial"/>
              </a:rPr>
              <a:t>prime </a:t>
            </a:r>
            <a:r>
              <a:rPr sz="2800" spc="-5" dirty="0">
                <a:latin typeface="Arial"/>
                <a:cs typeface="Arial"/>
              </a:rPr>
              <a:t>numbers, then either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odd or </a:t>
            </a:r>
            <a:r>
              <a:rPr sz="2800" i="1" dirty="0">
                <a:latin typeface="Arial"/>
                <a:cs typeface="Arial"/>
              </a:rPr>
              <a:t>n 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even.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54965" marR="320040">
              <a:lnSpc>
                <a:spcPct val="100099"/>
              </a:lnSpc>
              <a:spcBef>
                <a:spcPts val="635"/>
              </a:spcBef>
            </a:pPr>
            <a:r>
              <a:rPr sz="2800" i="1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either </a:t>
            </a:r>
            <a:r>
              <a:rPr sz="2800" dirty="0">
                <a:latin typeface="Arial"/>
                <a:cs typeface="Arial"/>
              </a:rPr>
              <a:t>odd or even. So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conclusion of </a:t>
            </a:r>
            <a:r>
              <a:rPr sz="2800" spc="-5" dirty="0">
                <a:latin typeface="Arial"/>
                <a:cs typeface="Arial"/>
              </a:rPr>
              <a:t>the implication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true  </a:t>
            </a:r>
            <a:r>
              <a:rPr sz="2800" dirty="0">
                <a:latin typeface="Arial"/>
                <a:cs typeface="Arial"/>
              </a:rPr>
              <a:t>regardless of </a:t>
            </a:r>
            <a:r>
              <a:rPr sz="2800" spc="-5" dirty="0">
                <a:latin typeface="Arial"/>
                <a:cs typeface="Arial"/>
              </a:rPr>
              <a:t>the truth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hypothesis.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Arial"/>
                <a:cs typeface="Arial"/>
              </a:rPr>
              <a:t>Thus the implication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true trivially.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528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5539" y="1392935"/>
            <a:ext cx="7541259" cy="39554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method for </a:t>
            </a:r>
            <a:r>
              <a:rPr sz="2800" dirty="0">
                <a:latin typeface="Arial"/>
                <a:cs typeface="Arial"/>
              </a:rPr>
              <a:t>proving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49300" marR="320040" indent="-279400">
              <a:lnSpc>
                <a:spcPct val="116900"/>
              </a:lnSpc>
              <a:spcBef>
                <a:spcPts val="545"/>
              </a:spcBef>
              <a:tabLst>
                <a:tab pos="755015" algn="l"/>
                <a:tab pos="4050029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Assume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, and prove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i="1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dirty="0">
                <a:latin typeface="Arial"/>
                <a:cs typeface="Arial"/>
              </a:rPr>
              <a:t>some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.	(Can be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anything!)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1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 is a </a:t>
            </a:r>
            <a:r>
              <a:rPr sz="2800" spc="-5" dirty="0">
                <a:latin typeface="Arial"/>
                <a:cs typeface="Arial"/>
              </a:rPr>
              <a:t>trivial contradiction, </a:t>
            </a:r>
            <a:r>
              <a:rPr sz="2800" dirty="0">
                <a:latin typeface="Arial"/>
                <a:cs typeface="Arial"/>
              </a:rPr>
              <a:t>equal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, which is only </a:t>
            </a:r>
            <a:r>
              <a:rPr sz="2800" spc="-5" dirty="0">
                <a:latin typeface="Arial"/>
                <a:cs typeface="Arial"/>
              </a:rPr>
              <a:t>true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191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Proof Terminology</vt:lpstr>
      <vt:lpstr>More Proof Terminology</vt:lpstr>
      <vt:lpstr>Proof Methods</vt:lpstr>
      <vt:lpstr>Proof Methods</vt:lpstr>
      <vt:lpstr>Direct Proof Example</vt:lpstr>
      <vt:lpstr>Indirect Proof Example:</vt:lpstr>
      <vt:lpstr>Vacuous Proof Example</vt:lpstr>
      <vt:lpstr>Trivial Proof Example</vt:lpstr>
      <vt:lpstr>Proof by Contradiction</vt:lpstr>
      <vt:lpstr>Rational Number</vt:lpstr>
      <vt:lpstr>Proof by Contradiction</vt:lpstr>
      <vt:lpstr>Proof by Contradiction</vt:lpstr>
      <vt:lpstr>Proof by Contradiction</vt:lpstr>
      <vt:lpstr>Circular Reasoning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Terminology</dc:title>
  <cp:lastModifiedBy>ADMIN</cp:lastModifiedBy>
  <cp:revision>2</cp:revision>
  <dcterms:created xsi:type="dcterms:W3CDTF">2020-09-09T06:06:13Z</dcterms:created>
  <dcterms:modified xsi:type="dcterms:W3CDTF">2020-09-09T06:25:23Z</dcterms:modified>
</cp:coreProperties>
</file>