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2" r:id="rId21"/>
    <p:sldId id="278" r:id="rId22"/>
    <p:sldId id="279" r:id="rId23"/>
    <p:sldId id="280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16-Sep-20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16-Sep-20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16-Sep-20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16-Sep-20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4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099" y="468313"/>
            <a:ext cx="328613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1999" y="360363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1052511"/>
                </a:lnTo>
                <a:lnTo>
                  <a:pt x="31750" y="1052511"/>
                </a:lnTo>
                <a:lnTo>
                  <a:pt x="3175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388350" y="147638"/>
            <a:ext cx="401637" cy="401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16-Sep-20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4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099" y="468313"/>
            <a:ext cx="328613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4277" y="118681"/>
            <a:ext cx="784733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4752" y="1338898"/>
            <a:ext cx="7266940" cy="2620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89" y="6562556"/>
            <a:ext cx="299593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16-Sep-20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88891" y="6572081"/>
            <a:ext cx="44069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9380" cy="1052830"/>
            <a:chOff x="0" y="2438400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35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1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1" y="474662"/>
                  </a:lnTo>
                  <a:lnTo>
                    <a:pt x="437661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6" y="2546351"/>
              <a:ext cx="328245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25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21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21" y="474662"/>
                  </a:lnTo>
                  <a:lnTo>
                    <a:pt x="42182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1" y="2968625"/>
              <a:ext cx="369093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599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4999" y="243840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3" y="3260726"/>
              <a:ext cx="8693149" cy="555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339" y="2181859"/>
            <a:ext cx="3075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3790" algn="l"/>
              </a:tabLst>
            </a:pPr>
            <a:r>
              <a:rPr sz="4800" spc="-5" dirty="0">
                <a:solidFill>
                  <a:srgbClr val="000099"/>
                </a:solidFill>
              </a:rPr>
              <a:t>L</a:t>
            </a:r>
            <a:r>
              <a:rPr sz="4800" dirty="0">
                <a:solidFill>
                  <a:srgbClr val="000099"/>
                </a:solidFill>
              </a:rPr>
              <a:t>ect</a:t>
            </a:r>
            <a:r>
              <a:rPr sz="4800" spc="-5" dirty="0">
                <a:solidFill>
                  <a:srgbClr val="000099"/>
                </a:solidFill>
              </a:rPr>
              <a:t>u</a:t>
            </a:r>
            <a:r>
              <a:rPr sz="4800" dirty="0">
                <a:solidFill>
                  <a:srgbClr val="000099"/>
                </a:solidFill>
              </a:rPr>
              <a:t>re	</a:t>
            </a:r>
            <a:endParaRPr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121727" y="3446489"/>
            <a:ext cx="6889750" cy="16198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200" b="1" spc="-5" dirty="0">
                <a:latin typeface="Arial"/>
                <a:cs typeface="Arial"/>
              </a:rPr>
              <a:t>Chapter </a:t>
            </a:r>
            <a:r>
              <a:rPr sz="3200" b="1" dirty="0">
                <a:latin typeface="Arial"/>
                <a:cs typeface="Arial"/>
              </a:rPr>
              <a:t>4. </a:t>
            </a:r>
            <a:r>
              <a:rPr sz="3200" b="1" spc="-5" dirty="0">
                <a:latin typeface="Arial"/>
                <a:cs typeface="Arial"/>
              </a:rPr>
              <a:t>Induction and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Recursion</a:t>
            </a:r>
            <a:endParaRPr sz="3200">
              <a:latin typeface="Arial"/>
              <a:cs typeface="Arial"/>
            </a:endParaRPr>
          </a:p>
          <a:p>
            <a:pPr marL="1519555" marR="1329055" indent="-593090">
              <a:lnSpc>
                <a:spcPts val="4000"/>
              </a:lnSpc>
              <a:spcBef>
                <a:spcPts val="234"/>
              </a:spcBef>
            </a:pPr>
            <a:r>
              <a:rPr sz="2800" spc="-5" dirty="0">
                <a:latin typeface="Arial"/>
                <a:cs typeface="Arial"/>
              </a:rPr>
              <a:t>4.3 </a:t>
            </a:r>
            <a:r>
              <a:rPr sz="2800" dirty="0">
                <a:latin typeface="Arial"/>
                <a:cs typeface="Arial"/>
              </a:rPr>
              <a:t>Recursive </a:t>
            </a:r>
            <a:r>
              <a:rPr sz="2800" spc="-5" dirty="0">
                <a:latin typeface="Arial"/>
                <a:cs typeface="Arial"/>
              </a:rPr>
              <a:t>Definitions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  </a:t>
            </a:r>
            <a:r>
              <a:rPr sz="2800" spc="-5" dirty="0">
                <a:latin typeface="Arial"/>
                <a:cs typeface="Arial"/>
              </a:rPr>
              <a:t>Structural Induction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04277" y="118681"/>
            <a:ext cx="793972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A Lower </a:t>
            </a:r>
            <a:r>
              <a:rPr spc="-5" dirty="0"/>
              <a:t>Boun</a:t>
            </a:r>
            <a:r>
              <a:rPr dirty="0"/>
              <a:t>d </a:t>
            </a:r>
            <a:r>
              <a:rPr dirty="0" smtClean="0"/>
              <a:t>on Fibonacc</a:t>
            </a:r>
            <a:r>
              <a:rPr spc="-935" dirty="0" smtClean="0"/>
              <a:t>i</a:t>
            </a:r>
            <a:endParaRPr sz="1200" baseline="-312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10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626552" y="1252220"/>
            <a:ext cx="6407785" cy="446341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17500" marR="114300" indent="-279400">
              <a:lnSpc>
                <a:spcPts val="3100"/>
              </a:lnSpc>
              <a:spcBef>
                <a:spcPts val="219"/>
              </a:spcBef>
              <a:tabLst>
                <a:tab pos="3232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Inductive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</a:t>
            </a:r>
            <a:r>
              <a:rPr sz="2600" b="1" dirty="0">
                <a:latin typeface="Arial"/>
                <a:cs typeface="Arial"/>
              </a:rPr>
              <a:t>: 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i="1" dirty="0">
                <a:latin typeface="Arial"/>
                <a:cs typeface="Arial"/>
              </a:rPr>
              <a:t>k</a:t>
            </a:r>
            <a:r>
              <a:rPr sz="2600" dirty="0">
                <a:latin typeface="Symbol"/>
                <a:cs typeface="Symbol"/>
              </a:rPr>
              <a:t></a:t>
            </a:r>
            <a:r>
              <a:rPr sz="2600" dirty="0">
                <a:latin typeface="Arial"/>
                <a:cs typeface="Arial"/>
              </a:rPr>
              <a:t>4, assume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for  </a:t>
            </a:r>
            <a:r>
              <a:rPr sz="2600" dirty="0">
                <a:latin typeface="Arial"/>
                <a:cs typeface="Arial"/>
              </a:rPr>
              <a:t>3</a:t>
            </a:r>
            <a:r>
              <a:rPr sz="2600" dirty="0">
                <a:latin typeface="Symbol"/>
                <a:cs typeface="Symbol"/>
              </a:rPr>
              <a:t></a:t>
            </a:r>
            <a:r>
              <a:rPr sz="2600" i="1" dirty="0">
                <a:latin typeface="Arial"/>
                <a:cs typeface="Arial"/>
              </a:rPr>
              <a:t>j</a:t>
            </a:r>
            <a:r>
              <a:rPr sz="2600" dirty="0">
                <a:latin typeface="Symbol"/>
                <a:cs typeface="Symbol"/>
              </a:rPr>
              <a:t></a:t>
            </a:r>
            <a:r>
              <a:rPr sz="2600" i="1" dirty="0">
                <a:latin typeface="Arial"/>
                <a:cs typeface="Arial"/>
              </a:rPr>
              <a:t>k</a:t>
            </a:r>
            <a:r>
              <a:rPr sz="2600" dirty="0">
                <a:latin typeface="Arial"/>
                <a:cs typeface="Arial"/>
              </a:rPr>
              <a:t>, prove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k</a:t>
            </a:r>
            <a:r>
              <a:rPr sz="2600" dirty="0">
                <a:latin typeface="Arial"/>
                <a:cs typeface="Arial"/>
              </a:rPr>
              <a:t>+1).</a:t>
            </a:r>
            <a:endParaRPr sz="2600">
              <a:latin typeface="Arial"/>
              <a:cs typeface="Arial"/>
            </a:endParaRPr>
          </a:p>
          <a:p>
            <a:pPr marL="723900" marR="30480" indent="-228600">
              <a:lnSpc>
                <a:spcPts val="3080"/>
              </a:lnSpc>
              <a:spcBef>
                <a:spcPts val="640"/>
              </a:spcBef>
            </a:pPr>
            <a:r>
              <a:rPr sz="1300" spc="-49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300" spc="5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Arial"/>
                <a:cs typeface="Arial"/>
              </a:rPr>
              <a:t>f</a:t>
            </a:r>
            <a:r>
              <a:rPr sz="2550" i="1" spc="15" baseline="-21241" dirty="0">
                <a:latin typeface="Arial"/>
                <a:cs typeface="Arial"/>
              </a:rPr>
              <a:t>k</a:t>
            </a:r>
            <a:r>
              <a:rPr sz="2550" spc="15" baseline="-21241" dirty="0">
                <a:latin typeface="Arial"/>
                <a:cs typeface="Arial"/>
              </a:rPr>
              <a:t>+1 </a:t>
            </a:r>
            <a:r>
              <a:rPr sz="2600" dirty="0">
                <a:latin typeface="Arial"/>
                <a:cs typeface="Arial"/>
              </a:rPr>
              <a:t>= </a:t>
            </a:r>
            <a:r>
              <a:rPr sz="2600" i="1" spc="5" dirty="0">
                <a:latin typeface="Arial"/>
                <a:cs typeface="Arial"/>
              </a:rPr>
              <a:t>f</a:t>
            </a:r>
            <a:r>
              <a:rPr sz="2550" i="1" spc="7" baseline="-21241" dirty="0">
                <a:latin typeface="Arial"/>
                <a:cs typeface="Arial"/>
              </a:rPr>
              <a:t>k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i="1" spc="10" dirty="0">
                <a:latin typeface="Arial"/>
                <a:cs typeface="Arial"/>
              </a:rPr>
              <a:t>f</a:t>
            </a:r>
            <a:r>
              <a:rPr sz="2550" i="1" spc="15" baseline="-21241" dirty="0">
                <a:latin typeface="Arial"/>
                <a:cs typeface="Arial"/>
              </a:rPr>
              <a:t>k</a:t>
            </a:r>
            <a:r>
              <a:rPr sz="2550" spc="15" baseline="-21241" dirty="0">
                <a:latin typeface="Arial"/>
                <a:cs typeface="Arial"/>
              </a:rPr>
              <a:t>−1 </a:t>
            </a:r>
            <a:r>
              <a:rPr sz="2600" dirty="0">
                <a:latin typeface="Symbol"/>
                <a:cs typeface="Symbol"/>
              </a:rPr>
              <a:t>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Arial"/>
                <a:cs typeface="Arial"/>
              </a:rPr>
              <a:t>α</a:t>
            </a:r>
            <a:r>
              <a:rPr sz="2550" i="1" spc="15" baseline="26143" dirty="0">
                <a:latin typeface="Arial"/>
                <a:cs typeface="Arial"/>
              </a:rPr>
              <a:t>k</a:t>
            </a:r>
            <a:r>
              <a:rPr sz="2550" spc="15" baseline="26143" dirty="0">
                <a:latin typeface="Arial"/>
                <a:cs typeface="Arial"/>
              </a:rPr>
              <a:t>−2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i="1" spc="10" dirty="0">
                <a:latin typeface="Arial"/>
                <a:cs typeface="Arial"/>
              </a:rPr>
              <a:t>α</a:t>
            </a:r>
            <a:r>
              <a:rPr sz="2550" i="1" spc="15" baseline="26143" dirty="0">
                <a:latin typeface="Arial"/>
                <a:cs typeface="Arial"/>
              </a:rPr>
              <a:t>k</a:t>
            </a:r>
            <a:r>
              <a:rPr sz="2550" spc="15" baseline="26143" dirty="0">
                <a:latin typeface="Arial"/>
                <a:cs typeface="Arial"/>
              </a:rPr>
              <a:t>−3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(by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inductive  hypothesis, </a:t>
            </a:r>
            <a:r>
              <a:rPr sz="2600" i="1" spc="10" dirty="0">
                <a:solidFill>
                  <a:srgbClr val="006600"/>
                </a:solidFill>
                <a:latin typeface="Arial"/>
                <a:cs typeface="Arial"/>
              </a:rPr>
              <a:t>f</a:t>
            </a:r>
            <a:r>
              <a:rPr sz="2550" i="1" spc="15" baseline="-21241" dirty="0">
                <a:solidFill>
                  <a:srgbClr val="006600"/>
                </a:solidFill>
                <a:latin typeface="Arial"/>
                <a:cs typeface="Arial"/>
              </a:rPr>
              <a:t>k</a:t>
            </a:r>
            <a:r>
              <a:rPr sz="2550" spc="15" baseline="-21241" dirty="0">
                <a:solidFill>
                  <a:srgbClr val="006600"/>
                </a:solidFill>
                <a:latin typeface="Arial"/>
                <a:cs typeface="Arial"/>
              </a:rPr>
              <a:t>−1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</a:t>
            </a:r>
            <a:r>
              <a:rPr sz="26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600" i="1" spc="10" dirty="0">
                <a:solidFill>
                  <a:srgbClr val="006600"/>
                </a:solidFill>
                <a:latin typeface="Arial"/>
                <a:cs typeface="Arial"/>
              </a:rPr>
              <a:t>α</a:t>
            </a:r>
            <a:r>
              <a:rPr sz="2550" i="1" spc="15" baseline="26143" dirty="0">
                <a:solidFill>
                  <a:srgbClr val="006600"/>
                </a:solidFill>
                <a:latin typeface="Arial"/>
                <a:cs typeface="Arial"/>
              </a:rPr>
              <a:t>k</a:t>
            </a:r>
            <a:r>
              <a:rPr sz="2550" spc="15" baseline="26143" dirty="0">
                <a:solidFill>
                  <a:srgbClr val="006600"/>
                </a:solidFill>
                <a:latin typeface="Arial"/>
                <a:cs typeface="Arial"/>
              </a:rPr>
              <a:t>−3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and </a:t>
            </a:r>
            <a:r>
              <a:rPr sz="2600" i="1" spc="5" dirty="0">
                <a:solidFill>
                  <a:srgbClr val="006600"/>
                </a:solidFill>
                <a:latin typeface="Arial"/>
                <a:cs typeface="Arial"/>
              </a:rPr>
              <a:t>f</a:t>
            </a:r>
            <a:r>
              <a:rPr sz="2550" i="1" spc="7" baseline="-21241" dirty="0">
                <a:solidFill>
                  <a:srgbClr val="006600"/>
                </a:solidFill>
                <a:latin typeface="Arial"/>
                <a:cs typeface="Arial"/>
              </a:rPr>
              <a:t>k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</a:t>
            </a:r>
            <a:r>
              <a:rPr sz="2600" spc="-33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600" i="1" spc="5" dirty="0">
                <a:solidFill>
                  <a:srgbClr val="006600"/>
                </a:solidFill>
                <a:latin typeface="Arial"/>
                <a:cs typeface="Arial"/>
              </a:rPr>
              <a:t>α</a:t>
            </a:r>
            <a:r>
              <a:rPr sz="2550" i="1" spc="7" baseline="26143" dirty="0">
                <a:solidFill>
                  <a:srgbClr val="006600"/>
                </a:solidFill>
                <a:latin typeface="Arial"/>
                <a:cs typeface="Arial"/>
              </a:rPr>
              <a:t>k</a:t>
            </a:r>
            <a:r>
              <a:rPr sz="2550" spc="7" baseline="26143" dirty="0">
                <a:solidFill>
                  <a:srgbClr val="006600"/>
                </a:solidFill>
                <a:latin typeface="Arial"/>
                <a:cs typeface="Arial"/>
              </a:rPr>
              <a:t>−2</a:t>
            </a:r>
            <a:r>
              <a:rPr sz="2600" spc="5" dirty="0">
                <a:solidFill>
                  <a:srgbClr val="006600"/>
                </a:solidFill>
                <a:latin typeface="Arial"/>
                <a:cs typeface="Arial"/>
              </a:rPr>
              <a:t>).</a:t>
            </a:r>
            <a:endParaRPr sz="2600">
              <a:latin typeface="Arial"/>
              <a:cs typeface="Arial"/>
            </a:endParaRPr>
          </a:p>
          <a:p>
            <a:pPr marL="495300">
              <a:lnSpc>
                <a:spcPts val="3100"/>
              </a:lnSpc>
              <a:spcBef>
                <a:spcPts val="600"/>
              </a:spcBef>
            </a:pPr>
            <a:r>
              <a:rPr sz="1300" spc="-49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300" spc="4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Note </a:t>
            </a:r>
            <a:r>
              <a:rPr sz="2600" dirty="0">
                <a:latin typeface="Arial"/>
                <a:cs typeface="Arial"/>
              </a:rPr>
              <a:t>that </a:t>
            </a:r>
            <a:r>
              <a:rPr sz="2600" i="1" spc="5" dirty="0">
                <a:latin typeface="Arial"/>
                <a:cs typeface="Arial"/>
              </a:rPr>
              <a:t>α</a:t>
            </a:r>
            <a:r>
              <a:rPr sz="2550" spc="7" baseline="26143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600" i="1" dirty="0">
                <a:latin typeface="Arial"/>
                <a:cs typeface="Arial"/>
              </a:rPr>
              <a:t>α </a:t>
            </a:r>
            <a:r>
              <a:rPr sz="2600" dirty="0">
                <a:latin typeface="Arial"/>
                <a:cs typeface="Arial"/>
              </a:rPr>
              <a:t>+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1.</a:t>
            </a:r>
            <a:endParaRPr sz="2600">
              <a:latin typeface="Arial"/>
              <a:cs typeface="Arial"/>
            </a:endParaRPr>
          </a:p>
          <a:p>
            <a:pPr marL="1409700">
              <a:lnSpc>
                <a:spcPts val="3100"/>
              </a:lnSpc>
            </a:pPr>
            <a:r>
              <a:rPr sz="2600" dirty="0">
                <a:latin typeface="Arial"/>
                <a:cs typeface="Arial"/>
              </a:rPr>
              <a:t>since (3 + 5</a:t>
            </a:r>
            <a:r>
              <a:rPr sz="2550" baseline="26143" dirty="0">
                <a:latin typeface="Arial"/>
                <a:cs typeface="Arial"/>
              </a:rPr>
              <a:t>1/2</a:t>
            </a:r>
            <a:r>
              <a:rPr sz="2600" dirty="0">
                <a:latin typeface="Arial"/>
                <a:cs typeface="Arial"/>
              </a:rPr>
              <a:t>)/2 = (1 + </a:t>
            </a:r>
            <a:r>
              <a:rPr sz="2600" spc="5" dirty="0">
                <a:latin typeface="Arial"/>
                <a:cs typeface="Arial"/>
              </a:rPr>
              <a:t>5</a:t>
            </a:r>
            <a:r>
              <a:rPr sz="2550" spc="7" baseline="26143" dirty="0">
                <a:latin typeface="Arial"/>
                <a:cs typeface="Arial"/>
              </a:rPr>
              <a:t>1/2</a:t>
            </a:r>
            <a:r>
              <a:rPr sz="2600" spc="5" dirty="0">
                <a:latin typeface="Arial"/>
                <a:cs typeface="Arial"/>
              </a:rPr>
              <a:t>)/2 </a:t>
            </a:r>
            <a:r>
              <a:rPr sz="2600" dirty="0">
                <a:latin typeface="Arial"/>
                <a:cs typeface="Arial"/>
              </a:rPr>
              <a:t>+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  <a:p>
            <a:pPr marL="495300">
              <a:lnSpc>
                <a:spcPts val="3070"/>
              </a:lnSpc>
              <a:spcBef>
                <a:spcPts val="605"/>
              </a:spcBef>
            </a:pPr>
            <a:r>
              <a:rPr sz="1300" spc="-49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300" spc="4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Thus, </a:t>
            </a:r>
            <a:r>
              <a:rPr sz="2600" i="1" spc="10" dirty="0">
                <a:latin typeface="Arial"/>
                <a:cs typeface="Arial"/>
              </a:rPr>
              <a:t>α</a:t>
            </a:r>
            <a:r>
              <a:rPr sz="2550" i="1" spc="15" baseline="26143" dirty="0">
                <a:latin typeface="Arial"/>
                <a:cs typeface="Arial"/>
              </a:rPr>
              <a:t>k</a:t>
            </a:r>
            <a:r>
              <a:rPr sz="2550" spc="15" baseline="26143" dirty="0">
                <a:latin typeface="Arial"/>
                <a:cs typeface="Arial"/>
              </a:rPr>
              <a:t>−1 </a:t>
            </a:r>
            <a:r>
              <a:rPr sz="2600" dirty="0">
                <a:latin typeface="Arial"/>
                <a:cs typeface="Arial"/>
              </a:rPr>
              <a:t>= </a:t>
            </a:r>
            <a:r>
              <a:rPr sz="2600" i="1" spc="10" dirty="0">
                <a:latin typeface="Arial"/>
                <a:cs typeface="Arial"/>
              </a:rPr>
              <a:t>α</a:t>
            </a:r>
            <a:r>
              <a:rPr sz="2550" spc="15" baseline="26143" dirty="0">
                <a:latin typeface="Arial"/>
                <a:cs typeface="Arial"/>
              </a:rPr>
              <a:t>2</a:t>
            </a:r>
            <a:r>
              <a:rPr sz="2600" i="1" spc="10" dirty="0">
                <a:latin typeface="Arial"/>
                <a:cs typeface="Arial"/>
              </a:rPr>
              <a:t>α</a:t>
            </a:r>
            <a:r>
              <a:rPr sz="2550" i="1" spc="15" baseline="26143" dirty="0">
                <a:latin typeface="Arial"/>
                <a:cs typeface="Arial"/>
              </a:rPr>
              <a:t>k</a:t>
            </a:r>
            <a:r>
              <a:rPr sz="2550" spc="15" baseline="26143" dirty="0">
                <a:latin typeface="Arial"/>
                <a:cs typeface="Arial"/>
              </a:rPr>
              <a:t>−3 </a:t>
            </a:r>
            <a:r>
              <a:rPr sz="2600" dirty="0">
                <a:latin typeface="Arial"/>
                <a:cs typeface="Arial"/>
              </a:rPr>
              <a:t>= (</a:t>
            </a:r>
            <a:r>
              <a:rPr sz="2600" i="1" dirty="0">
                <a:latin typeface="Arial"/>
                <a:cs typeface="Arial"/>
              </a:rPr>
              <a:t>α </a:t>
            </a:r>
            <a:r>
              <a:rPr sz="2600" dirty="0">
                <a:latin typeface="Arial"/>
                <a:cs typeface="Arial"/>
              </a:rPr>
              <a:t>+</a:t>
            </a:r>
            <a:r>
              <a:rPr sz="2600" spc="-49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1)</a:t>
            </a:r>
            <a:r>
              <a:rPr sz="2600" i="1" spc="5" dirty="0">
                <a:latin typeface="Arial"/>
                <a:cs typeface="Arial"/>
              </a:rPr>
              <a:t>α</a:t>
            </a:r>
            <a:r>
              <a:rPr sz="2550" i="1" spc="7" baseline="26143" dirty="0">
                <a:latin typeface="Arial"/>
                <a:cs typeface="Arial"/>
              </a:rPr>
              <a:t>k</a:t>
            </a:r>
            <a:r>
              <a:rPr sz="2550" spc="7" baseline="26143" dirty="0">
                <a:latin typeface="Arial"/>
                <a:cs typeface="Arial"/>
              </a:rPr>
              <a:t>−3</a:t>
            </a:r>
            <a:endParaRPr sz="2550" baseline="26143">
              <a:latin typeface="Arial"/>
              <a:cs typeface="Arial"/>
            </a:endParaRPr>
          </a:p>
          <a:p>
            <a:pPr marL="2326640">
              <a:lnSpc>
                <a:spcPts val="3070"/>
              </a:lnSpc>
            </a:pPr>
            <a:r>
              <a:rPr sz="3900" baseline="-17094" dirty="0">
                <a:latin typeface="Arial"/>
                <a:cs typeface="Arial"/>
              </a:rPr>
              <a:t>= </a:t>
            </a:r>
            <a:r>
              <a:rPr sz="3900" i="1" spc="15" baseline="-17094" dirty="0">
                <a:latin typeface="Arial"/>
                <a:cs typeface="Arial"/>
              </a:rPr>
              <a:t>αα</a:t>
            </a:r>
            <a:r>
              <a:rPr sz="1700" i="1" spc="10" dirty="0">
                <a:latin typeface="Arial"/>
                <a:cs typeface="Arial"/>
              </a:rPr>
              <a:t>k</a:t>
            </a:r>
            <a:r>
              <a:rPr sz="1700" spc="10" dirty="0">
                <a:latin typeface="Arial"/>
                <a:cs typeface="Arial"/>
              </a:rPr>
              <a:t>−3 </a:t>
            </a:r>
            <a:r>
              <a:rPr sz="3900" baseline="-17094" dirty="0">
                <a:latin typeface="Arial"/>
                <a:cs typeface="Arial"/>
              </a:rPr>
              <a:t>+ </a:t>
            </a:r>
            <a:r>
              <a:rPr sz="3900" i="1" spc="15" baseline="-17094" dirty="0">
                <a:latin typeface="Arial"/>
                <a:cs typeface="Arial"/>
              </a:rPr>
              <a:t>α</a:t>
            </a:r>
            <a:r>
              <a:rPr sz="1700" i="1" spc="10" dirty="0">
                <a:latin typeface="Arial"/>
                <a:cs typeface="Arial"/>
              </a:rPr>
              <a:t>k</a:t>
            </a:r>
            <a:r>
              <a:rPr sz="1700" spc="10" dirty="0">
                <a:latin typeface="Arial"/>
                <a:cs typeface="Arial"/>
              </a:rPr>
              <a:t>−3 </a:t>
            </a:r>
            <a:r>
              <a:rPr sz="3900" baseline="-17094" dirty="0">
                <a:latin typeface="Arial"/>
                <a:cs typeface="Arial"/>
              </a:rPr>
              <a:t>= </a:t>
            </a:r>
            <a:r>
              <a:rPr sz="3900" i="1" spc="15" baseline="-17094" dirty="0">
                <a:latin typeface="Arial"/>
                <a:cs typeface="Arial"/>
              </a:rPr>
              <a:t>α</a:t>
            </a:r>
            <a:r>
              <a:rPr sz="1700" i="1" spc="10" dirty="0">
                <a:latin typeface="Arial"/>
                <a:cs typeface="Arial"/>
              </a:rPr>
              <a:t>k</a:t>
            </a:r>
            <a:r>
              <a:rPr sz="1700" spc="10" dirty="0">
                <a:latin typeface="Arial"/>
                <a:cs typeface="Arial"/>
              </a:rPr>
              <a:t>−2 </a:t>
            </a:r>
            <a:r>
              <a:rPr sz="3900" baseline="-17094" dirty="0">
                <a:latin typeface="Arial"/>
                <a:cs typeface="Arial"/>
              </a:rPr>
              <a:t>+</a:t>
            </a:r>
            <a:r>
              <a:rPr sz="3900" spc="989" baseline="-17094" dirty="0">
                <a:latin typeface="Arial"/>
                <a:cs typeface="Arial"/>
              </a:rPr>
              <a:t> </a:t>
            </a:r>
            <a:r>
              <a:rPr sz="3900" i="1" spc="15" baseline="-17094" dirty="0">
                <a:latin typeface="Arial"/>
                <a:cs typeface="Arial"/>
              </a:rPr>
              <a:t>α</a:t>
            </a:r>
            <a:r>
              <a:rPr sz="1700" i="1" spc="10" dirty="0">
                <a:latin typeface="Arial"/>
                <a:cs typeface="Arial"/>
              </a:rPr>
              <a:t>k</a:t>
            </a:r>
            <a:r>
              <a:rPr sz="1700" spc="10" dirty="0">
                <a:latin typeface="Arial"/>
                <a:cs typeface="Arial"/>
              </a:rPr>
              <a:t>−3</a:t>
            </a:r>
            <a:r>
              <a:rPr sz="3900" spc="15" baseline="-17094" dirty="0">
                <a:latin typeface="Arial"/>
                <a:cs typeface="Arial"/>
              </a:rPr>
              <a:t>.</a:t>
            </a:r>
            <a:endParaRPr sz="3900" baseline="-17094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1360"/>
              </a:spcBef>
            </a:pPr>
            <a:r>
              <a:rPr sz="1300" spc="-49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300" spc="4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So, </a:t>
            </a:r>
            <a:r>
              <a:rPr sz="2600" i="1" spc="10" dirty="0">
                <a:latin typeface="Arial"/>
                <a:cs typeface="Arial"/>
              </a:rPr>
              <a:t>f</a:t>
            </a:r>
            <a:r>
              <a:rPr sz="2550" i="1" spc="15" baseline="-21241" dirty="0">
                <a:latin typeface="Arial"/>
                <a:cs typeface="Arial"/>
              </a:rPr>
              <a:t>k</a:t>
            </a:r>
            <a:r>
              <a:rPr sz="2550" spc="15" baseline="-21241" dirty="0">
                <a:latin typeface="Arial"/>
                <a:cs typeface="Arial"/>
              </a:rPr>
              <a:t>+1 </a:t>
            </a:r>
            <a:r>
              <a:rPr sz="2600" dirty="0">
                <a:latin typeface="Arial"/>
                <a:cs typeface="Arial"/>
              </a:rPr>
              <a:t>= </a:t>
            </a:r>
            <a:r>
              <a:rPr sz="2600" i="1" spc="5" dirty="0">
                <a:latin typeface="Arial"/>
                <a:cs typeface="Arial"/>
              </a:rPr>
              <a:t>f</a:t>
            </a:r>
            <a:r>
              <a:rPr sz="2550" i="1" spc="7" baseline="-21241" dirty="0">
                <a:latin typeface="Arial"/>
                <a:cs typeface="Arial"/>
              </a:rPr>
              <a:t>k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i="1" spc="10" dirty="0">
                <a:latin typeface="Arial"/>
                <a:cs typeface="Arial"/>
              </a:rPr>
              <a:t>f</a:t>
            </a:r>
            <a:r>
              <a:rPr sz="2550" i="1" spc="15" baseline="-21241" dirty="0">
                <a:latin typeface="Arial"/>
                <a:cs typeface="Arial"/>
              </a:rPr>
              <a:t>k</a:t>
            </a:r>
            <a:r>
              <a:rPr sz="2550" spc="15" baseline="-21241" dirty="0">
                <a:latin typeface="Arial"/>
                <a:cs typeface="Arial"/>
              </a:rPr>
              <a:t>−1 </a:t>
            </a:r>
            <a:r>
              <a:rPr sz="2600" dirty="0">
                <a:latin typeface="Symbol"/>
                <a:cs typeface="Symbol"/>
              </a:rPr>
              <a:t>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Arial"/>
                <a:cs typeface="Arial"/>
              </a:rPr>
              <a:t>α</a:t>
            </a:r>
            <a:r>
              <a:rPr sz="2550" i="1" spc="15" baseline="26143" dirty="0">
                <a:latin typeface="Arial"/>
                <a:cs typeface="Arial"/>
              </a:rPr>
              <a:t>k</a:t>
            </a:r>
            <a:r>
              <a:rPr sz="2550" spc="15" baseline="26143" dirty="0">
                <a:latin typeface="Arial"/>
                <a:cs typeface="Arial"/>
              </a:rPr>
              <a:t>−2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i="1" spc="10" dirty="0">
                <a:latin typeface="Arial"/>
                <a:cs typeface="Arial"/>
              </a:rPr>
              <a:t>α</a:t>
            </a:r>
            <a:r>
              <a:rPr sz="2550" i="1" spc="15" baseline="26143" dirty="0">
                <a:latin typeface="Arial"/>
                <a:cs typeface="Arial"/>
              </a:rPr>
              <a:t>k</a:t>
            </a:r>
            <a:r>
              <a:rPr sz="2550" spc="15" baseline="26143" dirty="0">
                <a:latin typeface="Arial"/>
                <a:cs typeface="Arial"/>
              </a:rPr>
              <a:t>−3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520" dirty="0">
                <a:latin typeface="Arial"/>
                <a:cs typeface="Arial"/>
              </a:rPr>
              <a:t> </a:t>
            </a:r>
            <a:r>
              <a:rPr sz="2600" i="1" spc="10" dirty="0">
                <a:latin typeface="Arial"/>
                <a:cs typeface="Arial"/>
              </a:rPr>
              <a:t>α</a:t>
            </a:r>
            <a:r>
              <a:rPr sz="2550" i="1" spc="15" baseline="26143" dirty="0">
                <a:latin typeface="Arial"/>
                <a:cs typeface="Arial"/>
              </a:rPr>
              <a:t>k</a:t>
            </a:r>
            <a:r>
              <a:rPr sz="2550" spc="15" baseline="26143" dirty="0">
                <a:latin typeface="Arial"/>
                <a:cs typeface="Arial"/>
              </a:rPr>
              <a:t>−1</a:t>
            </a:r>
            <a:r>
              <a:rPr sz="2600" spc="1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680"/>
              </a:spcBef>
            </a:pPr>
            <a:r>
              <a:rPr sz="1300" spc="-49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300" spc="4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Thus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k</a:t>
            </a:r>
            <a:r>
              <a:rPr sz="2600" dirty="0">
                <a:latin typeface="Arial"/>
                <a:cs typeface="Arial"/>
              </a:rPr>
              <a:t>+1).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■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096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6090" algn="l"/>
              </a:tabLst>
            </a:pPr>
            <a:r>
              <a:rPr spc="-5" dirty="0"/>
              <a:t>Recursively	Defined</a:t>
            </a:r>
            <a:r>
              <a:rPr spc="-75" dirty="0"/>
              <a:t> </a:t>
            </a:r>
            <a:r>
              <a:rPr dirty="0"/>
              <a:t>Sets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4965" marR="5080" indent="-342900">
              <a:lnSpc>
                <a:spcPts val="3000"/>
              </a:lnSpc>
              <a:spcBef>
                <a:spcPts val="5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/>
              <a:t>An </a:t>
            </a:r>
            <a:r>
              <a:rPr spc="-5" dirty="0"/>
              <a:t>infinite </a:t>
            </a:r>
            <a:r>
              <a:rPr dirty="0"/>
              <a:t>set </a:t>
            </a:r>
            <a:r>
              <a:rPr i="1" dirty="0">
                <a:latin typeface="Arial"/>
                <a:cs typeface="Arial"/>
              </a:rPr>
              <a:t>S </a:t>
            </a:r>
            <a:r>
              <a:rPr dirty="0"/>
              <a:t>may be </a:t>
            </a:r>
            <a:r>
              <a:rPr spc="-5" dirty="0"/>
              <a:t>defined</a:t>
            </a:r>
            <a:r>
              <a:rPr spc="-50" dirty="0"/>
              <a:t> </a:t>
            </a:r>
            <a:r>
              <a:rPr dirty="0"/>
              <a:t>recursively,  by</a:t>
            </a:r>
            <a:r>
              <a:rPr spc="-10" dirty="0"/>
              <a:t> </a:t>
            </a:r>
            <a:r>
              <a:rPr dirty="0"/>
              <a:t>giving:</a:t>
            </a:r>
            <a:endParaRPr sz="165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7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/>
              <a:t>A small </a:t>
            </a:r>
            <a:r>
              <a:rPr spc="-5" dirty="0"/>
              <a:t>finite </a:t>
            </a:r>
            <a:r>
              <a:rPr dirty="0"/>
              <a:t>set of </a:t>
            </a:r>
            <a:r>
              <a:rPr i="1" dirty="0">
                <a:latin typeface="Arial"/>
                <a:cs typeface="Arial"/>
              </a:rPr>
              <a:t>base </a:t>
            </a:r>
            <a:r>
              <a:rPr spc="-5" dirty="0"/>
              <a:t>elements </a:t>
            </a:r>
            <a:r>
              <a:rPr dirty="0"/>
              <a:t>of</a:t>
            </a:r>
            <a:r>
              <a:rPr spc="-50" dirty="0"/>
              <a:t> </a:t>
            </a:r>
            <a:r>
              <a:rPr i="1" dirty="0">
                <a:latin typeface="Arial"/>
                <a:cs typeface="Arial"/>
              </a:rPr>
              <a:t>S</a:t>
            </a:r>
            <a:r>
              <a:rPr dirty="0"/>
              <a:t>.</a:t>
            </a:r>
            <a:endParaRPr sz="1500">
              <a:latin typeface="Arial"/>
              <a:cs typeface="Arial"/>
            </a:endParaRPr>
          </a:p>
          <a:p>
            <a:pPr marL="469265">
              <a:lnSpc>
                <a:spcPts val="3195"/>
              </a:lnSpc>
              <a:spcBef>
                <a:spcPts val="34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/>
              <a:t>A rule </a:t>
            </a:r>
            <a:r>
              <a:rPr spc="-5" dirty="0"/>
              <a:t>for constructing </a:t>
            </a:r>
            <a:r>
              <a:rPr dirty="0"/>
              <a:t>new </a:t>
            </a:r>
            <a:r>
              <a:rPr spc="-5" dirty="0"/>
              <a:t>elements </a:t>
            </a:r>
            <a:r>
              <a:rPr dirty="0"/>
              <a:t>of</a:t>
            </a:r>
            <a:r>
              <a:rPr spc="-5" dirty="0"/>
              <a:t> </a:t>
            </a:r>
            <a:r>
              <a:rPr i="1" dirty="0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 marR="540385" algn="r">
              <a:lnSpc>
                <a:spcPts val="3195"/>
              </a:lnSpc>
            </a:pPr>
            <a:r>
              <a:rPr spc="-5" dirty="0"/>
              <a:t>from previously-established</a:t>
            </a:r>
            <a:r>
              <a:rPr spc="60" dirty="0"/>
              <a:t> </a:t>
            </a:r>
            <a:r>
              <a:rPr spc="-5" dirty="0"/>
              <a:t>elements.</a:t>
            </a:r>
          </a:p>
          <a:p>
            <a:pPr marR="494665" algn="r">
              <a:lnSpc>
                <a:spcPct val="100000"/>
              </a:lnSpc>
              <a:spcBef>
                <a:spcPts val="310"/>
              </a:spcBef>
              <a:tabLst>
                <a:tab pos="2851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Implicitly, </a:t>
            </a:r>
            <a:r>
              <a:rPr i="1" dirty="0">
                <a:latin typeface="Arial"/>
                <a:cs typeface="Arial"/>
              </a:rPr>
              <a:t>S </a:t>
            </a:r>
            <a:r>
              <a:rPr dirty="0"/>
              <a:t>has no </a:t>
            </a:r>
            <a:r>
              <a:rPr spc="-5" dirty="0"/>
              <a:t>other elements</a:t>
            </a:r>
            <a:r>
              <a:rPr spc="-15" dirty="0"/>
              <a:t> </a:t>
            </a:r>
            <a:r>
              <a:rPr dirty="0"/>
              <a:t>but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1352" y="3891598"/>
            <a:ext cx="994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hese.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752" y="5297741"/>
            <a:ext cx="7167245" cy="8369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038985" marR="5080" indent="-2026920">
              <a:lnSpc>
                <a:spcPts val="3030"/>
              </a:lnSpc>
              <a:spcBef>
                <a:spcPts val="47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Example: </a:t>
            </a:r>
            <a:r>
              <a:rPr sz="2800" spc="-5" dirty="0">
                <a:latin typeface="Arial"/>
                <a:cs typeface="Arial"/>
              </a:rPr>
              <a:t>Let </a:t>
            </a:r>
            <a:r>
              <a:rPr sz="2800" dirty="0">
                <a:latin typeface="Arial"/>
                <a:cs typeface="Arial"/>
              </a:rPr>
              <a:t>3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 let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spc="-5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.  </a:t>
            </a:r>
            <a:r>
              <a:rPr sz="2800" spc="-5" dirty="0">
                <a:latin typeface="Arial"/>
                <a:cs typeface="Arial"/>
              </a:rPr>
              <a:t>What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46437" y="4191000"/>
            <a:ext cx="1783080" cy="841375"/>
          </a:xfrm>
          <a:prstGeom prst="rect">
            <a:avLst/>
          </a:prstGeom>
          <a:solidFill>
            <a:srgbClr val="FFFED5"/>
          </a:solidFill>
          <a:ln w="19049">
            <a:solidFill>
              <a:srgbClr val="0076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05740" marR="100965" indent="-114300">
              <a:lnSpc>
                <a:spcPts val="2800"/>
              </a:lnSpc>
              <a:spcBef>
                <a:spcPts val="520"/>
              </a:spcBef>
            </a:pP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base</a:t>
            </a:r>
            <a:r>
              <a:rPr sz="2400" spc="-7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element  (basis</a:t>
            </a:r>
            <a:r>
              <a:rPr sz="2400" spc="-3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step)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10000" y="5105400"/>
            <a:ext cx="723900" cy="266700"/>
          </a:xfrm>
          <a:custGeom>
            <a:avLst/>
            <a:gdLst/>
            <a:ahLst/>
            <a:cxnLst/>
            <a:rect l="l" t="t" r="r" b="b"/>
            <a:pathLst>
              <a:path w="723900" h="266700">
                <a:moveTo>
                  <a:pt x="0" y="266699"/>
                </a:moveTo>
                <a:lnTo>
                  <a:pt x="4740" y="214794"/>
                </a:lnTo>
                <a:lnTo>
                  <a:pt x="17668" y="172407"/>
                </a:lnTo>
                <a:lnTo>
                  <a:pt x="36843" y="143829"/>
                </a:lnTo>
                <a:lnTo>
                  <a:pt x="60324" y="133349"/>
                </a:lnTo>
                <a:lnTo>
                  <a:pt x="301624" y="133349"/>
                </a:lnTo>
                <a:lnTo>
                  <a:pt x="325106" y="122870"/>
                </a:lnTo>
                <a:lnTo>
                  <a:pt x="344281" y="94292"/>
                </a:lnTo>
                <a:lnTo>
                  <a:pt x="357209" y="51905"/>
                </a:lnTo>
                <a:lnTo>
                  <a:pt x="361949" y="0"/>
                </a:lnTo>
                <a:lnTo>
                  <a:pt x="366690" y="51905"/>
                </a:lnTo>
                <a:lnTo>
                  <a:pt x="379618" y="94292"/>
                </a:lnTo>
                <a:lnTo>
                  <a:pt x="398793" y="122870"/>
                </a:lnTo>
                <a:lnTo>
                  <a:pt x="422274" y="133349"/>
                </a:lnTo>
                <a:lnTo>
                  <a:pt x="663574" y="133349"/>
                </a:lnTo>
                <a:lnTo>
                  <a:pt x="687056" y="143829"/>
                </a:lnTo>
                <a:lnTo>
                  <a:pt x="706231" y="172407"/>
                </a:lnTo>
                <a:lnTo>
                  <a:pt x="719159" y="214794"/>
                </a:lnTo>
                <a:lnTo>
                  <a:pt x="723899" y="266699"/>
                </a:lnTo>
              </a:path>
            </a:pathLst>
          </a:custGeom>
          <a:ln w="19049">
            <a:solidFill>
              <a:srgbClr val="007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48373" y="4191000"/>
            <a:ext cx="2257425" cy="841375"/>
          </a:xfrm>
          <a:prstGeom prst="rect">
            <a:avLst/>
          </a:prstGeom>
          <a:solidFill>
            <a:srgbClr val="FFFED5"/>
          </a:solidFill>
          <a:ln w="19049">
            <a:solidFill>
              <a:srgbClr val="0076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80340" marR="88900" indent="-76200">
              <a:lnSpc>
                <a:spcPts val="2800"/>
              </a:lnSpc>
              <a:spcBef>
                <a:spcPts val="520"/>
              </a:spcBef>
            </a:pP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construction</a:t>
            </a:r>
            <a:r>
              <a:rPr sz="2400" spc="-5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rule  (recursive</a:t>
            </a:r>
            <a:r>
              <a:rPr sz="2400" spc="-3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step)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67398" y="5133975"/>
            <a:ext cx="2362200" cy="266700"/>
          </a:xfrm>
          <a:custGeom>
            <a:avLst/>
            <a:gdLst/>
            <a:ahLst/>
            <a:cxnLst/>
            <a:rect l="l" t="t" r="r" b="b"/>
            <a:pathLst>
              <a:path w="2362200" h="266700">
                <a:moveTo>
                  <a:pt x="0" y="266699"/>
                </a:moveTo>
                <a:lnTo>
                  <a:pt x="26875" y="199395"/>
                </a:lnTo>
                <a:lnTo>
                  <a:pt x="57656" y="172407"/>
                </a:lnTo>
                <a:lnTo>
                  <a:pt x="97496" y="151556"/>
                </a:lnTo>
                <a:lnTo>
                  <a:pt x="144519" y="138113"/>
                </a:lnTo>
                <a:lnTo>
                  <a:pt x="196850" y="133349"/>
                </a:lnTo>
                <a:lnTo>
                  <a:pt x="984248" y="133349"/>
                </a:lnTo>
                <a:lnTo>
                  <a:pt x="1036579" y="128586"/>
                </a:lnTo>
                <a:lnTo>
                  <a:pt x="1083603" y="115143"/>
                </a:lnTo>
                <a:lnTo>
                  <a:pt x="1123443" y="94292"/>
                </a:lnTo>
                <a:lnTo>
                  <a:pt x="1154223" y="67304"/>
                </a:lnTo>
                <a:lnTo>
                  <a:pt x="1181099" y="0"/>
                </a:lnTo>
                <a:lnTo>
                  <a:pt x="1188131" y="35449"/>
                </a:lnTo>
                <a:lnTo>
                  <a:pt x="1238756" y="94292"/>
                </a:lnTo>
                <a:lnTo>
                  <a:pt x="1278596" y="115143"/>
                </a:lnTo>
                <a:lnTo>
                  <a:pt x="1325620" y="128586"/>
                </a:lnTo>
                <a:lnTo>
                  <a:pt x="1377950" y="133349"/>
                </a:lnTo>
                <a:lnTo>
                  <a:pt x="2165348" y="133349"/>
                </a:lnTo>
                <a:lnTo>
                  <a:pt x="2217679" y="138113"/>
                </a:lnTo>
                <a:lnTo>
                  <a:pt x="2264702" y="151556"/>
                </a:lnTo>
                <a:lnTo>
                  <a:pt x="2304543" y="172407"/>
                </a:lnTo>
                <a:lnTo>
                  <a:pt x="2335323" y="199395"/>
                </a:lnTo>
                <a:lnTo>
                  <a:pt x="2355167" y="231250"/>
                </a:lnTo>
                <a:lnTo>
                  <a:pt x="2362199" y="266699"/>
                </a:lnTo>
              </a:path>
            </a:pathLst>
          </a:custGeom>
          <a:ln w="19049">
            <a:solidFill>
              <a:srgbClr val="007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3469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60" dirty="0"/>
              <a:t> </a:t>
            </a:r>
            <a:r>
              <a:rPr i="1" spc="-5" dirty="0">
                <a:solidFill>
                  <a:srgbClr val="434DD6"/>
                </a:solidFill>
                <a:latin typeface="Arial"/>
                <a:cs typeface="Arial"/>
              </a:rPr>
              <a:t>cont.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20127" y="1253187"/>
            <a:ext cx="7817484" cy="429069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Let 3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i="1" spc="-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, and let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spc="-5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. </a:t>
            </a:r>
            <a:r>
              <a:rPr sz="2800" spc="-5" dirty="0">
                <a:latin typeface="Arial"/>
                <a:cs typeface="Arial"/>
              </a:rPr>
              <a:t>What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34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3 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S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basis</a:t>
            </a:r>
            <a:r>
              <a:rPr sz="2600" i="1" spc="5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step</a:t>
            </a:r>
            <a:r>
              <a:rPr sz="2600" spc="-5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748665" marR="336550" indent="-279400">
              <a:lnSpc>
                <a:spcPts val="2980"/>
              </a:lnSpc>
              <a:spcBef>
                <a:spcPts val="695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600" dirty="0">
                <a:latin typeface="Arial"/>
                <a:cs typeface="Arial"/>
              </a:rPr>
              <a:t>6 (= 3 + 3) is in </a:t>
            </a:r>
            <a:r>
              <a:rPr sz="2600" i="1" dirty="0">
                <a:latin typeface="Arial"/>
                <a:cs typeface="Arial"/>
              </a:rPr>
              <a:t>S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first application </a:t>
            </a:r>
            <a:r>
              <a:rPr sz="2600" i="1" dirty="0">
                <a:latin typeface="Arial"/>
                <a:cs typeface="Arial"/>
              </a:rPr>
              <a:t>of recursive  </a:t>
            </a:r>
            <a:r>
              <a:rPr sz="2600" i="1" spc="-5" dirty="0">
                <a:latin typeface="Arial"/>
                <a:cs typeface="Arial"/>
              </a:rPr>
              <a:t>step</a:t>
            </a:r>
            <a:r>
              <a:rPr sz="2600" spc="-5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748665" marR="592455" indent="-279400">
              <a:lnSpc>
                <a:spcPts val="2880"/>
              </a:lnSpc>
              <a:spcBef>
                <a:spcPts val="72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600" dirty="0">
                <a:latin typeface="Arial"/>
                <a:cs typeface="Arial"/>
              </a:rPr>
              <a:t>9 (= 3 + 6) and 12 (= 6 + 6) are in </a:t>
            </a:r>
            <a:r>
              <a:rPr sz="2600" i="1" dirty="0">
                <a:latin typeface="Arial"/>
                <a:cs typeface="Arial"/>
              </a:rPr>
              <a:t>S</a:t>
            </a:r>
            <a:r>
              <a:rPr sz="2600" i="1" spc="-1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second  </a:t>
            </a:r>
            <a:r>
              <a:rPr sz="2600" i="1" spc="-5" dirty="0">
                <a:latin typeface="Arial"/>
                <a:cs typeface="Arial"/>
              </a:rPr>
              <a:t>application </a:t>
            </a:r>
            <a:r>
              <a:rPr sz="2600" i="1" dirty="0">
                <a:latin typeface="Arial"/>
                <a:cs typeface="Arial"/>
              </a:rPr>
              <a:t>of </a:t>
            </a:r>
            <a:r>
              <a:rPr sz="2600" i="1" spc="-5" dirty="0">
                <a:latin typeface="Arial"/>
                <a:cs typeface="Arial"/>
              </a:rPr>
              <a:t>the </a:t>
            </a:r>
            <a:r>
              <a:rPr sz="2600" i="1" dirty="0">
                <a:latin typeface="Arial"/>
                <a:cs typeface="Arial"/>
              </a:rPr>
              <a:t>recursive </a:t>
            </a:r>
            <a:r>
              <a:rPr sz="2600" i="1" spc="-5" dirty="0">
                <a:latin typeface="Arial"/>
                <a:cs typeface="Arial"/>
              </a:rPr>
              <a:t>step</a:t>
            </a:r>
            <a:r>
              <a:rPr sz="2600" spc="-5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469265">
              <a:lnSpc>
                <a:spcPts val="3050"/>
              </a:lnSpc>
              <a:spcBef>
                <a:spcPts val="445"/>
              </a:spcBef>
              <a:tabLst>
                <a:tab pos="755015" algn="l"/>
                <a:tab pos="7436484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spc="-515" dirty="0">
                <a:latin typeface="Arial"/>
                <a:cs typeface="Arial"/>
              </a:rPr>
              <a:t>15 (=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3 + 12 or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6 + 9),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18 (=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6 + 12 or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9 + 9),	21</a:t>
            </a:r>
            <a:endParaRPr sz="2600">
              <a:latin typeface="Arial"/>
              <a:cs typeface="Arial"/>
            </a:endParaRPr>
          </a:p>
          <a:p>
            <a:pPr marL="748665" marR="1296670">
              <a:lnSpc>
                <a:spcPts val="3000"/>
              </a:lnSpc>
              <a:spcBef>
                <a:spcPts val="130"/>
              </a:spcBef>
            </a:pPr>
            <a:r>
              <a:rPr sz="2600" dirty="0">
                <a:latin typeface="Arial"/>
                <a:cs typeface="Arial"/>
              </a:rPr>
              <a:t>(= 9 + 12), 24 (= 12 + 12) are in </a:t>
            </a:r>
            <a:r>
              <a:rPr sz="2600" i="1" dirty="0">
                <a:latin typeface="Arial"/>
                <a:cs typeface="Arial"/>
              </a:rPr>
              <a:t>S</a:t>
            </a:r>
            <a:r>
              <a:rPr sz="2600" i="1" spc="-1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third  application </a:t>
            </a:r>
            <a:r>
              <a:rPr sz="2600" i="1" dirty="0">
                <a:latin typeface="Arial"/>
                <a:cs typeface="Arial"/>
              </a:rPr>
              <a:t>of </a:t>
            </a:r>
            <a:r>
              <a:rPr sz="2600" i="1" spc="-5" dirty="0">
                <a:latin typeface="Arial"/>
                <a:cs typeface="Arial"/>
              </a:rPr>
              <a:t>the </a:t>
            </a:r>
            <a:r>
              <a:rPr sz="2600" i="1" dirty="0">
                <a:latin typeface="Arial"/>
                <a:cs typeface="Arial"/>
              </a:rPr>
              <a:t>recursive</a:t>
            </a:r>
            <a:r>
              <a:rPr sz="2600" i="1" spc="-5" dirty="0">
                <a:latin typeface="Arial"/>
                <a:cs typeface="Arial"/>
              </a:rPr>
              <a:t> step</a:t>
            </a:r>
            <a:r>
              <a:rPr sz="2600" spc="-5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32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… so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7327" y="5578982"/>
            <a:ext cx="18351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Therefore,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7000" y="5581396"/>
            <a:ext cx="5110480" cy="79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4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S = </a:t>
            </a:r>
            <a:r>
              <a:rPr sz="2600" b="1" spc="-50" dirty="0">
                <a:latin typeface="Arial"/>
                <a:cs typeface="Arial"/>
              </a:rPr>
              <a:t>{3, </a:t>
            </a:r>
            <a:r>
              <a:rPr sz="2600" dirty="0">
                <a:latin typeface="Arial"/>
                <a:cs typeface="Arial"/>
              </a:rPr>
              <a:t>6, 9, 12, 15, 18, 21,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24,…}</a:t>
            </a:r>
            <a:endParaRPr sz="2600">
              <a:latin typeface="Arial"/>
              <a:cs typeface="Arial"/>
            </a:endParaRPr>
          </a:p>
          <a:p>
            <a:pPr marL="334010">
              <a:lnSpc>
                <a:spcPts val="3040"/>
              </a:lnSpc>
            </a:pPr>
            <a:r>
              <a:rPr sz="2600" dirty="0">
                <a:latin typeface="Arial"/>
                <a:cs typeface="Arial"/>
              </a:rPr>
              <a:t>= set of </a:t>
            </a:r>
            <a:r>
              <a:rPr sz="2600" i="1" dirty="0">
                <a:latin typeface="Arial"/>
                <a:cs typeface="Arial"/>
              </a:rPr>
              <a:t>all </a:t>
            </a:r>
            <a:r>
              <a:rPr sz="2600" i="1" spc="-5" dirty="0">
                <a:latin typeface="Arial"/>
                <a:cs typeface="Arial"/>
              </a:rPr>
              <a:t>positive multiples </a:t>
            </a:r>
            <a:r>
              <a:rPr sz="2600" i="1" dirty="0">
                <a:latin typeface="Arial"/>
                <a:cs typeface="Arial"/>
              </a:rPr>
              <a:t>of</a:t>
            </a:r>
            <a:r>
              <a:rPr sz="2600" i="1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1625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pc="-5" dirty="0"/>
              <a:t>The	</a:t>
            </a:r>
            <a:r>
              <a:rPr dirty="0"/>
              <a:t>Set </a:t>
            </a:r>
            <a:r>
              <a:rPr spc="-5" dirty="0"/>
              <a:t>of All</a:t>
            </a:r>
            <a:r>
              <a:rPr spc="-75" dirty="0"/>
              <a:t> </a:t>
            </a:r>
            <a:r>
              <a:rPr spc="-5" dirty="0"/>
              <a:t>Strings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4727" y="1328420"/>
            <a:ext cx="7716520" cy="494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500" spc="-56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Arial"/>
                <a:cs typeface="Arial"/>
              </a:rPr>
              <a:t>Given </a:t>
            </a:r>
            <a:r>
              <a:rPr sz="2500" dirty="0">
                <a:latin typeface="Arial"/>
                <a:cs typeface="Arial"/>
              </a:rPr>
              <a:t>an alphabet </a:t>
            </a:r>
            <a:r>
              <a:rPr sz="2500" b="1" dirty="0">
                <a:latin typeface="Arial"/>
                <a:cs typeface="Arial"/>
              </a:rPr>
              <a:t>Σ</a:t>
            </a:r>
            <a:r>
              <a:rPr sz="2500" dirty="0">
                <a:latin typeface="Arial"/>
                <a:cs typeface="Arial"/>
              </a:rPr>
              <a:t>, </a:t>
            </a:r>
            <a:r>
              <a:rPr sz="2500" spc="-5" dirty="0">
                <a:latin typeface="Arial"/>
                <a:cs typeface="Arial"/>
              </a:rPr>
              <a:t>the </a:t>
            </a:r>
            <a:r>
              <a:rPr sz="2500" dirty="0">
                <a:latin typeface="Arial"/>
                <a:cs typeface="Arial"/>
              </a:rPr>
              <a:t>set </a:t>
            </a:r>
            <a:r>
              <a:rPr sz="2500" b="1" dirty="0">
                <a:latin typeface="Arial"/>
                <a:cs typeface="Arial"/>
              </a:rPr>
              <a:t>Σ</a:t>
            </a:r>
            <a:r>
              <a:rPr sz="2475" b="1" baseline="25252" dirty="0">
                <a:latin typeface="Arial"/>
                <a:cs typeface="Arial"/>
              </a:rPr>
              <a:t>* </a:t>
            </a:r>
            <a:r>
              <a:rPr sz="2500" dirty="0">
                <a:latin typeface="Arial"/>
                <a:cs typeface="Arial"/>
              </a:rPr>
              <a:t>of all </a:t>
            </a:r>
            <a:r>
              <a:rPr sz="2500" spc="-5" dirty="0">
                <a:latin typeface="Arial"/>
                <a:cs typeface="Arial"/>
              </a:rPr>
              <a:t>strings </a:t>
            </a:r>
            <a:r>
              <a:rPr sz="2500" dirty="0">
                <a:latin typeface="Arial"/>
                <a:cs typeface="Arial"/>
              </a:rPr>
              <a:t>over</a:t>
            </a:r>
            <a:r>
              <a:rPr sz="2500" spc="-27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Σ</a:t>
            </a:r>
            <a:endParaRPr sz="2500">
              <a:latin typeface="Arial"/>
              <a:cs typeface="Arial"/>
            </a:endParaRPr>
          </a:p>
          <a:p>
            <a:pPr marL="380365"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can be recursively </a:t>
            </a:r>
            <a:r>
              <a:rPr sz="2500" spc="-5" dirty="0">
                <a:latin typeface="Arial"/>
                <a:cs typeface="Arial"/>
              </a:rPr>
              <a:t>defined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by:</a:t>
            </a:r>
            <a:endParaRPr sz="25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575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Basis step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λ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Σ</a:t>
            </a:r>
            <a:r>
              <a:rPr sz="2400" b="1" baseline="24305" dirty="0">
                <a:solidFill>
                  <a:srgbClr val="FF0000"/>
                </a:solidFill>
                <a:latin typeface="Arial"/>
                <a:cs typeface="Arial"/>
              </a:rPr>
              <a:t>*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λ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empty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string)</a:t>
            </a:r>
            <a:endParaRPr sz="24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520"/>
              </a:spcBef>
              <a:tabLst>
                <a:tab pos="780415" algn="l"/>
                <a:tab pos="4385310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Recursive step</a:t>
            </a:r>
            <a:r>
              <a:rPr sz="2400" spc="-5" dirty="0">
                <a:latin typeface="Arial"/>
                <a:cs typeface="Arial"/>
              </a:rPr>
              <a:t>: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Σ</a:t>
            </a:r>
            <a:r>
              <a:rPr sz="2400" b="1" baseline="24305" dirty="0">
                <a:solidFill>
                  <a:srgbClr val="FF0000"/>
                </a:solidFill>
                <a:latin typeface="Arial"/>
                <a:cs typeface="Arial"/>
              </a:rPr>
              <a:t>* </a:t>
            </a:r>
            <a:r>
              <a:rPr sz="2400" b="1" spc="15" baseline="24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Σ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) →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wx</a:t>
            </a: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Σ</a:t>
            </a:r>
            <a:r>
              <a:rPr sz="2400" b="1" spc="-7" baseline="24305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endParaRPr sz="2400" baseline="24305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895"/>
              </a:spcBef>
              <a:tabLst>
                <a:tab pos="380365" algn="l"/>
              </a:tabLst>
            </a:pPr>
            <a:r>
              <a:rPr sz="1500" spc="-56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500" b="1" spc="-5" dirty="0">
                <a:latin typeface="Arial"/>
                <a:cs typeface="Arial"/>
              </a:rPr>
              <a:t>Example</a:t>
            </a:r>
            <a:r>
              <a:rPr sz="2500" spc="-5" dirty="0">
                <a:latin typeface="Arial"/>
                <a:cs typeface="Arial"/>
              </a:rPr>
              <a:t>: </a:t>
            </a:r>
            <a:r>
              <a:rPr sz="2500" dirty="0">
                <a:latin typeface="Arial"/>
                <a:cs typeface="Arial"/>
              </a:rPr>
              <a:t>If Σ = {0, 1}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then</a:t>
            </a:r>
            <a:endParaRPr sz="25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285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λ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Σ*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basis</a:t>
            </a:r>
            <a:r>
              <a:rPr sz="2400" i="1" spc="5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step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2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0 and 1 are in Σ*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first application </a:t>
            </a:r>
            <a:r>
              <a:rPr sz="2400" i="1" dirty="0">
                <a:latin typeface="Arial"/>
                <a:cs typeface="Arial"/>
              </a:rPr>
              <a:t>of recursive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step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774065" marR="180975" indent="-279400">
              <a:lnSpc>
                <a:spcPts val="2620"/>
              </a:lnSpc>
              <a:spcBef>
                <a:spcPts val="625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latin typeface="Arial"/>
                <a:cs typeface="Arial"/>
              </a:rPr>
              <a:t>00, 01, 10, and 11 are in Σ*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second application </a:t>
            </a:r>
            <a:r>
              <a:rPr sz="2400" i="1" dirty="0">
                <a:latin typeface="Arial"/>
                <a:cs typeface="Arial"/>
              </a:rPr>
              <a:t>of  </a:t>
            </a:r>
            <a:r>
              <a:rPr sz="2400" i="1" spc="-5" dirty="0">
                <a:latin typeface="Arial"/>
                <a:cs typeface="Arial"/>
              </a:rPr>
              <a:t>the </a:t>
            </a:r>
            <a:r>
              <a:rPr sz="2400" i="1" dirty="0">
                <a:latin typeface="Arial"/>
                <a:cs typeface="Arial"/>
              </a:rPr>
              <a:t>recursive </a:t>
            </a:r>
            <a:r>
              <a:rPr sz="2400" i="1" spc="-5" dirty="0">
                <a:latin typeface="Arial"/>
                <a:cs typeface="Arial"/>
              </a:rPr>
              <a:t>step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254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… so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  <a:p>
            <a:pPr marL="774065" marR="97790" indent="-279400">
              <a:lnSpc>
                <a:spcPts val="2620"/>
              </a:lnSpc>
              <a:spcBef>
                <a:spcPts val="525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latin typeface="Arial"/>
                <a:cs typeface="Arial"/>
              </a:rPr>
              <a:t>Therefore, </a:t>
            </a:r>
            <a:r>
              <a:rPr sz="2400" dirty="0">
                <a:latin typeface="Arial"/>
                <a:cs typeface="Arial"/>
              </a:rPr>
              <a:t>Σ* </a:t>
            </a:r>
            <a:r>
              <a:rPr sz="2400" spc="-5" dirty="0">
                <a:latin typeface="Arial"/>
                <a:cs typeface="Arial"/>
              </a:rPr>
              <a:t>consists </a:t>
            </a:r>
            <a:r>
              <a:rPr sz="2400" dirty="0">
                <a:latin typeface="Arial"/>
                <a:cs typeface="Arial"/>
              </a:rPr>
              <a:t>of all </a:t>
            </a:r>
            <a:r>
              <a:rPr sz="2400" spc="-5" dirty="0">
                <a:latin typeface="Arial"/>
                <a:cs typeface="Arial"/>
              </a:rPr>
              <a:t>finite strings </a:t>
            </a:r>
            <a:r>
              <a:rPr sz="2400" dirty="0">
                <a:latin typeface="Arial"/>
                <a:cs typeface="Arial"/>
              </a:rPr>
              <a:t>of 0’s and  1’s </a:t>
            </a:r>
            <a:r>
              <a:rPr sz="2400" spc="-5" dirty="0">
                <a:latin typeface="Arial"/>
                <a:cs typeface="Arial"/>
              </a:rPr>
              <a:t>together with the empty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3893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String: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9339" y="1479296"/>
            <a:ext cx="7818120" cy="443928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4311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Show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if Σ = {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}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i="1" dirty="0">
                <a:latin typeface="Arial"/>
                <a:cs typeface="Arial"/>
              </a:rPr>
              <a:t>aab </a:t>
            </a:r>
            <a:r>
              <a:rPr sz="2800" dirty="0">
                <a:latin typeface="Arial"/>
                <a:cs typeface="Arial"/>
              </a:rPr>
              <a:t>is in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Σ*.</a:t>
            </a:r>
            <a:endParaRPr sz="2800">
              <a:latin typeface="Arial"/>
              <a:cs typeface="Arial"/>
            </a:endParaRPr>
          </a:p>
          <a:p>
            <a:pPr marL="431800" marR="24130">
              <a:lnSpc>
                <a:spcPct val="100099"/>
              </a:lnSpc>
              <a:spcBef>
                <a:spcPts val="610"/>
              </a:spcBef>
            </a:pPr>
            <a:r>
              <a:rPr sz="2800" b="1" spc="-5" dirty="0">
                <a:latin typeface="Arial"/>
                <a:cs typeface="Arial"/>
              </a:rPr>
              <a:t>Proof: </a:t>
            </a:r>
            <a:r>
              <a:rPr sz="2800" spc="-5" dirty="0">
                <a:latin typeface="Arial"/>
                <a:cs typeface="Arial"/>
              </a:rPr>
              <a:t>We construct </a:t>
            </a:r>
            <a:r>
              <a:rPr sz="2800" dirty="0">
                <a:latin typeface="Arial"/>
                <a:cs typeface="Arial"/>
              </a:rPr>
              <a:t>it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finite </a:t>
            </a:r>
            <a:r>
              <a:rPr sz="2800" dirty="0">
                <a:latin typeface="Arial"/>
                <a:cs typeface="Arial"/>
              </a:rPr>
              <a:t>number of  </a:t>
            </a:r>
            <a:r>
              <a:rPr sz="2800" spc="-5" dirty="0">
                <a:latin typeface="Arial"/>
                <a:cs typeface="Arial"/>
              </a:rPr>
              <a:t>applications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basis and recursive </a:t>
            </a:r>
            <a:r>
              <a:rPr sz="2800" spc="-5" dirty="0">
                <a:latin typeface="Arial"/>
                <a:cs typeface="Arial"/>
              </a:rPr>
              <a:t>steps </a:t>
            </a:r>
            <a:r>
              <a:rPr sz="2800" dirty="0">
                <a:latin typeface="Arial"/>
                <a:cs typeface="Arial"/>
              </a:rPr>
              <a:t>in  the </a:t>
            </a:r>
            <a:r>
              <a:rPr sz="2800" spc="-5" dirty="0">
                <a:latin typeface="Arial"/>
                <a:cs typeface="Arial"/>
              </a:rPr>
              <a:t>definition of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Σ*: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431800" algn="l"/>
              </a:tabLst>
            </a:pPr>
            <a:r>
              <a:rPr sz="2800" dirty="0">
                <a:latin typeface="Arial"/>
                <a:cs typeface="Arial"/>
              </a:rPr>
              <a:t>λ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Arial"/>
                <a:cs typeface="Arial"/>
              </a:rPr>
              <a:t>Σ* by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basis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step.</a:t>
            </a:r>
            <a:endParaRPr sz="2800">
              <a:latin typeface="Arial"/>
              <a:cs typeface="Arial"/>
            </a:endParaRPr>
          </a:p>
          <a:p>
            <a:pPr marL="431800" marR="5080" indent="-419100" algn="just">
              <a:lnSpc>
                <a:spcPct val="110300"/>
              </a:lnSpc>
              <a:spcBef>
                <a:spcPts val="2595"/>
              </a:spcBef>
              <a:buClr>
                <a:srgbClr val="3333CC"/>
              </a:buClr>
              <a:buAutoNum type="arabicPeriod"/>
              <a:tabLst>
                <a:tab pos="431800" algn="l"/>
              </a:tabLst>
            </a:pPr>
            <a:r>
              <a:rPr sz="2800" dirty="0">
                <a:latin typeface="Arial"/>
                <a:cs typeface="Arial"/>
              </a:rPr>
              <a:t>By </a:t>
            </a:r>
            <a:r>
              <a:rPr sz="2800" spc="-5" dirty="0">
                <a:latin typeface="Arial"/>
                <a:cs typeface="Arial"/>
              </a:rPr>
              <a:t>step </a:t>
            </a:r>
            <a:r>
              <a:rPr sz="2800" dirty="0">
                <a:latin typeface="Arial"/>
                <a:cs typeface="Arial"/>
              </a:rPr>
              <a:t>1,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recursive </a:t>
            </a:r>
            <a:r>
              <a:rPr sz="2800" spc="-5" dirty="0">
                <a:latin typeface="Arial"/>
                <a:cs typeface="Arial"/>
              </a:rPr>
              <a:t>step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the definition </a:t>
            </a:r>
            <a:r>
              <a:rPr sz="2800" dirty="0">
                <a:latin typeface="Arial"/>
                <a:cs typeface="Arial"/>
              </a:rPr>
              <a:t>of  Σ* and </a:t>
            </a:r>
            <a:r>
              <a:rPr sz="2800" spc="-5" dirty="0">
                <a:latin typeface="Arial"/>
                <a:cs typeface="Arial"/>
              </a:rPr>
              <a:t>the fact that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Arial"/>
                <a:cs typeface="Arial"/>
              </a:rPr>
              <a:t>Σ, we can conclude </a:t>
            </a:r>
            <a:r>
              <a:rPr sz="2800" spc="-5" dirty="0">
                <a:latin typeface="Arial"/>
                <a:cs typeface="Arial"/>
              </a:rPr>
              <a:t>that  </a:t>
            </a:r>
            <a:r>
              <a:rPr sz="2800" dirty="0">
                <a:latin typeface="Arial"/>
                <a:cs typeface="Arial"/>
              </a:rPr>
              <a:t>λ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" dirty="0">
                <a:latin typeface="Arial"/>
                <a:cs typeface="Arial"/>
              </a:rPr>
              <a:t>Σ*.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27063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Proof</a:t>
            </a:r>
            <a:r>
              <a:rPr spc="-70" dirty="0"/>
              <a:t> </a:t>
            </a:r>
            <a:r>
              <a:rPr i="1" spc="-5" dirty="0">
                <a:solidFill>
                  <a:srgbClr val="434DD6"/>
                </a:solidFill>
                <a:latin typeface="Arial"/>
                <a:cs typeface="Arial"/>
              </a:rPr>
              <a:t>cont.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3139" y="1365249"/>
            <a:ext cx="7895590" cy="444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103505" indent="-419100">
              <a:lnSpc>
                <a:spcPct val="107100"/>
              </a:lnSpc>
              <a:spcBef>
                <a:spcPts val="100"/>
              </a:spcBef>
              <a:buClr>
                <a:srgbClr val="3333CC"/>
              </a:buClr>
              <a:buAutoNum type="arabicPeriod" startAt="3"/>
              <a:tabLst>
                <a:tab pos="431800" algn="l"/>
              </a:tabLst>
            </a:pPr>
            <a:r>
              <a:rPr sz="2800" dirty="0">
                <a:latin typeface="Arial"/>
                <a:cs typeface="Arial"/>
              </a:rPr>
              <a:t>Since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Arial"/>
                <a:cs typeface="Arial"/>
              </a:rPr>
              <a:t>Σ* </a:t>
            </a:r>
            <a:r>
              <a:rPr sz="2800" spc="-5" dirty="0">
                <a:latin typeface="Arial"/>
                <a:cs typeface="Arial"/>
              </a:rPr>
              <a:t>from step </a:t>
            </a:r>
            <a:r>
              <a:rPr sz="2800" dirty="0">
                <a:latin typeface="Arial"/>
                <a:cs typeface="Arial"/>
              </a:rPr>
              <a:t>2, and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Arial"/>
                <a:cs typeface="Arial"/>
              </a:rPr>
              <a:t>Σ, applying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recursive </a:t>
            </a:r>
            <a:r>
              <a:rPr sz="2800" spc="-5" dirty="0">
                <a:latin typeface="Arial"/>
                <a:cs typeface="Arial"/>
              </a:rPr>
              <a:t>step </a:t>
            </a:r>
            <a:r>
              <a:rPr sz="2800" dirty="0">
                <a:latin typeface="Arial"/>
                <a:cs typeface="Arial"/>
              </a:rPr>
              <a:t>again we conclude </a:t>
            </a:r>
            <a:r>
              <a:rPr sz="2800" spc="-5" dirty="0">
                <a:latin typeface="Arial"/>
                <a:cs typeface="Arial"/>
              </a:rPr>
              <a:t>that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aa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" dirty="0">
                <a:latin typeface="Arial"/>
                <a:cs typeface="Arial"/>
              </a:rPr>
              <a:t>Σ*.</a:t>
            </a:r>
            <a:endParaRPr sz="2800">
              <a:latin typeface="Arial"/>
              <a:cs typeface="Arial"/>
            </a:endParaRPr>
          </a:p>
          <a:p>
            <a:pPr marL="431800" marR="5080" indent="-419100">
              <a:lnSpc>
                <a:spcPct val="110500"/>
              </a:lnSpc>
              <a:spcBef>
                <a:spcPts val="2675"/>
              </a:spcBef>
              <a:buClr>
                <a:srgbClr val="3333CC"/>
              </a:buClr>
              <a:buAutoNum type="arabicPeriod" startAt="3"/>
              <a:tabLst>
                <a:tab pos="431800" algn="l"/>
              </a:tabLst>
            </a:pPr>
            <a:r>
              <a:rPr sz="2800" dirty="0">
                <a:latin typeface="Arial"/>
                <a:cs typeface="Arial"/>
              </a:rPr>
              <a:t>Since </a:t>
            </a:r>
            <a:r>
              <a:rPr sz="2800" i="1" spc="-5" dirty="0">
                <a:latin typeface="Arial"/>
                <a:cs typeface="Arial"/>
              </a:rPr>
              <a:t>aa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" dirty="0">
                <a:latin typeface="Arial"/>
                <a:cs typeface="Arial"/>
              </a:rPr>
              <a:t>Σ* from step </a:t>
            </a:r>
            <a:r>
              <a:rPr sz="2800" dirty="0">
                <a:latin typeface="Arial"/>
                <a:cs typeface="Arial"/>
              </a:rPr>
              <a:t>3 and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Arial"/>
                <a:cs typeface="Arial"/>
              </a:rPr>
              <a:t>Σ, applying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recursive </a:t>
            </a:r>
            <a:r>
              <a:rPr sz="2800" spc="-5" dirty="0">
                <a:latin typeface="Arial"/>
                <a:cs typeface="Arial"/>
              </a:rPr>
              <a:t>step </a:t>
            </a:r>
            <a:r>
              <a:rPr sz="2800" dirty="0">
                <a:latin typeface="Arial"/>
                <a:cs typeface="Arial"/>
              </a:rPr>
              <a:t>again we conclude </a:t>
            </a:r>
            <a:r>
              <a:rPr sz="2800" spc="-5" dirty="0">
                <a:latin typeface="Arial"/>
                <a:cs typeface="Arial"/>
              </a:rPr>
              <a:t>that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aab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" dirty="0">
                <a:latin typeface="Arial"/>
                <a:cs typeface="Arial"/>
              </a:rPr>
              <a:t>Σ*.</a:t>
            </a:r>
            <a:endParaRPr sz="2800">
              <a:latin typeface="Arial"/>
              <a:cs typeface="Arial"/>
            </a:endParaRPr>
          </a:p>
          <a:p>
            <a:pPr marL="431800" marR="833119" indent="-419100">
              <a:lnSpc>
                <a:spcPct val="110200"/>
              </a:lnSpc>
              <a:spcBef>
                <a:spcPts val="2685"/>
              </a:spcBef>
              <a:tabLst>
                <a:tab pos="4311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Since we have shown </a:t>
            </a:r>
            <a:r>
              <a:rPr sz="2800" i="1" spc="-5" dirty="0">
                <a:latin typeface="Arial"/>
                <a:cs typeface="Arial"/>
              </a:rPr>
              <a:t>aab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" dirty="0">
                <a:latin typeface="Arial"/>
                <a:cs typeface="Arial"/>
              </a:rPr>
              <a:t>Σ* with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finite  number of </a:t>
            </a:r>
            <a:r>
              <a:rPr sz="2800" spc="-5" dirty="0">
                <a:latin typeface="Arial"/>
                <a:cs typeface="Arial"/>
              </a:rPr>
              <a:t>applications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basis and  recursive </a:t>
            </a:r>
            <a:r>
              <a:rPr sz="2800" spc="-5" dirty="0">
                <a:latin typeface="Arial"/>
                <a:cs typeface="Arial"/>
              </a:rPr>
              <a:t>steps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the definition </a:t>
            </a:r>
            <a:r>
              <a:rPr sz="2800" dirty="0">
                <a:latin typeface="Arial"/>
                <a:cs typeface="Arial"/>
              </a:rPr>
              <a:t>we have  </a:t>
            </a:r>
            <a:r>
              <a:rPr sz="2800" spc="-5" dirty="0">
                <a:latin typeface="Arial"/>
                <a:cs typeface="Arial"/>
              </a:rPr>
              <a:t>finished the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proof.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32721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Rooted</a:t>
            </a:r>
            <a:r>
              <a:rPr spc="-60" dirty="0"/>
              <a:t> </a:t>
            </a:r>
            <a:r>
              <a:rPr spc="-5" dirty="0"/>
              <a:t>Trees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6339" y="1341628"/>
            <a:ext cx="7428230" cy="483616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95"/>
              </a:spcBef>
              <a:tabLst>
                <a:tab pos="3803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Trees </a:t>
            </a:r>
            <a:r>
              <a:rPr sz="2400" dirty="0">
                <a:latin typeface="Arial"/>
                <a:cs typeface="Arial"/>
              </a:rPr>
              <a:t>will be covered in more </a:t>
            </a:r>
            <a:r>
              <a:rPr sz="2400" spc="-5" dirty="0">
                <a:latin typeface="Arial"/>
                <a:cs typeface="Arial"/>
              </a:rPr>
              <a:t>depth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chapter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10.</a:t>
            </a:r>
            <a:endParaRPr sz="2400">
              <a:latin typeface="Arial"/>
              <a:cs typeface="Arial"/>
            </a:endParaRPr>
          </a:p>
          <a:p>
            <a:pPr marL="774700" marR="36195" indent="-279400">
              <a:lnSpc>
                <a:spcPct val="101499"/>
              </a:lnSpc>
              <a:spcBef>
                <a:spcPts val="45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latin typeface="Arial"/>
                <a:cs typeface="Arial"/>
              </a:rPr>
              <a:t>Briefly,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tree </a:t>
            </a:r>
            <a:r>
              <a:rPr sz="2400" dirty="0">
                <a:latin typeface="Arial"/>
                <a:cs typeface="Arial"/>
              </a:rPr>
              <a:t>is a graph in which </a:t>
            </a:r>
            <a:r>
              <a:rPr sz="2400" spc="-5" dirty="0">
                <a:latin typeface="Arial"/>
                <a:cs typeface="Arial"/>
              </a:rPr>
              <a:t>there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exactly  </a:t>
            </a:r>
            <a:r>
              <a:rPr sz="2400" dirty="0">
                <a:latin typeface="Arial"/>
                <a:cs typeface="Arial"/>
              </a:rPr>
              <a:t>one </a:t>
            </a:r>
            <a:r>
              <a:rPr sz="2400" spc="-5" dirty="0">
                <a:latin typeface="Arial"/>
                <a:cs typeface="Arial"/>
              </a:rPr>
              <a:t>undirected path between </a:t>
            </a:r>
            <a:r>
              <a:rPr sz="2400" dirty="0">
                <a:latin typeface="Arial"/>
                <a:cs typeface="Arial"/>
              </a:rPr>
              <a:t>each pair 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nodes.</a:t>
            </a:r>
            <a:endParaRPr sz="2400">
              <a:latin typeface="Arial"/>
              <a:cs typeface="Arial"/>
            </a:endParaRPr>
          </a:p>
          <a:p>
            <a:pPr marL="774700" marR="30480" indent="-279400">
              <a:lnSpc>
                <a:spcPct val="99400"/>
              </a:lnSpc>
              <a:spcBef>
                <a:spcPts val="615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undirected </a:t>
            </a:r>
            <a:r>
              <a:rPr sz="2400" dirty="0">
                <a:latin typeface="Arial"/>
                <a:cs typeface="Arial"/>
              </a:rPr>
              <a:t>graph can be </a:t>
            </a:r>
            <a:r>
              <a:rPr sz="2400" spc="-5" dirty="0">
                <a:latin typeface="Arial"/>
                <a:cs typeface="Arial"/>
              </a:rPr>
              <a:t>represented </a:t>
            </a:r>
            <a:r>
              <a:rPr sz="2400" dirty="0">
                <a:latin typeface="Arial"/>
                <a:cs typeface="Arial"/>
              </a:rPr>
              <a:t>as a set  of unordered pairs (called </a:t>
            </a:r>
            <a:r>
              <a:rPr sz="2400" i="1" spc="-5" dirty="0">
                <a:latin typeface="Arial"/>
                <a:cs typeface="Arial"/>
              </a:rPr>
              <a:t>arcs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objects </a:t>
            </a:r>
            <a:r>
              <a:rPr sz="2400" dirty="0">
                <a:latin typeface="Arial"/>
                <a:cs typeface="Arial"/>
              </a:rPr>
              <a:t>called  </a:t>
            </a:r>
            <a:r>
              <a:rPr sz="2400" i="1" spc="-5" dirty="0">
                <a:latin typeface="Arial"/>
                <a:cs typeface="Arial"/>
              </a:rPr>
              <a:t>nodes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95"/>
              </a:spcBef>
              <a:tabLst>
                <a:tab pos="3803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Definition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set of </a:t>
            </a:r>
            <a:r>
              <a:rPr sz="2400" spc="-5" dirty="0">
                <a:latin typeface="Arial"/>
                <a:cs typeface="Arial"/>
              </a:rPr>
              <a:t>rooted trees:</a:t>
            </a:r>
            <a:endParaRPr sz="24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5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Basis step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Any single node </a:t>
            </a:r>
            <a:r>
              <a:rPr sz="2400" i="1" dirty="0">
                <a:latin typeface="Arial"/>
                <a:cs typeface="Arial"/>
              </a:rPr>
              <a:t>r </a:t>
            </a:r>
            <a:r>
              <a:rPr sz="2400" dirty="0">
                <a:latin typeface="Arial"/>
                <a:cs typeface="Arial"/>
              </a:rPr>
              <a:t>is a </a:t>
            </a:r>
            <a:r>
              <a:rPr sz="2400" spc="-5" dirty="0">
                <a:latin typeface="Arial"/>
                <a:cs typeface="Arial"/>
              </a:rPr>
              <a:t>rooted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tree.</a:t>
            </a:r>
            <a:endParaRPr sz="2400">
              <a:latin typeface="Arial"/>
              <a:cs typeface="Arial"/>
            </a:endParaRPr>
          </a:p>
          <a:p>
            <a:pPr marL="774700" marR="313690" indent="-279400">
              <a:lnSpc>
                <a:spcPct val="99800"/>
              </a:lnSpc>
              <a:spcBef>
                <a:spcPts val="625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b="1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Recursive step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i="1" dirty="0">
                <a:latin typeface="Arial"/>
                <a:cs typeface="Arial"/>
              </a:rPr>
              <a:t>T</a:t>
            </a:r>
            <a:r>
              <a:rPr sz="2400" baseline="-20833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…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T</a:t>
            </a:r>
            <a:r>
              <a:rPr sz="2400" i="1" baseline="-20833" dirty="0"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are disjoint </a:t>
            </a:r>
            <a:r>
              <a:rPr sz="2400" spc="-5" dirty="0">
                <a:latin typeface="Arial"/>
                <a:cs typeface="Arial"/>
              </a:rPr>
              <a:t>rooted  trees with respective roots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baseline="-20833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…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i="1" baseline="-20833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i="1" dirty="0">
                <a:latin typeface="Arial"/>
                <a:cs typeface="Arial"/>
              </a:rPr>
              <a:t>r </a:t>
            </a:r>
            <a:r>
              <a:rPr sz="2400" dirty="0">
                <a:latin typeface="Arial"/>
                <a:cs typeface="Arial"/>
              </a:rPr>
              <a:t>is a  node not in any of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i="1" dirty="0">
                <a:latin typeface="Arial"/>
                <a:cs typeface="Arial"/>
              </a:rPr>
              <a:t>T</a:t>
            </a:r>
            <a:r>
              <a:rPr sz="2400" i="1" baseline="-20833" dirty="0">
                <a:latin typeface="Arial"/>
                <a:cs typeface="Arial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’</a:t>
            </a:r>
            <a:r>
              <a:rPr sz="2400" dirty="0">
                <a:latin typeface="Arial"/>
                <a:cs typeface="Arial"/>
              </a:rPr>
              <a:t>s, </a:t>
            </a:r>
            <a:r>
              <a:rPr sz="2400" spc="-5" dirty="0">
                <a:latin typeface="Arial"/>
                <a:cs typeface="Arial"/>
              </a:rPr>
              <a:t>then another rooted  tree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{(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baseline="-20833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),</a:t>
            </a:r>
            <a:r>
              <a:rPr sz="2400" dirty="0">
                <a:latin typeface="Times New Roman"/>
                <a:cs typeface="Times New Roman"/>
              </a:rPr>
              <a:t>…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i="1" baseline="-20833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)}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T</a:t>
            </a:r>
            <a:r>
              <a:rPr sz="2400" baseline="-20833" dirty="0">
                <a:latin typeface="Arial"/>
                <a:cs typeface="Arial"/>
              </a:rPr>
              <a:t>1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MT Extra"/>
                <a:cs typeface="MT Extra"/>
              </a:rPr>
              <a:t>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T</a:t>
            </a:r>
            <a:r>
              <a:rPr sz="2400" i="1" baseline="-20833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04277" y="523240"/>
            <a:ext cx="7847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Illu</a:t>
            </a:r>
            <a:r>
              <a:rPr sz="3600" dirty="0"/>
              <a:t>strat</a:t>
            </a:r>
            <a:r>
              <a:rPr sz="3600" spc="-5" dirty="0"/>
              <a:t>in</a:t>
            </a:r>
            <a:r>
              <a:rPr sz="3600" dirty="0"/>
              <a:t>g</a:t>
            </a:r>
            <a:r>
              <a:rPr sz="3600" spc="-5" dirty="0"/>
              <a:t> </a:t>
            </a:r>
            <a:r>
              <a:rPr sz="3600" dirty="0"/>
              <a:t>R</a:t>
            </a:r>
            <a:r>
              <a:rPr sz="3600" spc="-5" dirty="0"/>
              <a:t>oo</a:t>
            </a:r>
            <a:r>
              <a:rPr sz="3600" dirty="0"/>
              <a:t>ted</a:t>
            </a:r>
            <a:r>
              <a:rPr sz="3600" spc="-5" dirty="0"/>
              <a:t> </a:t>
            </a:r>
            <a:r>
              <a:rPr sz="3600" spc="-5" dirty="0" smtClean="0"/>
              <a:t>T</a:t>
            </a:r>
            <a:r>
              <a:rPr sz="3600" dirty="0" smtClean="0"/>
              <a:t>ree</a:t>
            </a:r>
            <a:endParaRPr sz="1200" baseline="159722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90637" y="4738687"/>
            <a:ext cx="1764664" cy="1213485"/>
            <a:chOff x="1290637" y="4738687"/>
            <a:chExt cx="1764664" cy="1213485"/>
          </a:xfrm>
        </p:grpSpPr>
        <p:sp>
          <p:nvSpPr>
            <p:cNvPr id="10" name="object 10"/>
            <p:cNvSpPr/>
            <p:nvPr/>
          </p:nvSpPr>
          <p:spPr>
            <a:xfrm>
              <a:off x="1363287" y="4808912"/>
              <a:ext cx="1691639" cy="11429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5399" y="4743449"/>
              <a:ext cx="1676400" cy="1123950"/>
            </a:xfrm>
            <a:custGeom>
              <a:avLst/>
              <a:gdLst/>
              <a:ahLst/>
              <a:cxnLst/>
              <a:rect l="l" t="t" r="r" b="b"/>
              <a:pathLst>
                <a:path w="1676400" h="1123950">
                  <a:moveTo>
                    <a:pt x="1073228" y="1017070"/>
                  </a:moveTo>
                  <a:lnTo>
                    <a:pt x="639127" y="1017070"/>
                  </a:lnTo>
                  <a:lnTo>
                    <a:pt x="638668" y="1017286"/>
                  </a:lnTo>
                  <a:lnTo>
                    <a:pt x="671570" y="1053912"/>
                  </a:lnTo>
                  <a:lnTo>
                    <a:pt x="711122" y="1083522"/>
                  </a:lnTo>
                  <a:lnTo>
                    <a:pt x="756004" y="1105467"/>
                  </a:lnTo>
                  <a:lnTo>
                    <a:pt x="804905" y="1119105"/>
                  </a:lnTo>
                  <a:lnTo>
                    <a:pt x="856515" y="1123793"/>
                  </a:lnTo>
                  <a:lnTo>
                    <a:pt x="904989" y="1119649"/>
                  </a:lnTo>
                  <a:lnTo>
                    <a:pt x="950847" y="1107692"/>
                  </a:lnTo>
                  <a:lnTo>
                    <a:pt x="993130" y="1088574"/>
                  </a:lnTo>
                  <a:lnTo>
                    <a:pt x="1030876" y="1062945"/>
                  </a:lnTo>
                  <a:lnTo>
                    <a:pt x="1063123" y="1031453"/>
                  </a:lnTo>
                  <a:lnTo>
                    <a:pt x="1073228" y="1017070"/>
                  </a:lnTo>
                  <a:close/>
                </a:path>
                <a:path w="1676400" h="1123950">
                  <a:moveTo>
                    <a:pt x="1392781" y="917320"/>
                  </a:moveTo>
                  <a:lnTo>
                    <a:pt x="225770" y="917320"/>
                  </a:lnTo>
                  <a:lnTo>
                    <a:pt x="224839" y="918360"/>
                  </a:lnTo>
                  <a:lnTo>
                    <a:pt x="255179" y="958191"/>
                  </a:lnTo>
                  <a:lnTo>
                    <a:pt x="292107" y="992028"/>
                  </a:lnTo>
                  <a:lnTo>
                    <a:pt x="334581" y="1019314"/>
                  </a:lnTo>
                  <a:lnTo>
                    <a:pt x="381556" y="1039493"/>
                  </a:lnTo>
                  <a:lnTo>
                    <a:pt x="431988" y="1052009"/>
                  </a:lnTo>
                  <a:lnTo>
                    <a:pt x="484836" y="1056304"/>
                  </a:lnTo>
                  <a:lnTo>
                    <a:pt x="525315" y="1053760"/>
                  </a:lnTo>
                  <a:lnTo>
                    <a:pt x="564892" y="1046288"/>
                  </a:lnTo>
                  <a:lnTo>
                    <a:pt x="603013" y="1034016"/>
                  </a:lnTo>
                  <a:lnTo>
                    <a:pt x="638668" y="1017286"/>
                  </a:lnTo>
                  <a:lnTo>
                    <a:pt x="639127" y="1017070"/>
                  </a:lnTo>
                  <a:lnTo>
                    <a:pt x="1073228" y="1017070"/>
                  </a:lnTo>
                  <a:lnTo>
                    <a:pt x="1088910" y="994749"/>
                  </a:lnTo>
                  <a:lnTo>
                    <a:pt x="1107277" y="953484"/>
                  </a:lnTo>
                  <a:lnTo>
                    <a:pt x="1345139" y="953484"/>
                  </a:lnTo>
                  <a:lnTo>
                    <a:pt x="1366200" y="941356"/>
                  </a:lnTo>
                  <a:lnTo>
                    <a:pt x="1392781" y="917320"/>
                  </a:lnTo>
                  <a:close/>
                </a:path>
                <a:path w="1676400" h="1123950">
                  <a:moveTo>
                    <a:pt x="1345139" y="953484"/>
                  </a:moveTo>
                  <a:lnTo>
                    <a:pt x="1107277" y="953484"/>
                  </a:lnTo>
                  <a:lnTo>
                    <a:pt x="1107509" y="954837"/>
                  </a:lnTo>
                  <a:lnTo>
                    <a:pt x="1135233" y="968252"/>
                  </a:lnTo>
                  <a:lnTo>
                    <a:pt x="1164573" y="977979"/>
                  </a:lnTo>
                  <a:lnTo>
                    <a:pt x="1195105" y="983901"/>
                  </a:lnTo>
                  <a:lnTo>
                    <a:pt x="1226409" y="985901"/>
                  </a:lnTo>
                  <a:lnTo>
                    <a:pt x="1277600" y="980536"/>
                  </a:lnTo>
                  <a:lnTo>
                    <a:pt x="1324642" y="965287"/>
                  </a:lnTo>
                  <a:lnTo>
                    <a:pt x="1345139" y="953484"/>
                  </a:lnTo>
                  <a:close/>
                </a:path>
                <a:path w="1676400" h="1123950">
                  <a:moveTo>
                    <a:pt x="81887" y="659898"/>
                  </a:moveTo>
                  <a:lnTo>
                    <a:pt x="62993" y="682179"/>
                  </a:lnTo>
                  <a:lnTo>
                    <a:pt x="48681" y="707861"/>
                  </a:lnTo>
                  <a:lnTo>
                    <a:pt x="39870" y="735503"/>
                  </a:lnTo>
                  <a:lnTo>
                    <a:pt x="36865" y="764390"/>
                  </a:lnTo>
                  <a:lnTo>
                    <a:pt x="42909" y="805339"/>
                  </a:lnTo>
                  <a:lnTo>
                    <a:pt x="59964" y="842133"/>
                  </a:lnTo>
                  <a:lnTo>
                    <a:pt x="86420" y="873305"/>
                  </a:lnTo>
                  <a:lnTo>
                    <a:pt x="120662" y="897386"/>
                  </a:lnTo>
                  <a:lnTo>
                    <a:pt x="161078" y="912911"/>
                  </a:lnTo>
                  <a:lnTo>
                    <a:pt x="206057" y="918412"/>
                  </a:lnTo>
                  <a:lnTo>
                    <a:pt x="212576" y="918412"/>
                  </a:lnTo>
                  <a:lnTo>
                    <a:pt x="219174" y="918048"/>
                  </a:lnTo>
                  <a:lnTo>
                    <a:pt x="225770" y="917320"/>
                  </a:lnTo>
                  <a:lnTo>
                    <a:pt x="1392781" y="917320"/>
                  </a:lnTo>
                  <a:lnTo>
                    <a:pt x="1400936" y="909945"/>
                  </a:lnTo>
                  <a:lnTo>
                    <a:pt x="1427516" y="872258"/>
                  </a:lnTo>
                  <a:lnTo>
                    <a:pt x="1444603" y="829496"/>
                  </a:lnTo>
                  <a:lnTo>
                    <a:pt x="1450861" y="782862"/>
                  </a:lnTo>
                  <a:lnTo>
                    <a:pt x="1450473" y="782341"/>
                  </a:lnTo>
                  <a:lnTo>
                    <a:pt x="1497339" y="772177"/>
                  </a:lnTo>
                  <a:lnTo>
                    <a:pt x="1540352" y="754886"/>
                  </a:lnTo>
                  <a:lnTo>
                    <a:pt x="1578773" y="731244"/>
                  </a:lnTo>
                  <a:lnTo>
                    <a:pt x="1611865" y="702025"/>
                  </a:lnTo>
                  <a:lnTo>
                    <a:pt x="1638889" y="668007"/>
                  </a:lnTo>
                  <a:lnTo>
                    <a:pt x="1642642" y="660944"/>
                  </a:lnTo>
                  <a:lnTo>
                    <a:pt x="83353" y="660944"/>
                  </a:lnTo>
                  <a:lnTo>
                    <a:pt x="81887" y="659898"/>
                  </a:lnTo>
                  <a:close/>
                </a:path>
                <a:path w="1676400" h="1123950">
                  <a:moveTo>
                    <a:pt x="1643583" y="659175"/>
                  </a:moveTo>
                  <a:lnTo>
                    <a:pt x="82500" y="659175"/>
                  </a:lnTo>
                  <a:lnTo>
                    <a:pt x="83353" y="660944"/>
                  </a:lnTo>
                  <a:lnTo>
                    <a:pt x="1642642" y="660944"/>
                  </a:lnTo>
                  <a:lnTo>
                    <a:pt x="1643583" y="659175"/>
                  </a:lnTo>
                  <a:close/>
                </a:path>
                <a:path w="1676400" h="1123950">
                  <a:moveTo>
                    <a:pt x="150698" y="373743"/>
                  </a:moveTo>
                  <a:lnTo>
                    <a:pt x="102510" y="385115"/>
                  </a:lnTo>
                  <a:lnTo>
                    <a:pt x="60869" y="408438"/>
                  </a:lnTo>
                  <a:lnTo>
                    <a:pt x="28478" y="441394"/>
                  </a:lnTo>
                  <a:lnTo>
                    <a:pt x="7476" y="481802"/>
                  </a:lnTo>
                  <a:lnTo>
                    <a:pt x="0" y="527476"/>
                  </a:lnTo>
                  <a:lnTo>
                    <a:pt x="5733" y="567590"/>
                  </a:lnTo>
                  <a:lnTo>
                    <a:pt x="22293" y="604396"/>
                  </a:lnTo>
                  <a:lnTo>
                    <a:pt x="48545" y="636109"/>
                  </a:lnTo>
                  <a:lnTo>
                    <a:pt x="81887" y="659898"/>
                  </a:lnTo>
                  <a:lnTo>
                    <a:pt x="82500" y="659175"/>
                  </a:lnTo>
                  <a:lnTo>
                    <a:pt x="1643583" y="659175"/>
                  </a:lnTo>
                  <a:lnTo>
                    <a:pt x="1659106" y="629964"/>
                  </a:lnTo>
                  <a:lnTo>
                    <a:pt x="1671778" y="588672"/>
                  </a:lnTo>
                  <a:lnTo>
                    <a:pt x="1676166" y="544907"/>
                  </a:lnTo>
                  <a:lnTo>
                    <a:pt x="1672620" y="505663"/>
                  </a:lnTo>
                  <a:lnTo>
                    <a:pt x="1662177" y="467727"/>
                  </a:lnTo>
                  <a:lnTo>
                    <a:pt x="1645127" y="431839"/>
                  </a:lnTo>
                  <a:lnTo>
                    <a:pt x="1621762" y="398741"/>
                  </a:lnTo>
                  <a:lnTo>
                    <a:pt x="1621218" y="398637"/>
                  </a:lnTo>
                  <a:lnTo>
                    <a:pt x="1628487" y="380650"/>
                  </a:lnTo>
                  <a:lnTo>
                    <a:pt x="1630394" y="373921"/>
                  </a:lnTo>
                  <a:lnTo>
                    <a:pt x="150721" y="373921"/>
                  </a:lnTo>
                  <a:lnTo>
                    <a:pt x="150698" y="373743"/>
                  </a:lnTo>
                  <a:close/>
                </a:path>
                <a:path w="1676400" h="1123950">
                  <a:moveTo>
                    <a:pt x="1630482" y="373609"/>
                  </a:moveTo>
                  <a:lnTo>
                    <a:pt x="151263" y="373609"/>
                  </a:lnTo>
                  <a:lnTo>
                    <a:pt x="150721" y="373921"/>
                  </a:lnTo>
                  <a:lnTo>
                    <a:pt x="1630394" y="373921"/>
                  </a:lnTo>
                  <a:lnTo>
                    <a:pt x="1630482" y="373609"/>
                  </a:lnTo>
                  <a:close/>
                </a:path>
                <a:path w="1676400" h="1123950">
                  <a:moveTo>
                    <a:pt x="410406" y="102612"/>
                  </a:moveTo>
                  <a:lnTo>
                    <a:pt x="363299" y="106463"/>
                  </a:lnTo>
                  <a:lnTo>
                    <a:pt x="318966" y="117569"/>
                  </a:lnTo>
                  <a:lnTo>
                    <a:pt x="278146" y="135253"/>
                  </a:lnTo>
                  <a:lnTo>
                    <a:pt x="241578" y="158841"/>
                  </a:lnTo>
                  <a:lnTo>
                    <a:pt x="210002" y="187657"/>
                  </a:lnTo>
                  <a:lnTo>
                    <a:pt x="184156" y="221028"/>
                  </a:lnTo>
                  <a:lnTo>
                    <a:pt x="164779" y="258277"/>
                  </a:lnTo>
                  <a:lnTo>
                    <a:pt x="152612" y="298730"/>
                  </a:lnTo>
                  <a:lnTo>
                    <a:pt x="148391" y="341712"/>
                  </a:lnTo>
                  <a:lnTo>
                    <a:pt x="148504" y="349789"/>
                  </a:lnTo>
                  <a:lnTo>
                    <a:pt x="148944" y="357855"/>
                  </a:lnTo>
                  <a:lnTo>
                    <a:pt x="149690" y="365903"/>
                  </a:lnTo>
                  <a:lnTo>
                    <a:pt x="150698" y="373743"/>
                  </a:lnTo>
                  <a:lnTo>
                    <a:pt x="151263" y="373609"/>
                  </a:lnTo>
                  <a:lnTo>
                    <a:pt x="1630482" y="373609"/>
                  </a:lnTo>
                  <a:lnTo>
                    <a:pt x="1633733" y="362135"/>
                  </a:lnTo>
                  <a:lnTo>
                    <a:pt x="1636912" y="343230"/>
                  </a:lnTo>
                  <a:lnTo>
                    <a:pt x="1637982" y="324072"/>
                  </a:lnTo>
                  <a:lnTo>
                    <a:pt x="1630756" y="274466"/>
                  </a:lnTo>
                  <a:lnTo>
                    <a:pt x="1610201" y="229394"/>
                  </a:lnTo>
                  <a:lnTo>
                    <a:pt x="1578000" y="190866"/>
                  </a:lnTo>
                  <a:lnTo>
                    <a:pt x="1535838" y="160892"/>
                  </a:lnTo>
                  <a:lnTo>
                    <a:pt x="1485398" y="141483"/>
                  </a:lnTo>
                  <a:lnTo>
                    <a:pt x="1486096" y="141118"/>
                  </a:lnTo>
                  <a:lnTo>
                    <a:pt x="1484016" y="135394"/>
                  </a:lnTo>
                  <a:lnTo>
                    <a:pt x="542889" y="135394"/>
                  </a:lnTo>
                  <a:lnTo>
                    <a:pt x="511776" y="121205"/>
                  </a:lnTo>
                  <a:lnTo>
                    <a:pt x="479034" y="110944"/>
                  </a:lnTo>
                  <a:lnTo>
                    <a:pt x="445099" y="104712"/>
                  </a:lnTo>
                  <a:lnTo>
                    <a:pt x="410406" y="102612"/>
                  </a:lnTo>
                  <a:close/>
                </a:path>
                <a:path w="1676400" h="1123950">
                  <a:moveTo>
                    <a:pt x="726285" y="33822"/>
                  </a:moveTo>
                  <a:lnTo>
                    <a:pt x="670495" y="40790"/>
                  </a:lnTo>
                  <a:lnTo>
                    <a:pt x="619675" y="60802"/>
                  </a:lnTo>
                  <a:lnTo>
                    <a:pt x="576467" y="92405"/>
                  </a:lnTo>
                  <a:lnTo>
                    <a:pt x="543510" y="134146"/>
                  </a:lnTo>
                  <a:lnTo>
                    <a:pt x="542889" y="135394"/>
                  </a:lnTo>
                  <a:lnTo>
                    <a:pt x="1484016" y="135394"/>
                  </a:lnTo>
                  <a:lnTo>
                    <a:pt x="1469361" y="95071"/>
                  </a:lnTo>
                  <a:lnTo>
                    <a:pt x="1464154" y="88146"/>
                  </a:lnTo>
                  <a:lnTo>
                    <a:pt x="871494" y="88146"/>
                  </a:lnTo>
                  <a:lnTo>
                    <a:pt x="840106" y="64950"/>
                  </a:lnTo>
                  <a:lnTo>
                    <a:pt x="804739" y="47911"/>
                  </a:lnTo>
                  <a:lnTo>
                    <a:pt x="766447" y="37408"/>
                  </a:lnTo>
                  <a:lnTo>
                    <a:pt x="726285" y="33822"/>
                  </a:lnTo>
                  <a:close/>
                </a:path>
                <a:path w="1676400" h="1123950">
                  <a:moveTo>
                    <a:pt x="1022449" y="0"/>
                  </a:moveTo>
                  <a:lnTo>
                    <a:pt x="975714" y="5976"/>
                  </a:lnTo>
                  <a:lnTo>
                    <a:pt x="933332" y="23109"/>
                  </a:lnTo>
                  <a:lnTo>
                    <a:pt x="897613" y="50087"/>
                  </a:lnTo>
                  <a:lnTo>
                    <a:pt x="870874" y="85596"/>
                  </a:lnTo>
                  <a:lnTo>
                    <a:pt x="871494" y="88146"/>
                  </a:lnTo>
                  <a:lnTo>
                    <a:pt x="1464154" y="88146"/>
                  </a:lnTo>
                  <a:lnTo>
                    <a:pt x="1443650" y="60881"/>
                  </a:lnTo>
                  <a:lnTo>
                    <a:pt x="1157103" y="60881"/>
                  </a:lnTo>
                  <a:lnTo>
                    <a:pt x="1156793" y="60620"/>
                  </a:lnTo>
                  <a:lnTo>
                    <a:pt x="1130006" y="35167"/>
                  </a:lnTo>
                  <a:lnTo>
                    <a:pt x="1097605" y="16039"/>
                  </a:lnTo>
                  <a:lnTo>
                    <a:pt x="1061289" y="4112"/>
                  </a:lnTo>
                  <a:lnTo>
                    <a:pt x="1022449" y="0"/>
                  </a:lnTo>
                  <a:close/>
                </a:path>
                <a:path w="1676400" h="1123950">
                  <a:moveTo>
                    <a:pt x="1300607" y="0"/>
                  </a:moveTo>
                  <a:lnTo>
                    <a:pt x="1259800" y="4042"/>
                  </a:lnTo>
                  <a:lnTo>
                    <a:pt x="1221365" y="15870"/>
                  </a:lnTo>
                  <a:lnTo>
                    <a:pt x="1186598" y="34918"/>
                  </a:lnTo>
                  <a:lnTo>
                    <a:pt x="1156812" y="60604"/>
                  </a:lnTo>
                  <a:lnTo>
                    <a:pt x="1157103" y="60881"/>
                  </a:lnTo>
                  <a:lnTo>
                    <a:pt x="1443650" y="60881"/>
                  </a:lnTo>
                  <a:lnTo>
                    <a:pt x="1440094" y="56152"/>
                  </a:lnTo>
                  <a:lnTo>
                    <a:pt x="1400645" y="26145"/>
                  </a:lnTo>
                  <a:lnTo>
                    <a:pt x="1353366" y="6833"/>
                  </a:lnTo>
                  <a:lnTo>
                    <a:pt x="1300607" y="0"/>
                  </a:lnTo>
                  <a:close/>
                </a:path>
              </a:pathLst>
            </a:custGeom>
            <a:solidFill>
              <a:srgbClr val="FFC9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5400" y="4743450"/>
              <a:ext cx="1676400" cy="1123950"/>
            </a:xfrm>
            <a:custGeom>
              <a:avLst/>
              <a:gdLst/>
              <a:ahLst/>
              <a:cxnLst/>
              <a:rect l="l" t="t" r="r" b="b"/>
              <a:pathLst>
                <a:path w="1676400" h="1123950">
                  <a:moveTo>
                    <a:pt x="151263" y="373609"/>
                  </a:moveTo>
                  <a:lnTo>
                    <a:pt x="102511" y="385115"/>
                  </a:lnTo>
                  <a:lnTo>
                    <a:pt x="60870" y="408438"/>
                  </a:lnTo>
                  <a:lnTo>
                    <a:pt x="28478" y="441394"/>
                  </a:lnTo>
                  <a:lnTo>
                    <a:pt x="7476" y="481801"/>
                  </a:lnTo>
                  <a:lnTo>
                    <a:pt x="0" y="527475"/>
                  </a:lnTo>
                  <a:lnTo>
                    <a:pt x="5733" y="567589"/>
                  </a:lnTo>
                  <a:lnTo>
                    <a:pt x="22293" y="604396"/>
                  </a:lnTo>
                  <a:lnTo>
                    <a:pt x="48545" y="636109"/>
                  </a:lnTo>
                  <a:lnTo>
                    <a:pt x="83354" y="660944"/>
                  </a:lnTo>
                  <a:lnTo>
                    <a:pt x="48681" y="707860"/>
                  </a:lnTo>
                  <a:lnTo>
                    <a:pt x="36865" y="764389"/>
                  </a:lnTo>
                  <a:lnTo>
                    <a:pt x="42908" y="805339"/>
                  </a:lnTo>
                  <a:lnTo>
                    <a:pt x="59964" y="842133"/>
                  </a:lnTo>
                  <a:lnTo>
                    <a:pt x="86419" y="873304"/>
                  </a:lnTo>
                  <a:lnTo>
                    <a:pt x="120662" y="897386"/>
                  </a:lnTo>
                  <a:lnTo>
                    <a:pt x="161078" y="912911"/>
                  </a:lnTo>
                  <a:lnTo>
                    <a:pt x="206057" y="918412"/>
                  </a:lnTo>
                  <a:lnTo>
                    <a:pt x="212576" y="918412"/>
                  </a:lnTo>
                  <a:lnTo>
                    <a:pt x="219173" y="918048"/>
                  </a:lnTo>
                  <a:lnTo>
                    <a:pt x="225770" y="917319"/>
                  </a:lnTo>
                  <a:lnTo>
                    <a:pt x="224839" y="918360"/>
                  </a:lnTo>
                  <a:lnTo>
                    <a:pt x="255179" y="958191"/>
                  </a:lnTo>
                  <a:lnTo>
                    <a:pt x="292108" y="992028"/>
                  </a:lnTo>
                  <a:lnTo>
                    <a:pt x="334581" y="1019314"/>
                  </a:lnTo>
                  <a:lnTo>
                    <a:pt x="381556" y="1039493"/>
                  </a:lnTo>
                  <a:lnTo>
                    <a:pt x="431989" y="1052009"/>
                  </a:lnTo>
                  <a:lnTo>
                    <a:pt x="484836" y="1056304"/>
                  </a:lnTo>
                  <a:lnTo>
                    <a:pt x="525315" y="1053759"/>
                  </a:lnTo>
                  <a:lnTo>
                    <a:pt x="564892" y="1046287"/>
                  </a:lnTo>
                  <a:lnTo>
                    <a:pt x="603013" y="1034015"/>
                  </a:lnTo>
                  <a:lnTo>
                    <a:pt x="639127" y="1017070"/>
                  </a:lnTo>
                  <a:lnTo>
                    <a:pt x="671570" y="1053912"/>
                  </a:lnTo>
                  <a:lnTo>
                    <a:pt x="711121" y="1083522"/>
                  </a:lnTo>
                  <a:lnTo>
                    <a:pt x="756004" y="1105467"/>
                  </a:lnTo>
                  <a:lnTo>
                    <a:pt x="804905" y="1119105"/>
                  </a:lnTo>
                  <a:lnTo>
                    <a:pt x="856515" y="1123793"/>
                  </a:lnTo>
                  <a:lnTo>
                    <a:pt x="904989" y="1119648"/>
                  </a:lnTo>
                  <a:lnTo>
                    <a:pt x="950848" y="1107692"/>
                  </a:lnTo>
                  <a:lnTo>
                    <a:pt x="993130" y="1088574"/>
                  </a:lnTo>
                  <a:lnTo>
                    <a:pt x="1030876" y="1062944"/>
                  </a:lnTo>
                  <a:lnTo>
                    <a:pt x="1063123" y="1031453"/>
                  </a:lnTo>
                  <a:lnTo>
                    <a:pt x="1088911" y="994749"/>
                  </a:lnTo>
                  <a:lnTo>
                    <a:pt x="1107277" y="953483"/>
                  </a:lnTo>
                  <a:lnTo>
                    <a:pt x="1107510" y="954836"/>
                  </a:lnTo>
                  <a:lnTo>
                    <a:pt x="1135234" y="968252"/>
                  </a:lnTo>
                  <a:lnTo>
                    <a:pt x="1164574" y="977979"/>
                  </a:lnTo>
                  <a:lnTo>
                    <a:pt x="1195106" y="983901"/>
                  </a:lnTo>
                  <a:lnTo>
                    <a:pt x="1226410" y="985901"/>
                  </a:lnTo>
                  <a:lnTo>
                    <a:pt x="1277601" y="980536"/>
                  </a:lnTo>
                  <a:lnTo>
                    <a:pt x="1324643" y="965287"/>
                  </a:lnTo>
                  <a:lnTo>
                    <a:pt x="1366200" y="941355"/>
                  </a:lnTo>
                  <a:lnTo>
                    <a:pt x="1400936" y="909945"/>
                  </a:lnTo>
                  <a:lnTo>
                    <a:pt x="1427515" y="872258"/>
                  </a:lnTo>
                  <a:lnTo>
                    <a:pt x="1444603" y="829496"/>
                  </a:lnTo>
                  <a:lnTo>
                    <a:pt x="1450861" y="782862"/>
                  </a:lnTo>
                  <a:lnTo>
                    <a:pt x="1450473" y="782341"/>
                  </a:lnTo>
                  <a:lnTo>
                    <a:pt x="1497339" y="772177"/>
                  </a:lnTo>
                  <a:lnTo>
                    <a:pt x="1540351" y="754887"/>
                  </a:lnTo>
                  <a:lnTo>
                    <a:pt x="1578773" y="731244"/>
                  </a:lnTo>
                  <a:lnTo>
                    <a:pt x="1611865" y="702026"/>
                  </a:lnTo>
                  <a:lnTo>
                    <a:pt x="1638889" y="668007"/>
                  </a:lnTo>
                  <a:lnTo>
                    <a:pt x="1659106" y="629964"/>
                  </a:lnTo>
                  <a:lnTo>
                    <a:pt x="1671778" y="588672"/>
                  </a:lnTo>
                  <a:lnTo>
                    <a:pt x="1676166" y="544907"/>
                  </a:lnTo>
                  <a:lnTo>
                    <a:pt x="1672620" y="505663"/>
                  </a:lnTo>
                  <a:lnTo>
                    <a:pt x="1662177" y="467726"/>
                  </a:lnTo>
                  <a:lnTo>
                    <a:pt x="1645127" y="431839"/>
                  </a:lnTo>
                  <a:lnTo>
                    <a:pt x="1621761" y="398741"/>
                  </a:lnTo>
                  <a:lnTo>
                    <a:pt x="1621217" y="398637"/>
                  </a:lnTo>
                  <a:lnTo>
                    <a:pt x="1628486" y="380650"/>
                  </a:lnTo>
                  <a:lnTo>
                    <a:pt x="1633732" y="362135"/>
                  </a:lnTo>
                  <a:lnTo>
                    <a:pt x="1636912" y="343230"/>
                  </a:lnTo>
                  <a:lnTo>
                    <a:pt x="1637982" y="324072"/>
                  </a:lnTo>
                  <a:lnTo>
                    <a:pt x="1630756" y="274466"/>
                  </a:lnTo>
                  <a:lnTo>
                    <a:pt x="1610201" y="229393"/>
                  </a:lnTo>
                  <a:lnTo>
                    <a:pt x="1578000" y="190865"/>
                  </a:lnTo>
                  <a:lnTo>
                    <a:pt x="1535838" y="160891"/>
                  </a:lnTo>
                  <a:lnTo>
                    <a:pt x="1485398" y="141482"/>
                  </a:lnTo>
                  <a:lnTo>
                    <a:pt x="1486097" y="141118"/>
                  </a:lnTo>
                  <a:lnTo>
                    <a:pt x="1469361" y="95071"/>
                  </a:lnTo>
                  <a:lnTo>
                    <a:pt x="1440094" y="56152"/>
                  </a:lnTo>
                  <a:lnTo>
                    <a:pt x="1400645" y="26145"/>
                  </a:lnTo>
                  <a:lnTo>
                    <a:pt x="1353365" y="6833"/>
                  </a:lnTo>
                  <a:lnTo>
                    <a:pt x="1300606" y="0"/>
                  </a:lnTo>
                  <a:lnTo>
                    <a:pt x="1259800" y="4042"/>
                  </a:lnTo>
                  <a:lnTo>
                    <a:pt x="1221365" y="15870"/>
                  </a:lnTo>
                  <a:lnTo>
                    <a:pt x="1186598" y="34918"/>
                  </a:lnTo>
                  <a:lnTo>
                    <a:pt x="1156793" y="60620"/>
                  </a:lnTo>
                  <a:lnTo>
                    <a:pt x="1097605" y="16039"/>
                  </a:lnTo>
                  <a:lnTo>
                    <a:pt x="1061289" y="4112"/>
                  </a:lnTo>
                  <a:lnTo>
                    <a:pt x="1022448" y="0"/>
                  </a:lnTo>
                  <a:lnTo>
                    <a:pt x="975714" y="5976"/>
                  </a:lnTo>
                  <a:lnTo>
                    <a:pt x="933331" y="23109"/>
                  </a:lnTo>
                  <a:lnTo>
                    <a:pt x="897613" y="50087"/>
                  </a:lnTo>
                  <a:lnTo>
                    <a:pt x="870874" y="85597"/>
                  </a:lnTo>
                  <a:lnTo>
                    <a:pt x="871494" y="88146"/>
                  </a:lnTo>
                  <a:lnTo>
                    <a:pt x="840107" y="64950"/>
                  </a:lnTo>
                  <a:lnTo>
                    <a:pt x="804739" y="47910"/>
                  </a:lnTo>
                  <a:lnTo>
                    <a:pt x="766447" y="37408"/>
                  </a:lnTo>
                  <a:lnTo>
                    <a:pt x="726284" y="33822"/>
                  </a:lnTo>
                  <a:lnTo>
                    <a:pt x="670495" y="40790"/>
                  </a:lnTo>
                  <a:lnTo>
                    <a:pt x="619676" y="60802"/>
                  </a:lnTo>
                  <a:lnTo>
                    <a:pt x="576467" y="92405"/>
                  </a:lnTo>
                  <a:lnTo>
                    <a:pt x="543510" y="134145"/>
                  </a:lnTo>
                  <a:lnTo>
                    <a:pt x="542889" y="135394"/>
                  </a:lnTo>
                  <a:lnTo>
                    <a:pt x="511777" y="121205"/>
                  </a:lnTo>
                  <a:lnTo>
                    <a:pt x="479035" y="110944"/>
                  </a:lnTo>
                  <a:lnTo>
                    <a:pt x="445099" y="104712"/>
                  </a:lnTo>
                  <a:lnTo>
                    <a:pt x="410407" y="102612"/>
                  </a:lnTo>
                  <a:lnTo>
                    <a:pt x="363299" y="106464"/>
                  </a:lnTo>
                  <a:lnTo>
                    <a:pt x="318966" y="117569"/>
                  </a:lnTo>
                  <a:lnTo>
                    <a:pt x="278146" y="135253"/>
                  </a:lnTo>
                  <a:lnTo>
                    <a:pt x="241578" y="158841"/>
                  </a:lnTo>
                  <a:lnTo>
                    <a:pt x="210002" y="187657"/>
                  </a:lnTo>
                  <a:lnTo>
                    <a:pt x="184156" y="221028"/>
                  </a:lnTo>
                  <a:lnTo>
                    <a:pt x="164780" y="258277"/>
                  </a:lnTo>
                  <a:lnTo>
                    <a:pt x="152612" y="298730"/>
                  </a:lnTo>
                  <a:lnTo>
                    <a:pt x="148392" y="341711"/>
                  </a:lnTo>
                  <a:lnTo>
                    <a:pt x="148505" y="349788"/>
                  </a:lnTo>
                  <a:lnTo>
                    <a:pt x="148945" y="357855"/>
                  </a:lnTo>
                  <a:lnTo>
                    <a:pt x="149691" y="365903"/>
                  </a:lnTo>
                  <a:lnTo>
                    <a:pt x="150720" y="373921"/>
                  </a:lnTo>
                  <a:lnTo>
                    <a:pt x="151263" y="373609"/>
                  </a:lnTo>
                  <a:close/>
                </a:path>
                <a:path w="1676400" h="1123950">
                  <a:moveTo>
                    <a:pt x="83354" y="660944"/>
                  </a:moveTo>
                  <a:lnTo>
                    <a:pt x="103359" y="670123"/>
                  </a:lnTo>
                  <a:lnTo>
                    <a:pt x="124420" y="676769"/>
                  </a:lnTo>
                  <a:lnTo>
                    <a:pt x="146252" y="680811"/>
                  </a:lnTo>
                  <a:lnTo>
                    <a:pt x="168571" y="682174"/>
                  </a:lnTo>
                  <a:lnTo>
                    <a:pt x="172917" y="682123"/>
                  </a:lnTo>
                  <a:lnTo>
                    <a:pt x="177341" y="682018"/>
                  </a:lnTo>
                  <a:lnTo>
                    <a:pt x="181687" y="681706"/>
                  </a:lnTo>
                </a:path>
                <a:path w="1676400" h="1123950">
                  <a:moveTo>
                    <a:pt x="225770" y="917319"/>
                  </a:moveTo>
                  <a:lnTo>
                    <a:pt x="236767" y="915818"/>
                  </a:lnTo>
                  <a:lnTo>
                    <a:pt x="247618" y="913664"/>
                  </a:lnTo>
                  <a:lnTo>
                    <a:pt x="258294" y="910865"/>
                  </a:lnTo>
                  <a:lnTo>
                    <a:pt x="268767" y="907433"/>
                  </a:lnTo>
                </a:path>
                <a:path w="1676400" h="1123950">
                  <a:moveTo>
                    <a:pt x="612739" y="972008"/>
                  </a:moveTo>
                  <a:lnTo>
                    <a:pt x="618208" y="983779"/>
                  </a:lnTo>
                  <a:lnTo>
                    <a:pt x="624361" y="995267"/>
                  </a:lnTo>
                  <a:lnTo>
                    <a:pt x="631184" y="1006443"/>
                  </a:lnTo>
                  <a:lnTo>
                    <a:pt x="638661" y="1017278"/>
                  </a:lnTo>
                </a:path>
                <a:path w="1676400" h="1123950">
                  <a:moveTo>
                    <a:pt x="1107277" y="953483"/>
                  </a:moveTo>
                  <a:lnTo>
                    <a:pt x="1110931" y="941263"/>
                  </a:lnTo>
                  <a:lnTo>
                    <a:pt x="1113864" y="928897"/>
                  </a:lnTo>
                  <a:lnTo>
                    <a:pt x="1116085" y="916414"/>
                  </a:lnTo>
                  <a:lnTo>
                    <a:pt x="1117599" y="90384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15381" y="5335889"/>
              <a:ext cx="135720" cy="1951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6120" y="4804070"/>
              <a:ext cx="1470660" cy="407670"/>
            </a:xfrm>
            <a:custGeom>
              <a:avLst/>
              <a:gdLst/>
              <a:ahLst/>
              <a:cxnLst/>
              <a:rect l="l" t="t" r="r" b="b"/>
              <a:pathLst>
                <a:path w="1470660" h="407670">
                  <a:moveTo>
                    <a:pt x="1414306" y="407639"/>
                  </a:moveTo>
                  <a:lnTo>
                    <a:pt x="1431588" y="392546"/>
                  </a:lnTo>
                  <a:lnTo>
                    <a:pt x="1446796" y="375794"/>
                  </a:lnTo>
                  <a:lnTo>
                    <a:pt x="1459807" y="357559"/>
                  </a:lnTo>
                  <a:lnTo>
                    <a:pt x="1470496" y="338017"/>
                  </a:lnTo>
                </a:path>
                <a:path w="1470660" h="407670">
                  <a:moveTo>
                    <a:pt x="1338325" y="113383"/>
                  </a:moveTo>
                  <a:lnTo>
                    <a:pt x="1338325" y="112551"/>
                  </a:lnTo>
                  <a:lnTo>
                    <a:pt x="1338402" y="111770"/>
                  </a:lnTo>
                  <a:lnTo>
                    <a:pt x="1338402" y="110938"/>
                  </a:lnTo>
                  <a:lnTo>
                    <a:pt x="1338213" y="103291"/>
                  </a:lnTo>
                  <a:lnTo>
                    <a:pt x="1337646" y="95659"/>
                  </a:lnTo>
                  <a:lnTo>
                    <a:pt x="1336700" y="88056"/>
                  </a:lnTo>
                  <a:lnTo>
                    <a:pt x="1335376" y="80497"/>
                  </a:lnTo>
                </a:path>
                <a:path w="1470660" h="407670">
                  <a:moveTo>
                    <a:pt x="1006072" y="0"/>
                  </a:moveTo>
                  <a:lnTo>
                    <a:pt x="997667" y="9750"/>
                  </a:lnTo>
                  <a:lnTo>
                    <a:pt x="990055" y="20013"/>
                  </a:lnTo>
                  <a:lnTo>
                    <a:pt x="983273" y="30754"/>
                  </a:lnTo>
                  <a:lnTo>
                    <a:pt x="977356" y="41939"/>
                  </a:lnTo>
                </a:path>
                <a:path w="1470660" h="407670">
                  <a:moveTo>
                    <a:pt x="720153" y="24976"/>
                  </a:moveTo>
                  <a:lnTo>
                    <a:pt x="715744" y="33715"/>
                  </a:lnTo>
                  <a:lnTo>
                    <a:pt x="711945" y="42668"/>
                  </a:lnTo>
                  <a:lnTo>
                    <a:pt x="708759" y="51816"/>
                  </a:lnTo>
                  <a:lnTo>
                    <a:pt x="706183" y="61140"/>
                  </a:lnTo>
                </a:path>
                <a:path w="1470660" h="407670">
                  <a:moveTo>
                    <a:pt x="442615" y="109845"/>
                  </a:moveTo>
                  <a:lnTo>
                    <a:pt x="430891" y="100033"/>
                  </a:lnTo>
                  <a:lnTo>
                    <a:pt x="418556" y="90904"/>
                  </a:lnTo>
                  <a:lnTo>
                    <a:pt x="405639" y="82478"/>
                  </a:lnTo>
                  <a:lnTo>
                    <a:pt x="392168" y="74773"/>
                  </a:lnTo>
                </a:path>
                <a:path w="1470660" h="407670">
                  <a:moveTo>
                    <a:pt x="0" y="313300"/>
                  </a:moveTo>
                  <a:lnTo>
                    <a:pt x="1600" y="322636"/>
                  </a:lnTo>
                  <a:lnTo>
                    <a:pt x="3608" y="331903"/>
                  </a:lnTo>
                  <a:lnTo>
                    <a:pt x="6024" y="341092"/>
                  </a:lnTo>
                  <a:lnTo>
                    <a:pt x="8847" y="35019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79787" y="5083801"/>
            <a:ext cx="34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4739" y="4808220"/>
            <a:ext cx="29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71837" y="4738687"/>
            <a:ext cx="1765935" cy="1213485"/>
            <a:chOff x="3271837" y="4738687"/>
            <a:chExt cx="1765935" cy="1213485"/>
          </a:xfrm>
        </p:grpSpPr>
        <p:sp>
          <p:nvSpPr>
            <p:cNvPr id="18" name="object 18"/>
            <p:cNvSpPr/>
            <p:nvPr/>
          </p:nvSpPr>
          <p:spPr>
            <a:xfrm>
              <a:off x="3345872" y="4808912"/>
              <a:ext cx="1691639" cy="11429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76600" y="4743449"/>
              <a:ext cx="1676400" cy="1123950"/>
            </a:xfrm>
            <a:custGeom>
              <a:avLst/>
              <a:gdLst/>
              <a:ahLst/>
              <a:cxnLst/>
              <a:rect l="l" t="t" r="r" b="b"/>
              <a:pathLst>
                <a:path w="1676400" h="1123950">
                  <a:moveTo>
                    <a:pt x="1073228" y="1017070"/>
                  </a:moveTo>
                  <a:lnTo>
                    <a:pt x="639127" y="1017070"/>
                  </a:lnTo>
                  <a:lnTo>
                    <a:pt x="638668" y="1017286"/>
                  </a:lnTo>
                  <a:lnTo>
                    <a:pt x="671570" y="1053912"/>
                  </a:lnTo>
                  <a:lnTo>
                    <a:pt x="711122" y="1083522"/>
                  </a:lnTo>
                  <a:lnTo>
                    <a:pt x="756004" y="1105467"/>
                  </a:lnTo>
                  <a:lnTo>
                    <a:pt x="804905" y="1119105"/>
                  </a:lnTo>
                  <a:lnTo>
                    <a:pt x="856515" y="1123793"/>
                  </a:lnTo>
                  <a:lnTo>
                    <a:pt x="904989" y="1119649"/>
                  </a:lnTo>
                  <a:lnTo>
                    <a:pt x="950847" y="1107692"/>
                  </a:lnTo>
                  <a:lnTo>
                    <a:pt x="993130" y="1088574"/>
                  </a:lnTo>
                  <a:lnTo>
                    <a:pt x="1030876" y="1062945"/>
                  </a:lnTo>
                  <a:lnTo>
                    <a:pt x="1063123" y="1031453"/>
                  </a:lnTo>
                  <a:lnTo>
                    <a:pt x="1073228" y="1017070"/>
                  </a:lnTo>
                  <a:close/>
                </a:path>
                <a:path w="1676400" h="1123950">
                  <a:moveTo>
                    <a:pt x="1392780" y="917320"/>
                  </a:moveTo>
                  <a:lnTo>
                    <a:pt x="225770" y="917320"/>
                  </a:lnTo>
                  <a:lnTo>
                    <a:pt x="224839" y="918360"/>
                  </a:lnTo>
                  <a:lnTo>
                    <a:pt x="255179" y="958191"/>
                  </a:lnTo>
                  <a:lnTo>
                    <a:pt x="292107" y="992028"/>
                  </a:lnTo>
                  <a:lnTo>
                    <a:pt x="334581" y="1019314"/>
                  </a:lnTo>
                  <a:lnTo>
                    <a:pt x="381556" y="1039493"/>
                  </a:lnTo>
                  <a:lnTo>
                    <a:pt x="431988" y="1052009"/>
                  </a:lnTo>
                  <a:lnTo>
                    <a:pt x="484836" y="1056304"/>
                  </a:lnTo>
                  <a:lnTo>
                    <a:pt x="525315" y="1053760"/>
                  </a:lnTo>
                  <a:lnTo>
                    <a:pt x="564892" y="1046288"/>
                  </a:lnTo>
                  <a:lnTo>
                    <a:pt x="603013" y="1034016"/>
                  </a:lnTo>
                  <a:lnTo>
                    <a:pt x="638668" y="1017286"/>
                  </a:lnTo>
                  <a:lnTo>
                    <a:pt x="639127" y="1017070"/>
                  </a:lnTo>
                  <a:lnTo>
                    <a:pt x="1073228" y="1017070"/>
                  </a:lnTo>
                  <a:lnTo>
                    <a:pt x="1088910" y="994749"/>
                  </a:lnTo>
                  <a:lnTo>
                    <a:pt x="1107277" y="953484"/>
                  </a:lnTo>
                  <a:lnTo>
                    <a:pt x="1345139" y="953484"/>
                  </a:lnTo>
                  <a:lnTo>
                    <a:pt x="1366199" y="941356"/>
                  </a:lnTo>
                  <a:lnTo>
                    <a:pt x="1392780" y="917320"/>
                  </a:lnTo>
                  <a:close/>
                </a:path>
                <a:path w="1676400" h="1123950">
                  <a:moveTo>
                    <a:pt x="1345139" y="953484"/>
                  </a:moveTo>
                  <a:lnTo>
                    <a:pt x="1107277" y="953484"/>
                  </a:lnTo>
                  <a:lnTo>
                    <a:pt x="1107509" y="954837"/>
                  </a:lnTo>
                  <a:lnTo>
                    <a:pt x="1135233" y="968252"/>
                  </a:lnTo>
                  <a:lnTo>
                    <a:pt x="1164573" y="977979"/>
                  </a:lnTo>
                  <a:lnTo>
                    <a:pt x="1195105" y="983901"/>
                  </a:lnTo>
                  <a:lnTo>
                    <a:pt x="1226409" y="985901"/>
                  </a:lnTo>
                  <a:lnTo>
                    <a:pt x="1277600" y="980536"/>
                  </a:lnTo>
                  <a:lnTo>
                    <a:pt x="1324642" y="965287"/>
                  </a:lnTo>
                  <a:lnTo>
                    <a:pt x="1345139" y="953484"/>
                  </a:lnTo>
                  <a:close/>
                </a:path>
                <a:path w="1676400" h="1123950">
                  <a:moveTo>
                    <a:pt x="81887" y="659898"/>
                  </a:moveTo>
                  <a:lnTo>
                    <a:pt x="62993" y="682179"/>
                  </a:lnTo>
                  <a:lnTo>
                    <a:pt x="48681" y="707861"/>
                  </a:lnTo>
                  <a:lnTo>
                    <a:pt x="39869" y="735503"/>
                  </a:lnTo>
                  <a:lnTo>
                    <a:pt x="36864" y="764390"/>
                  </a:lnTo>
                  <a:lnTo>
                    <a:pt x="42907" y="805339"/>
                  </a:lnTo>
                  <a:lnTo>
                    <a:pt x="59963" y="842133"/>
                  </a:lnTo>
                  <a:lnTo>
                    <a:pt x="86419" y="873305"/>
                  </a:lnTo>
                  <a:lnTo>
                    <a:pt x="120661" y="897386"/>
                  </a:lnTo>
                  <a:lnTo>
                    <a:pt x="161078" y="912911"/>
                  </a:lnTo>
                  <a:lnTo>
                    <a:pt x="206057" y="918412"/>
                  </a:lnTo>
                  <a:lnTo>
                    <a:pt x="212576" y="918412"/>
                  </a:lnTo>
                  <a:lnTo>
                    <a:pt x="219174" y="918048"/>
                  </a:lnTo>
                  <a:lnTo>
                    <a:pt x="225770" y="917320"/>
                  </a:lnTo>
                  <a:lnTo>
                    <a:pt x="1392780" y="917320"/>
                  </a:lnTo>
                  <a:lnTo>
                    <a:pt x="1400936" y="909945"/>
                  </a:lnTo>
                  <a:lnTo>
                    <a:pt x="1427515" y="872258"/>
                  </a:lnTo>
                  <a:lnTo>
                    <a:pt x="1444603" y="829496"/>
                  </a:lnTo>
                  <a:lnTo>
                    <a:pt x="1450861" y="782862"/>
                  </a:lnTo>
                  <a:lnTo>
                    <a:pt x="1450473" y="782341"/>
                  </a:lnTo>
                  <a:lnTo>
                    <a:pt x="1497338" y="772177"/>
                  </a:lnTo>
                  <a:lnTo>
                    <a:pt x="1540351" y="754886"/>
                  </a:lnTo>
                  <a:lnTo>
                    <a:pt x="1578773" y="731244"/>
                  </a:lnTo>
                  <a:lnTo>
                    <a:pt x="1611865" y="702025"/>
                  </a:lnTo>
                  <a:lnTo>
                    <a:pt x="1638889" y="668007"/>
                  </a:lnTo>
                  <a:lnTo>
                    <a:pt x="1642642" y="660944"/>
                  </a:lnTo>
                  <a:lnTo>
                    <a:pt x="83353" y="660944"/>
                  </a:lnTo>
                  <a:lnTo>
                    <a:pt x="81887" y="659898"/>
                  </a:lnTo>
                  <a:close/>
                </a:path>
                <a:path w="1676400" h="1123950">
                  <a:moveTo>
                    <a:pt x="1643582" y="659175"/>
                  </a:moveTo>
                  <a:lnTo>
                    <a:pt x="82500" y="659175"/>
                  </a:lnTo>
                  <a:lnTo>
                    <a:pt x="83353" y="660944"/>
                  </a:lnTo>
                  <a:lnTo>
                    <a:pt x="1642642" y="660944"/>
                  </a:lnTo>
                  <a:lnTo>
                    <a:pt x="1643582" y="659175"/>
                  </a:lnTo>
                  <a:close/>
                </a:path>
                <a:path w="1676400" h="1123950">
                  <a:moveTo>
                    <a:pt x="150697" y="373743"/>
                  </a:moveTo>
                  <a:lnTo>
                    <a:pt x="102510" y="385115"/>
                  </a:lnTo>
                  <a:lnTo>
                    <a:pt x="60869" y="408438"/>
                  </a:lnTo>
                  <a:lnTo>
                    <a:pt x="28478" y="441394"/>
                  </a:lnTo>
                  <a:lnTo>
                    <a:pt x="7476" y="481802"/>
                  </a:lnTo>
                  <a:lnTo>
                    <a:pt x="0" y="527476"/>
                  </a:lnTo>
                  <a:lnTo>
                    <a:pt x="5733" y="567590"/>
                  </a:lnTo>
                  <a:lnTo>
                    <a:pt x="22293" y="604396"/>
                  </a:lnTo>
                  <a:lnTo>
                    <a:pt x="48545" y="636109"/>
                  </a:lnTo>
                  <a:lnTo>
                    <a:pt x="81887" y="659898"/>
                  </a:lnTo>
                  <a:lnTo>
                    <a:pt x="82500" y="659175"/>
                  </a:lnTo>
                  <a:lnTo>
                    <a:pt x="1643582" y="659175"/>
                  </a:lnTo>
                  <a:lnTo>
                    <a:pt x="1659106" y="629964"/>
                  </a:lnTo>
                  <a:lnTo>
                    <a:pt x="1671778" y="588672"/>
                  </a:lnTo>
                  <a:lnTo>
                    <a:pt x="1676166" y="544907"/>
                  </a:lnTo>
                  <a:lnTo>
                    <a:pt x="1672620" y="505663"/>
                  </a:lnTo>
                  <a:lnTo>
                    <a:pt x="1662177" y="467727"/>
                  </a:lnTo>
                  <a:lnTo>
                    <a:pt x="1645126" y="431839"/>
                  </a:lnTo>
                  <a:lnTo>
                    <a:pt x="1621760" y="398741"/>
                  </a:lnTo>
                  <a:lnTo>
                    <a:pt x="1621218" y="398637"/>
                  </a:lnTo>
                  <a:lnTo>
                    <a:pt x="1628486" y="380650"/>
                  </a:lnTo>
                  <a:lnTo>
                    <a:pt x="1630393" y="373921"/>
                  </a:lnTo>
                  <a:lnTo>
                    <a:pt x="150719" y="373921"/>
                  </a:lnTo>
                  <a:lnTo>
                    <a:pt x="150697" y="373743"/>
                  </a:lnTo>
                  <a:close/>
                </a:path>
                <a:path w="1676400" h="1123950">
                  <a:moveTo>
                    <a:pt x="1630481" y="373609"/>
                  </a:moveTo>
                  <a:lnTo>
                    <a:pt x="151263" y="373609"/>
                  </a:lnTo>
                  <a:lnTo>
                    <a:pt x="150719" y="373921"/>
                  </a:lnTo>
                  <a:lnTo>
                    <a:pt x="1630393" y="373921"/>
                  </a:lnTo>
                  <a:lnTo>
                    <a:pt x="1630481" y="373609"/>
                  </a:lnTo>
                  <a:close/>
                </a:path>
                <a:path w="1676400" h="1123950">
                  <a:moveTo>
                    <a:pt x="410406" y="102612"/>
                  </a:moveTo>
                  <a:lnTo>
                    <a:pt x="363299" y="106463"/>
                  </a:lnTo>
                  <a:lnTo>
                    <a:pt x="318966" y="117569"/>
                  </a:lnTo>
                  <a:lnTo>
                    <a:pt x="278146" y="135253"/>
                  </a:lnTo>
                  <a:lnTo>
                    <a:pt x="241578" y="158841"/>
                  </a:lnTo>
                  <a:lnTo>
                    <a:pt x="210002" y="187657"/>
                  </a:lnTo>
                  <a:lnTo>
                    <a:pt x="184156" y="221028"/>
                  </a:lnTo>
                  <a:lnTo>
                    <a:pt x="164779" y="258277"/>
                  </a:lnTo>
                  <a:lnTo>
                    <a:pt x="152612" y="298730"/>
                  </a:lnTo>
                  <a:lnTo>
                    <a:pt x="148391" y="341712"/>
                  </a:lnTo>
                  <a:lnTo>
                    <a:pt x="148504" y="349789"/>
                  </a:lnTo>
                  <a:lnTo>
                    <a:pt x="148944" y="357855"/>
                  </a:lnTo>
                  <a:lnTo>
                    <a:pt x="149690" y="365903"/>
                  </a:lnTo>
                  <a:lnTo>
                    <a:pt x="150697" y="373743"/>
                  </a:lnTo>
                  <a:lnTo>
                    <a:pt x="151263" y="373609"/>
                  </a:lnTo>
                  <a:lnTo>
                    <a:pt x="1630481" y="373609"/>
                  </a:lnTo>
                  <a:lnTo>
                    <a:pt x="1633732" y="362135"/>
                  </a:lnTo>
                  <a:lnTo>
                    <a:pt x="1636911" y="343230"/>
                  </a:lnTo>
                  <a:lnTo>
                    <a:pt x="1637981" y="324072"/>
                  </a:lnTo>
                  <a:lnTo>
                    <a:pt x="1630755" y="274466"/>
                  </a:lnTo>
                  <a:lnTo>
                    <a:pt x="1610200" y="229394"/>
                  </a:lnTo>
                  <a:lnTo>
                    <a:pt x="1578000" y="190866"/>
                  </a:lnTo>
                  <a:lnTo>
                    <a:pt x="1535838" y="160892"/>
                  </a:lnTo>
                  <a:lnTo>
                    <a:pt x="1485398" y="141483"/>
                  </a:lnTo>
                  <a:lnTo>
                    <a:pt x="1486096" y="141118"/>
                  </a:lnTo>
                  <a:lnTo>
                    <a:pt x="1484016" y="135394"/>
                  </a:lnTo>
                  <a:lnTo>
                    <a:pt x="542889" y="135394"/>
                  </a:lnTo>
                  <a:lnTo>
                    <a:pt x="511776" y="121205"/>
                  </a:lnTo>
                  <a:lnTo>
                    <a:pt x="479034" y="110944"/>
                  </a:lnTo>
                  <a:lnTo>
                    <a:pt x="445099" y="104712"/>
                  </a:lnTo>
                  <a:lnTo>
                    <a:pt x="410406" y="102612"/>
                  </a:lnTo>
                  <a:close/>
                </a:path>
                <a:path w="1676400" h="1123950">
                  <a:moveTo>
                    <a:pt x="726283" y="33822"/>
                  </a:moveTo>
                  <a:lnTo>
                    <a:pt x="670495" y="40790"/>
                  </a:lnTo>
                  <a:lnTo>
                    <a:pt x="619675" y="60802"/>
                  </a:lnTo>
                  <a:lnTo>
                    <a:pt x="576467" y="92405"/>
                  </a:lnTo>
                  <a:lnTo>
                    <a:pt x="543510" y="134146"/>
                  </a:lnTo>
                  <a:lnTo>
                    <a:pt x="542889" y="135394"/>
                  </a:lnTo>
                  <a:lnTo>
                    <a:pt x="1484016" y="135394"/>
                  </a:lnTo>
                  <a:lnTo>
                    <a:pt x="1469361" y="95071"/>
                  </a:lnTo>
                  <a:lnTo>
                    <a:pt x="1464154" y="88146"/>
                  </a:lnTo>
                  <a:lnTo>
                    <a:pt x="871494" y="88146"/>
                  </a:lnTo>
                  <a:lnTo>
                    <a:pt x="840106" y="64950"/>
                  </a:lnTo>
                  <a:lnTo>
                    <a:pt x="804739" y="47911"/>
                  </a:lnTo>
                  <a:lnTo>
                    <a:pt x="766446" y="37408"/>
                  </a:lnTo>
                  <a:lnTo>
                    <a:pt x="726283" y="33822"/>
                  </a:lnTo>
                  <a:close/>
                </a:path>
                <a:path w="1676400" h="1123950">
                  <a:moveTo>
                    <a:pt x="1022449" y="0"/>
                  </a:moveTo>
                  <a:lnTo>
                    <a:pt x="975714" y="5976"/>
                  </a:lnTo>
                  <a:lnTo>
                    <a:pt x="933331" y="23109"/>
                  </a:lnTo>
                  <a:lnTo>
                    <a:pt x="897612" y="50087"/>
                  </a:lnTo>
                  <a:lnTo>
                    <a:pt x="870873" y="85596"/>
                  </a:lnTo>
                  <a:lnTo>
                    <a:pt x="871494" y="88146"/>
                  </a:lnTo>
                  <a:lnTo>
                    <a:pt x="1464154" y="88146"/>
                  </a:lnTo>
                  <a:lnTo>
                    <a:pt x="1443650" y="60881"/>
                  </a:lnTo>
                  <a:lnTo>
                    <a:pt x="1157103" y="60881"/>
                  </a:lnTo>
                  <a:lnTo>
                    <a:pt x="1156793" y="60620"/>
                  </a:lnTo>
                  <a:lnTo>
                    <a:pt x="1130006" y="35167"/>
                  </a:lnTo>
                  <a:lnTo>
                    <a:pt x="1097604" y="16039"/>
                  </a:lnTo>
                  <a:lnTo>
                    <a:pt x="1061289" y="4112"/>
                  </a:lnTo>
                  <a:lnTo>
                    <a:pt x="1022449" y="0"/>
                  </a:lnTo>
                  <a:close/>
                </a:path>
                <a:path w="1676400" h="1123950">
                  <a:moveTo>
                    <a:pt x="1300605" y="0"/>
                  </a:moveTo>
                  <a:lnTo>
                    <a:pt x="1259799" y="4042"/>
                  </a:lnTo>
                  <a:lnTo>
                    <a:pt x="1221365" y="15870"/>
                  </a:lnTo>
                  <a:lnTo>
                    <a:pt x="1186598" y="34918"/>
                  </a:lnTo>
                  <a:lnTo>
                    <a:pt x="1156812" y="60604"/>
                  </a:lnTo>
                  <a:lnTo>
                    <a:pt x="1157103" y="60881"/>
                  </a:lnTo>
                  <a:lnTo>
                    <a:pt x="1443650" y="60881"/>
                  </a:lnTo>
                  <a:lnTo>
                    <a:pt x="1440093" y="56152"/>
                  </a:lnTo>
                  <a:lnTo>
                    <a:pt x="1400645" y="26145"/>
                  </a:lnTo>
                  <a:lnTo>
                    <a:pt x="1353365" y="6833"/>
                  </a:lnTo>
                  <a:lnTo>
                    <a:pt x="1300605" y="0"/>
                  </a:lnTo>
                  <a:close/>
                </a:path>
              </a:pathLst>
            </a:custGeom>
            <a:solidFill>
              <a:srgbClr val="FFC9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76600" y="4743450"/>
              <a:ext cx="1676400" cy="1123950"/>
            </a:xfrm>
            <a:custGeom>
              <a:avLst/>
              <a:gdLst/>
              <a:ahLst/>
              <a:cxnLst/>
              <a:rect l="l" t="t" r="r" b="b"/>
              <a:pathLst>
                <a:path w="1676400" h="1123950">
                  <a:moveTo>
                    <a:pt x="151263" y="373609"/>
                  </a:moveTo>
                  <a:lnTo>
                    <a:pt x="102511" y="385115"/>
                  </a:lnTo>
                  <a:lnTo>
                    <a:pt x="60870" y="408438"/>
                  </a:lnTo>
                  <a:lnTo>
                    <a:pt x="28478" y="441394"/>
                  </a:lnTo>
                  <a:lnTo>
                    <a:pt x="7476" y="481801"/>
                  </a:lnTo>
                  <a:lnTo>
                    <a:pt x="0" y="527475"/>
                  </a:lnTo>
                  <a:lnTo>
                    <a:pt x="5733" y="567589"/>
                  </a:lnTo>
                  <a:lnTo>
                    <a:pt x="22293" y="604396"/>
                  </a:lnTo>
                  <a:lnTo>
                    <a:pt x="48545" y="636109"/>
                  </a:lnTo>
                  <a:lnTo>
                    <a:pt x="83354" y="660944"/>
                  </a:lnTo>
                  <a:lnTo>
                    <a:pt x="48681" y="707860"/>
                  </a:lnTo>
                  <a:lnTo>
                    <a:pt x="36865" y="764389"/>
                  </a:lnTo>
                  <a:lnTo>
                    <a:pt x="42908" y="805339"/>
                  </a:lnTo>
                  <a:lnTo>
                    <a:pt x="59964" y="842133"/>
                  </a:lnTo>
                  <a:lnTo>
                    <a:pt x="86419" y="873304"/>
                  </a:lnTo>
                  <a:lnTo>
                    <a:pt x="120662" y="897386"/>
                  </a:lnTo>
                  <a:lnTo>
                    <a:pt x="161079" y="912911"/>
                  </a:lnTo>
                  <a:lnTo>
                    <a:pt x="206057" y="918412"/>
                  </a:lnTo>
                  <a:lnTo>
                    <a:pt x="212576" y="918412"/>
                  </a:lnTo>
                  <a:lnTo>
                    <a:pt x="219173" y="918048"/>
                  </a:lnTo>
                  <a:lnTo>
                    <a:pt x="225770" y="917319"/>
                  </a:lnTo>
                  <a:lnTo>
                    <a:pt x="224839" y="918360"/>
                  </a:lnTo>
                  <a:lnTo>
                    <a:pt x="255179" y="958191"/>
                  </a:lnTo>
                  <a:lnTo>
                    <a:pt x="292107" y="992028"/>
                  </a:lnTo>
                  <a:lnTo>
                    <a:pt x="334581" y="1019314"/>
                  </a:lnTo>
                  <a:lnTo>
                    <a:pt x="381556" y="1039493"/>
                  </a:lnTo>
                  <a:lnTo>
                    <a:pt x="431989" y="1052009"/>
                  </a:lnTo>
                  <a:lnTo>
                    <a:pt x="484836" y="1056304"/>
                  </a:lnTo>
                  <a:lnTo>
                    <a:pt x="525315" y="1053759"/>
                  </a:lnTo>
                  <a:lnTo>
                    <a:pt x="564892" y="1046287"/>
                  </a:lnTo>
                  <a:lnTo>
                    <a:pt x="603013" y="1034015"/>
                  </a:lnTo>
                  <a:lnTo>
                    <a:pt x="639127" y="1017070"/>
                  </a:lnTo>
                  <a:lnTo>
                    <a:pt x="671570" y="1053912"/>
                  </a:lnTo>
                  <a:lnTo>
                    <a:pt x="711121" y="1083522"/>
                  </a:lnTo>
                  <a:lnTo>
                    <a:pt x="756004" y="1105467"/>
                  </a:lnTo>
                  <a:lnTo>
                    <a:pt x="804905" y="1119105"/>
                  </a:lnTo>
                  <a:lnTo>
                    <a:pt x="856515" y="1123793"/>
                  </a:lnTo>
                  <a:lnTo>
                    <a:pt x="904989" y="1119648"/>
                  </a:lnTo>
                  <a:lnTo>
                    <a:pt x="950848" y="1107692"/>
                  </a:lnTo>
                  <a:lnTo>
                    <a:pt x="993130" y="1088574"/>
                  </a:lnTo>
                  <a:lnTo>
                    <a:pt x="1030876" y="1062944"/>
                  </a:lnTo>
                  <a:lnTo>
                    <a:pt x="1063123" y="1031453"/>
                  </a:lnTo>
                  <a:lnTo>
                    <a:pt x="1088910" y="994749"/>
                  </a:lnTo>
                  <a:lnTo>
                    <a:pt x="1107276" y="953483"/>
                  </a:lnTo>
                  <a:lnTo>
                    <a:pt x="1107509" y="954836"/>
                  </a:lnTo>
                  <a:lnTo>
                    <a:pt x="1135234" y="968252"/>
                  </a:lnTo>
                  <a:lnTo>
                    <a:pt x="1164574" y="977979"/>
                  </a:lnTo>
                  <a:lnTo>
                    <a:pt x="1195106" y="983901"/>
                  </a:lnTo>
                  <a:lnTo>
                    <a:pt x="1226410" y="985901"/>
                  </a:lnTo>
                  <a:lnTo>
                    <a:pt x="1277601" y="980536"/>
                  </a:lnTo>
                  <a:lnTo>
                    <a:pt x="1324643" y="965287"/>
                  </a:lnTo>
                  <a:lnTo>
                    <a:pt x="1366200" y="941355"/>
                  </a:lnTo>
                  <a:lnTo>
                    <a:pt x="1400936" y="909945"/>
                  </a:lnTo>
                  <a:lnTo>
                    <a:pt x="1427516" y="872258"/>
                  </a:lnTo>
                  <a:lnTo>
                    <a:pt x="1444603" y="829496"/>
                  </a:lnTo>
                  <a:lnTo>
                    <a:pt x="1450861" y="782862"/>
                  </a:lnTo>
                  <a:lnTo>
                    <a:pt x="1450473" y="782341"/>
                  </a:lnTo>
                  <a:lnTo>
                    <a:pt x="1497339" y="772177"/>
                  </a:lnTo>
                  <a:lnTo>
                    <a:pt x="1540352" y="754887"/>
                  </a:lnTo>
                  <a:lnTo>
                    <a:pt x="1578773" y="731244"/>
                  </a:lnTo>
                  <a:lnTo>
                    <a:pt x="1611865" y="702026"/>
                  </a:lnTo>
                  <a:lnTo>
                    <a:pt x="1638889" y="668007"/>
                  </a:lnTo>
                  <a:lnTo>
                    <a:pt x="1659106" y="629964"/>
                  </a:lnTo>
                  <a:lnTo>
                    <a:pt x="1671778" y="588672"/>
                  </a:lnTo>
                  <a:lnTo>
                    <a:pt x="1676166" y="544907"/>
                  </a:lnTo>
                  <a:lnTo>
                    <a:pt x="1672620" y="505663"/>
                  </a:lnTo>
                  <a:lnTo>
                    <a:pt x="1662177" y="467726"/>
                  </a:lnTo>
                  <a:lnTo>
                    <a:pt x="1645127" y="431839"/>
                  </a:lnTo>
                  <a:lnTo>
                    <a:pt x="1621761" y="398741"/>
                  </a:lnTo>
                  <a:lnTo>
                    <a:pt x="1621218" y="398637"/>
                  </a:lnTo>
                  <a:lnTo>
                    <a:pt x="1628486" y="380650"/>
                  </a:lnTo>
                  <a:lnTo>
                    <a:pt x="1633732" y="362135"/>
                  </a:lnTo>
                  <a:lnTo>
                    <a:pt x="1636912" y="343230"/>
                  </a:lnTo>
                  <a:lnTo>
                    <a:pt x="1637981" y="324072"/>
                  </a:lnTo>
                  <a:lnTo>
                    <a:pt x="1630755" y="274466"/>
                  </a:lnTo>
                  <a:lnTo>
                    <a:pt x="1610200" y="229393"/>
                  </a:lnTo>
                  <a:lnTo>
                    <a:pt x="1578000" y="190865"/>
                  </a:lnTo>
                  <a:lnTo>
                    <a:pt x="1535838" y="160891"/>
                  </a:lnTo>
                  <a:lnTo>
                    <a:pt x="1485398" y="141482"/>
                  </a:lnTo>
                  <a:lnTo>
                    <a:pt x="1486096" y="141118"/>
                  </a:lnTo>
                  <a:lnTo>
                    <a:pt x="1469361" y="95071"/>
                  </a:lnTo>
                  <a:lnTo>
                    <a:pt x="1440094" y="56152"/>
                  </a:lnTo>
                  <a:lnTo>
                    <a:pt x="1400645" y="26145"/>
                  </a:lnTo>
                  <a:lnTo>
                    <a:pt x="1353366" y="6833"/>
                  </a:lnTo>
                  <a:lnTo>
                    <a:pt x="1300606" y="0"/>
                  </a:lnTo>
                  <a:lnTo>
                    <a:pt x="1259800" y="4042"/>
                  </a:lnTo>
                  <a:lnTo>
                    <a:pt x="1221365" y="15870"/>
                  </a:lnTo>
                  <a:lnTo>
                    <a:pt x="1186598" y="34918"/>
                  </a:lnTo>
                  <a:lnTo>
                    <a:pt x="1156792" y="60620"/>
                  </a:lnTo>
                  <a:lnTo>
                    <a:pt x="1097605" y="16039"/>
                  </a:lnTo>
                  <a:lnTo>
                    <a:pt x="1061289" y="4112"/>
                  </a:lnTo>
                  <a:lnTo>
                    <a:pt x="1022448" y="0"/>
                  </a:lnTo>
                  <a:lnTo>
                    <a:pt x="975714" y="5976"/>
                  </a:lnTo>
                  <a:lnTo>
                    <a:pt x="933331" y="23109"/>
                  </a:lnTo>
                  <a:lnTo>
                    <a:pt x="897613" y="50087"/>
                  </a:lnTo>
                  <a:lnTo>
                    <a:pt x="870873" y="85597"/>
                  </a:lnTo>
                  <a:lnTo>
                    <a:pt x="871494" y="88146"/>
                  </a:lnTo>
                  <a:lnTo>
                    <a:pt x="840107" y="64950"/>
                  </a:lnTo>
                  <a:lnTo>
                    <a:pt x="804739" y="47910"/>
                  </a:lnTo>
                  <a:lnTo>
                    <a:pt x="766447" y="37408"/>
                  </a:lnTo>
                  <a:lnTo>
                    <a:pt x="726284" y="33822"/>
                  </a:lnTo>
                  <a:lnTo>
                    <a:pt x="670495" y="40790"/>
                  </a:lnTo>
                  <a:lnTo>
                    <a:pt x="619675" y="60802"/>
                  </a:lnTo>
                  <a:lnTo>
                    <a:pt x="576467" y="92405"/>
                  </a:lnTo>
                  <a:lnTo>
                    <a:pt x="543510" y="134145"/>
                  </a:lnTo>
                  <a:lnTo>
                    <a:pt x="542889" y="135394"/>
                  </a:lnTo>
                  <a:lnTo>
                    <a:pt x="511777" y="121205"/>
                  </a:lnTo>
                  <a:lnTo>
                    <a:pt x="479035" y="110944"/>
                  </a:lnTo>
                  <a:lnTo>
                    <a:pt x="445099" y="104712"/>
                  </a:lnTo>
                  <a:lnTo>
                    <a:pt x="410407" y="102612"/>
                  </a:lnTo>
                  <a:lnTo>
                    <a:pt x="363299" y="106464"/>
                  </a:lnTo>
                  <a:lnTo>
                    <a:pt x="318966" y="117569"/>
                  </a:lnTo>
                  <a:lnTo>
                    <a:pt x="278146" y="135253"/>
                  </a:lnTo>
                  <a:lnTo>
                    <a:pt x="241579" y="158841"/>
                  </a:lnTo>
                  <a:lnTo>
                    <a:pt x="210002" y="187657"/>
                  </a:lnTo>
                  <a:lnTo>
                    <a:pt x="184156" y="221028"/>
                  </a:lnTo>
                  <a:lnTo>
                    <a:pt x="164780" y="258277"/>
                  </a:lnTo>
                  <a:lnTo>
                    <a:pt x="152612" y="298730"/>
                  </a:lnTo>
                  <a:lnTo>
                    <a:pt x="148392" y="341711"/>
                  </a:lnTo>
                  <a:lnTo>
                    <a:pt x="148505" y="349788"/>
                  </a:lnTo>
                  <a:lnTo>
                    <a:pt x="148945" y="357855"/>
                  </a:lnTo>
                  <a:lnTo>
                    <a:pt x="149691" y="365903"/>
                  </a:lnTo>
                  <a:lnTo>
                    <a:pt x="150720" y="373921"/>
                  </a:lnTo>
                  <a:lnTo>
                    <a:pt x="151263" y="373609"/>
                  </a:lnTo>
                  <a:close/>
                </a:path>
                <a:path w="1676400" h="1123950">
                  <a:moveTo>
                    <a:pt x="83354" y="660944"/>
                  </a:moveTo>
                  <a:lnTo>
                    <a:pt x="103359" y="670123"/>
                  </a:lnTo>
                  <a:lnTo>
                    <a:pt x="124420" y="676769"/>
                  </a:lnTo>
                  <a:lnTo>
                    <a:pt x="146252" y="680811"/>
                  </a:lnTo>
                  <a:lnTo>
                    <a:pt x="168571" y="682174"/>
                  </a:lnTo>
                  <a:lnTo>
                    <a:pt x="172917" y="682123"/>
                  </a:lnTo>
                  <a:lnTo>
                    <a:pt x="177341" y="682018"/>
                  </a:lnTo>
                  <a:lnTo>
                    <a:pt x="181687" y="681706"/>
                  </a:lnTo>
                </a:path>
                <a:path w="1676400" h="1123950">
                  <a:moveTo>
                    <a:pt x="225770" y="917319"/>
                  </a:moveTo>
                  <a:lnTo>
                    <a:pt x="236767" y="915818"/>
                  </a:lnTo>
                  <a:lnTo>
                    <a:pt x="247618" y="913664"/>
                  </a:lnTo>
                  <a:lnTo>
                    <a:pt x="258294" y="910865"/>
                  </a:lnTo>
                  <a:lnTo>
                    <a:pt x="268767" y="907433"/>
                  </a:lnTo>
                </a:path>
                <a:path w="1676400" h="1123950">
                  <a:moveTo>
                    <a:pt x="612739" y="972008"/>
                  </a:moveTo>
                  <a:lnTo>
                    <a:pt x="618208" y="983779"/>
                  </a:lnTo>
                  <a:lnTo>
                    <a:pt x="624361" y="995267"/>
                  </a:lnTo>
                  <a:lnTo>
                    <a:pt x="631184" y="1006443"/>
                  </a:lnTo>
                  <a:lnTo>
                    <a:pt x="638661" y="1017278"/>
                  </a:lnTo>
                </a:path>
                <a:path w="1676400" h="1123950">
                  <a:moveTo>
                    <a:pt x="1107276" y="953483"/>
                  </a:moveTo>
                  <a:lnTo>
                    <a:pt x="1110931" y="941263"/>
                  </a:lnTo>
                  <a:lnTo>
                    <a:pt x="1113864" y="928897"/>
                  </a:lnTo>
                  <a:lnTo>
                    <a:pt x="1116085" y="916414"/>
                  </a:lnTo>
                  <a:lnTo>
                    <a:pt x="1117599" y="90384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96581" y="5335889"/>
              <a:ext cx="135719" cy="1951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27320" y="4804070"/>
              <a:ext cx="1470660" cy="407670"/>
            </a:xfrm>
            <a:custGeom>
              <a:avLst/>
              <a:gdLst/>
              <a:ahLst/>
              <a:cxnLst/>
              <a:rect l="l" t="t" r="r" b="b"/>
              <a:pathLst>
                <a:path w="1470660" h="407670">
                  <a:moveTo>
                    <a:pt x="1414307" y="407639"/>
                  </a:moveTo>
                  <a:lnTo>
                    <a:pt x="1431589" y="392546"/>
                  </a:lnTo>
                  <a:lnTo>
                    <a:pt x="1446797" y="375794"/>
                  </a:lnTo>
                  <a:lnTo>
                    <a:pt x="1459808" y="357559"/>
                  </a:lnTo>
                  <a:lnTo>
                    <a:pt x="1470498" y="338017"/>
                  </a:lnTo>
                </a:path>
                <a:path w="1470660" h="407670">
                  <a:moveTo>
                    <a:pt x="1338326" y="113383"/>
                  </a:moveTo>
                  <a:lnTo>
                    <a:pt x="1338326" y="112551"/>
                  </a:lnTo>
                  <a:lnTo>
                    <a:pt x="1338403" y="111770"/>
                  </a:lnTo>
                  <a:lnTo>
                    <a:pt x="1338403" y="110938"/>
                  </a:lnTo>
                  <a:lnTo>
                    <a:pt x="1338214" y="103291"/>
                  </a:lnTo>
                  <a:lnTo>
                    <a:pt x="1337646" y="95659"/>
                  </a:lnTo>
                  <a:lnTo>
                    <a:pt x="1336700" y="88056"/>
                  </a:lnTo>
                  <a:lnTo>
                    <a:pt x="1335376" y="80497"/>
                  </a:lnTo>
                </a:path>
                <a:path w="1470660" h="407670">
                  <a:moveTo>
                    <a:pt x="1006072" y="0"/>
                  </a:moveTo>
                  <a:lnTo>
                    <a:pt x="997667" y="9750"/>
                  </a:lnTo>
                  <a:lnTo>
                    <a:pt x="990055" y="20013"/>
                  </a:lnTo>
                  <a:lnTo>
                    <a:pt x="983273" y="30754"/>
                  </a:lnTo>
                  <a:lnTo>
                    <a:pt x="977356" y="41939"/>
                  </a:lnTo>
                </a:path>
                <a:path w="1470660" h="407670">
                  <a:moveTo>
                    <a:pt x="720153" y="24976"/>
                  </a:moveTo>
                  <a:lnTo>
                    <a:pt x="715744" y="33715"/>
                  </a:lnTo>
                  <a:lnTo>
                    <a:pt x="711946" y="42668"/>
                  </a:lnTo>
                  <a:lnTo>
                    <a:pt x="708759" y="51816"/>
                  </a:lnTo>
                  <a:lnTo>
                    <a:pt x="706183" y="61140"/>
                  </a:lnTo>
                </a:path>
                <a:path w="1470660" h="407670">
                  <a:moveTo>
                    <a:pt x="442616" y="109845"/>
                  </a:moveTo>
                  <a:lnTo>
                    <a:pt x="430892" y="100033"/>
                  </a:lnTo>
                  <a:lnTo>
                    <a:pt x="418556" y="90904"/>
                  </a:lnTo>
                  <a:lnTo>
                    <a:pt x="405639" y="82478"/>
                  </a:lnTo>
                  <a:lnTo>
                    <a:pt x="392169" y="74773"/>
                  </a:lnTo>
                </a:path>
                <a:path w="1470660" h="407670">
                  <a:moveTo>
                    <a:pt x="0" y="313300"/>
                  </a:moveTo>
                  <a:lnTo>
                    <a:pt x="1600" y="322636"/>
                  </a:lnTo>
                  <a:lnTo>
                    <a:pt x="3609" y="331903"/>
                  </a:lnTo>
                  <a:lnTo>
                    <a:pt x="6024" y="341092"/>
                  </a:lnTo>
                  <a:lnTo>
                    <a:pt x="8847" y="35019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560987" y="5083801"/>
            <a:ext cx="34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45940" y="4776470"/>
            <a:ext cx="29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700835" y="4738687"/>
            <a:ext cx="1765935" cy="1213485"/>
            <a:chOff x="6700835" y="4738687"/>
            <a:chExt cx="1765935" cy="1213485"/>
          </a:xfrm>
        </p:grpSpPr>
        <p:sp>
          <p:nvSpPr>
            <p:cNvPr id="26" name="object 26"/>
            <p:cNvSpPr/>
            <p:nvPr/>
          </p:nvSpPr>
          <p:spPr>
            <a:xfrm>
              <a:off x="6774872" y="4808912"/>
              <a:ext cx="1691640" cy="11429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05598" y="4743449"/>
              <a:ext cx="1676400" cy="1123950"/>
            </a:xfrm>
            <a:custGeom>
              <a:avLst/>
              <a:gdLst/>
              <a:ahLst/>
              <a:cxnLst/>
              <a:rect l="l" t="t" r="r" b="b"/>
              <a:pathLst>
                <a:path w="1676400" h="1123950">
                  <a:moveTo>
                    <a:pt x="1073229" y="1017070"/>
                  </a:moveTo>
                  <a:lnTo>
                    <a:pt x="639128" y="1017070"/>
                  </a:lnTo>
                  <a:lnTo>
                    <a:pt x="638669" y="1017286"/>
                  </a:lnTo>
                  <a:lnTo>
                    <a:pt x="671571" y="1053912"/>
                  </a:lnTo>
                  <a:lnTo>
                    <a:pt x="711122" y="1083522"/>
                  </a:lnTo>
                  <a:lnTo>
                    <a:pt x="756004" y="1105467"/>
                  </a:lnTo>
                  <a:lnTo>
                    <a:pt x="804906" y="1119105"/>
                  </a:lnTo>
                  <a:lnTo>
                    <a:pt x="856515" y="1123793"/>
                  </a:lnTo>
                  <a:lnTo>
                    <a:pt x="904989" y="1119649"/>
                  </a:lnTo>
                  <a:lnTo>
                    <a:pt x="950848" y="1107692"/>
                  </a:lnTo>
                  <a:lnTo>
                    <a:pt x="993131" y="1088574"/>
                  </a:lnTo>
                  <a:lnTo>
                    <a:pt x="1030876" y="1062945"/>
                  </a:lnTo>
                  <a:lnTo>
                    <a:pt x="1063123" y="1031453"/>
                  </a:lnTo>
                  <a:lnTo>
                    <a:pt x="1073229" y="1017070"/>
                  </a:lnTo>
                  <a:close/>
                </a:path>
                <a:path w="1676400" h="1123950">
                  <a:moveTo>
                    <a:pt x="1392781" y="917320"/>
                  </a:moveTo>
                  <a:lnTo>
                    <a:pt x="225771" y="917320"/>
                  </a:lnTo>
                  <a:lnTo>
                    <a:pt x="224839" y="918360"/>
                  </a:lnTo>
                  <a:lnTo>
                    <a:pt x="255180" y="958191"/>
                  </a:lnTo>
                  <a:lnTo>
                    <a:pt x="292108" y="992028"/>
                  </a:lnTo>
                  <a:lnTo>
                    <a:pt x="334582" y="1019314"/>
                  </a:lnTo>
                  <a:lnTo>
                    <a:pt x="381556" y="1039493"/>
                  </a:lnTo>
                  <a:lnTo>
                    <a:pt x="431989" y="1052009"/>
                  </a:lnTo>
                  <a:lnTo>
                    <a:pt x="484836" y="1056304"/>
                  </a:lnTo>
                  <a:lnTo>
                    <a:pt x="525315" y="1053760"/>
                  </a:lnTo>
                  <a:lnTo>
                    <a:pt x="564892" y="1046288"/>
                  </a:lnTo>
                  <a:lnTo>
                    <a:pt x="603014" y="1034016"/>
                  </a:lnTo>
                  <a:lnTo>
                    <a:pt x="638669" y="1017286"/>
                  </a:lnTo>
                  <a:lnTo>
                    <a:pt x="639128" y="1017070"/>
                  </a:lnTo>
                  <a:lnTo>
                    <a:pt x="1073229" y="1017070"/>
                  </a:lnTo>
                  <a:lnTo>
                    <a:pt x="1088911" y="994749"/>
                  </a:lnTo>
                  <a:lnTo>
                    <a:pt x="1107277" y="953484"/>
                  </a:lnTo>
                  <a:lnTo>
                    <a:pt x="1345140" y="953484"/>
                  </a:lnTo>
                  <a:lnTo>
                    <a:pt x="1366200" y="941356"/>
                  </a:lnTo>
                  <a:lnTo>
                    <a:pt x="1392781" y="917320"/>
                  </a:lnTo>
                  <a:close/>
                </a:path>
                <a:path w="1676400" h="1123950">
                  <a:moveTo>
                    <a:pt x="1345140" y="953484"/>
                  </a:moveTo>
                  <a:lnTo>
                    <a:pt x="1107277" y="953484"/>
                  </a:lnTo>
                  <a:lnTo>
                    <a:pt x="1107511" y="954837"/>
                  </a:lnTo>
                  <a:lnTo>
                    <a:pt x="1135235" y="968252"/>
                  </a:lnTo>
                  <a:lnTo>
                    <a:pt x="1164574" y="977979"/>
                  </a:lnTo>
                  <a:lnTo>
                    <a:pt x="1195107" y="983901"/>
                  </a:lnTo>
                  <a:lnTo>
                    <a:pt x="1226411" y="985901"/>
                  </a:lnTo>
                  <a:lnTo>
                    <a:pt x="1277602" y="980536"/>
                  </a:lnTo>
                  <a:lnTo>
                    <a:pt x="1324643" y="965287"/>
                  </a:lnTo>
                  <a:lnTo>
                    <a:pt x="1345140" y="953484"/>
                  </a:lnTo>
                  <a:close/>
                </a:path>
                <a:path w="1676400" h="1123950">
                  <a:moveTo>
                    <a:pt x="81887" y="659898"/>
                  </a:moveTo>
                  <a:lnTo>
                    <a:pt x="62993" y="682179"/>
                  </a:lnTo>
                  <a:lnTo>
                    <a:pt x="48681" y="707861"/>
                  </a:lnTo>
                  <a:lnTo>
                    <a:pt x="39870" y="735503"/>
                  </a:lnTo>
                  <a:lnTo>
                    <a:pt x="36865" y="764390"/>
                  </a:lnTo>
                  <a:lnTo>
                    <a:pt x="42909" y="805339"/>
                  </a:lnTo>
                  <a:lnTo>
                    <a:pt x="59965" y="842133"/>
                  </a:lnTo>
                  <a:lnTo>
                    <a:pt x="86420" y="873305"/>
                  </a:lnTo>
                  <a:lnTo>
                    <a:pt x="120662" y="897386"/>
                  </a:lnTo>
                  <a:lnTo>
                    <a:pt x="161079" y="912911"/>
                  </a:lnTo>
                  <a:lnTo>
                    <a:pt x="206057" y="918412"/>
                  </a:lnTo>
                  <a:lnTo>
                    <a:pt x="212577" y="918412"/>
                  </a:lnTo>
                  <a:lnTo>
                    <a:pt x="219174" y="918048"/>
                  </a:lnTo>
                  <a:lnTo>
                    <a:pt x="225771" y="917320"/>
                  </a:lnTo>
                  <a:lnTo>
                    <a:pt x="1392781" y="917320"/>
                  </a:lnTo>
                  <a:lnTo>
                    <a:pt x="1400937" y="909945"/>
                  </a:lnTo>
                  <a:lnTo>
                    <a:pt x="1427516" y="872258"/>
                  </a:lnTo>
                  <a:lnTo>
                    <a:pt x="1444603" y="829496"/>
                  </a:lnTo>
                  <a:lnTo>
                    <a:pt x="1450861" y="782862"/>
                  </a:lnTo>
                  <a:lnTo>
                    <a:pt x="1450474" y="782341"/>
                  </a:lnTo>
                  <a:lnTo>
                    <a:pt x="1497340" y="772177"/>
                  </a:lnTo>
                  <a:lnTo>
                    <a:pt x="1540352" y="754886"/>
                  </a:lnTo>
                  <a:lnTo>
                    <a:pt x="1578774" y="731244"/>
                  </a:lnTo>
                  <a:lnTo>
                    <a:pt x="1611866" y="702025"/>
                  </a:lnTo>
                  <a:lnTo>
                    <a:pt x="1638890" y="668007"/>
                  </a:lnTo>
                  <a:lnTo>
                    <a:pt x="1642643" y="660944"/>
                  </a:lnTo>
                  <a:lnTo>
                    <a:pt x="83355" y="660944"/>
                  </a:lnTo>
                  <a:lnTo>
                    <a:pt x="81887" y="659898"/>
                  </a:lnTo>
                  <a:close/>
                </a:path>
                <a:path w="1676400" h="1123950">
                  <a:moveTo>
                    <a:pt x="1643584" y="659175"/>
                  </a:moveTo>
                  <a:lnTo>
                    <a:pt x="82500" y="659175"/>
                  </a:lnTo>
                  <a:lnTo>
                    <a:pt x="83355" y="660944"/>
                  </a:lnTo>
                  <a:lnTo>
                    <a:pt x="1642643" y="660944"/>
                  </a:lnTo>
                  <a:lnTo>
                    <a:pt x="1643584" y="659175"/>
                  </a:lnTo>
                  <a:close/>
                </a:path>
                <a:path w="1676400" h="1123950">
                  <a:moveTo>
                    <a:pt x="150698" y="373743"/>
                  </a:moveTo>
                  <a:lnTo>
                    <a:pt x="102511" y="385115"/>
                  </a:lnTo>
                  <a:lnTo>
                    <a:pt x="60870" y="408438"/>
                  </a:lnTo>
                  <a:lnTo>
                    <a:pt x="28479" y="441394"/>
                  </a:lnTo>
                  <a:lnTo>
                    <a:pt x="7476" y="481802"/>
                  </a:lnTo>
                  <a:lnTo>
                    <a:pt x="0" y="527476"/>
                  </a:lnTo>
                  <a:lnTo>
                    <a:pt x="5733" y="567590"/>
                  </a:lnTo>
                  <a:lnTo>
                    <a:pt x="22294" y="604396"/>
                  </a:lnTo>
                  <a:lnTo>
                    <a:pt x="48546" y="636109"/>
                  </a:lnTo>
                  <a:lnTo>
                    <a:pt x="81887" y="659898"/>
                  </a:lnTo>
                  <a:lnTo>
                    <a:pt x="82500" y="659175"/>
                  </a:lnTo>
                  <a:lnTo>
                    <a:pt x="1643584" y="659175"/>
                  </a:lnTo>
                  <a:lnTo>
                    <a:pt x="1659107" y="629964"/>
                  </a:lnTo>
                  <a:lnTo>
                    <a:pt x="1671779" y="588672"/>
                  </a:lnTo>
                  <a:lnTo>
                    <a:pt x="1676167" y="544907"/>
                  </a:lnTo>
                  <a:lnTo>
                    <a:pt x="1672621" y="505663"/>
                  </a:lnTo>
                  <a:lnTo>
                    <a:pt x="1662178" y="467727"/>
                  </a:lnTo>
                  <a:lnTo>
                    <a:pt x="1645128" y="431839"/>
                  </a:lnTo>
                  <a:lnTo>
                    <a:pt x="1621762" y="398741"/>
                  </a:lnTo>
                  <a:lnTo>
                    <a:pt x="1621218" y="398637"/>
                  </a:lnTo>
                  <a:lnTo>
                    <a:pt x="1628487" y="380650"/>
                  </a:lnTo>
                  <a:lnTo>
                    <a:pt x="1630394" y="373921"/>
                  </a:lnTo>
                  <a:lnTo>
                    <a:pt x="150721" y="373921"/>
                  </a:lnTo>
                  <a:lnTo>
                    <a:pt x="150698" y="373743"/>
                  </a:lnTo>
                  <a:close/>
                </a:path>
                <a:path w="1676400" h="1123950">
                  <a:moveTo>
                    <a:pt x="1630482" y="373609"/>
                  </a:moveTo>
                  <a:lnTo>
                    <a:pt x="151264" y="373609"/>
                  </a:lnTo>
                  <a:lnTo>
                    <a:pt x="150721" y="373921"/>
                  </a:lnTo>
                  <a:lnTo>
                    <a:pt x="1630394" y="373921"/>
                  </a:lnTo>
                  <a:lnTo>
                    <a:pt x="1630482" y="373609"/>
                  </a:lnTo>
                  <a:close/>
                </a:path>
                <a:path w="1676400" h="1123950">
                  <a:moveTo>
                    <a:pt x="410408" y="102612"/>
                  </a:moveTo>
                  <a:lnTo>
                    <a:pt x="363300" y="106463"/>
                  </a:lnTo>
                  <a:lnTo>
                    <a:pt x="318967" y="117569"/>
                  </a:lnTo>
                  <a:lnTo>
                    <a:pt x="278147" y="135253"/>
                  </a:lnTo>
                  <a:lnTo>
                    <a:pt x="241579" y="158841"/>
                  </a:lnTo>
                  <a:lnTo>
                    <a:pt x="210003" y="187657"/>
                  </a:lnTo>
                  <a:lnTo>
                    <a:pt x="184157" y="221028"/>
                  </a:lnTo>
                  <a:lnTo>
                    <a:pt x="164781" y="258277"/>
                  </a:lnTo>
                  <a:lnTo>
                    <a:pt x="152613" y="298730"/>
                  </a:lnTo>
                  <a:lnTo>
                    <a:pt x="148393" y="341712"/>
                  </a:lnTo>
                  <a:lnTo>
                    <a:pt x="148505" y="349789"/>
                  </a:lnTo>
                  <a:lnTo>
                    <a:pt x="148946" y="357855"/>
                  </a:lnTo>
                  <a:lnTo>
                    <a:pt x="149691" y="365903"/>
                  </a:lnTo>
                  <a:lnTo>
                    <a:pt x="150698" y="373743"/>
                  </a:lnTo>
                  <a:lnTo>
                    <a:pt x="151264" y="373609"/>
                  </a:lnTo>
                  <a:lnTo>
                    <a:pt x="1630482" y="373609"/>
                  </a:lnTo>
                  <a:lnTo>
                    <a:pt x="1633733" y="362135"/>
                  </a:lnTo>
                  <a:lnTo>
                    <a:pt x="1636912" y="343230"/>
                  </a:lnTo>
                  <a:lnTo>
                    <a:pt x="1637982" y="324072"/>
                  </a:lnTo>
                  <a:lnTo>
                    <a:pt x="1630756" y="274466"/>
                  </a:lnTo>
                  <a:lnTo>
                    <a:pt x="1610201" y="229394"/>
                  </a:lnTo>
                  <a:lnTo>
                    <a:pt x="1578001" y="190866"/>
                  </a:lnTo>
                  <a:lnTo>
                    <a:pt x="1535839" y="160892"/>
                  </a:lnTo>
                  <a:lnTo>
                    <a:pt x="1485399" y="141483"/>
                  </a:lnTo>
                  <a:lnTo>
                    <a:pt x="1486098" y="141118"/>
                  </a:lnTo>
                  <a:lnTo>
                    <a:pt x="1484017" y="135394"/>
                  </a:lnTo>
                  <a:lnTo>
                    <a:pt x="542889" y="135394"/>
                  </a:lnTo>
                  <a:lnTo>
                    <a:pt x="511777" y="121205"/>
                  </a:lnTo>
                  <a:lnTo>
                    <a:pt x="479035" y="110944"/>
                  </a:lnTo>
                  <a:lnTo>
                    <a:pt x="445100" y="104712"/>
                  </a:lnTo>
                  <a:lnTo>
                    <a:pt x="410408" y="102612"/>
                  </a:lnTo>
                  <a:close/>
                </a:path>
                <a:path w="1676400" h="1123950">
                  <a:moveTo>
                    <a:pt x="726285" y="33822"/>
                  </a:moveTo>
                  <a:lnTo>
                    <a:pt x="670496" y="40790"/>
                  </a:lnTo>
                  <a:lnTo>
                    <a:pt x="619676" y="60802"/>
                  </a:lnTo>
                  <a:lnTo>
                    <a:pt x="576467" y="92405"/>
                  </a:lnTo>
                  <a:lnTo>
                    <a:pt x="543510" y="134146"/>
                  </a:lnTo>
                  <a:lnTo>
                    <a:pt x="542889" y="135394"/>
                  </a:lnTo>
                  <a:lnTo>
                    <a:pt x="1484017" y="135394"/>
                  </a:lnTo>
                  <a:lnTo>
                    <a:pt x="1469362" y="95071"/>
                  </a:lnTo>
                  <a:lnTo>
                    <a:pt x="1464155" y="88146"/>
                  </a:lnTo>
                  <a:lnTo>
                    <a:pt x="871495" y="88146"/>
                  </a:lnTo>
                  <a:lnTo>
                    <a:pt x="840107" y="64950"/>
                  </a:lnTo>
                  <a:lnTo>
                    <a:pt x="804740" y="47911"/>
                  </a:lnTo>
                  <a:lnTo>
                    <a:pt x="766447" y="37408"/>
                  </a:lnTo>
                  <a:lnTo>
                    <a:pt x="726285" y="33822"/>
                  </a:lnTo>
                  <a:close/>
                </a:path>
                <a:path w="1676400" h="1123950">
                  <a:moveTo>
                    <a:pt x="1022449" y="0"/>
                  </a:moveTo>
                  <a:lnTo>
                    <a:pt x="975714" y="5976"/>
                  </a:lnTo>
                  <a:lnTo>
                    <a:pt x="933332" y="23109"/>
                  </a:lnTo>
                  <a:lnTo>
                    <a:pt x="897613" y="50087"/>
                  </a:lnTo>
                  <a:lnTo>
                    <a:pt x="870874" y="85596"/>
                  </a:lnTo>
                  <a:lnTo>
                    <a:pt x="871495" y="88146"/>
                  </a:lnTo>
                  <a:lnTo>
                    <a:pt x="1464155" y="88146"/>
                  </a:lnTo>
                  <a:lnTo>
                    <a:pt x="1443651" y="60881"/>
                  </a:lnTo>
                  <a:lnTo>
                    <a:pt x="1157104" y="60881"/>
                  </a:lnTo>
                  <a:lnTo>
                    <a:pt x="1156794" y="60620"/>
                  </a:lnTo>
                  <a:lnTo>
                    <a:pt x="1130007" y="35167"/>
                  </a:lnTo>
                  <a:lnTo>
                    <a:pt x="1097605" y="16039"/>
                  </a:lnTo>
                  <a:lnTo>
                    <a:pt x="1061289" y="4112"/>
                  </a:lnTo>
                  <a:lnTo>
                    <a:pt x="1022449" y="0"/>
                  </a:lnTo>
                  <a:close/>
                </a:path>
                <a:path w="1676400" h="1123950">
                  <a:moveTo>
                    <a:pt x="1300606" y="0"/>
                  </a:moveTo>
                  <a:lnTo>
                    <a:pt x="1259800" y="4042"/>
                  </a:lnTo>
                  <a:lnTo>
                    <a:pt x="1221366" y="15870"/>
                  </a:lnTo>
                  <a:lnTo>
                    <a:pt x="1186599" y="34918"/>
                  </a:lnTo>
                  <a:lnTo>
                    <a:pt x="1156813" y="60604"/>
                  </a:lnTo>
                  <a:lnTo>
                    <a:pt x="1157104" y="60881"/>
                  </a:lnTo>
                  <a:lnTo>
                    <a:pt x="1443651" y="60881"/>
                  </a:lnTo>
                  <a:lnTo>
                    <a:pt x="1440095" y="56152"/>
                  </a:lnTo>
                  <a:lnTo>
                    <a:pt x="1400646" y="26145"/>
                  </a:lnTo>
                  <a:lnTo>
                    <a:pt x="1353366" y="6833"/>
                  </a:lnTo>
                  <a:lnTo>
                    <a:pt x="1300606" y="0"/>
                  </a:lnTo>
                  <a:close/>
                </a:path>
              </a:pathLst>
            </a:custGeom>
            <a:solidFill>
              <a:srgbClr val="FFC9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05598" y="4743450"/>
              <a:ext cx="1676400" cy="1123950"/>
            </a:xfrm>
            <a:custGeom>
              <a:avLst/>
              <a:gdLst/>
              <a:ahLst/>
              <a:cxnLst/>
              <a:rect l="l" t="t" r="r" b="b"/>
              <a:pathLst>
                <a:path w="1676400" h="1123950">
                  <a:moveTo>
                    <a:pt x="151264" y="373609"/>
                  </a:moveTo>
                  <a:lnTo>
                    <a:pt x="102511" y="385115"/>
                  </a:lnTo>
                  <a:lnTo>
                    <a:pt x="60870" y="408438"/>
                  </a:lnTo>
                  <a:lnTo>
                    <a:pt x="28479" y="441394"/>
                  </a:lnTo>
                  <a:lnTo>
                    <a:pt x="7476" y="481801"/>
                  </a:lnTo>
                  <a:lnTo>
                    <a:pt x="0" y="527475"/>
                  </a:lnTo>
                  <a:lnTo>
                    <a:pt x="5733" y="567589"/>
                  </a:lnTo>
                  <a:lnTo>
                    <a:pt x="22293" y="604396"/>
                  </a:lnTo>
                  <a:lnTo>
                    <a:pt x="48545" y="636109"/>
                  </a:lnTo>
                  <a:lnTo>
                    <a:pt x="83354" y="660944"/>
                  </a:lnTo>
                  <a:lnTo>
                    <a:pt x="48681" y="707860"/>
                  </a:lnTo>
                  <a:lnTo>
                    <a:pt x="36865" y="764389"/>
                  </a:lnTo>
                  <a:lnTo>
                    <a:pt x="42908" y="805339"/>
                  </a:lnTo>
                  <a:lnTo>
                    <a:pt x="59964" y="842133"/>
                  </a:lnTo>
                  <a:lnTo>
                    <a:pt x="86419" y="873304"/>
                  </a:lnTo>
                  <a:lnTo>
                    <a:pt x="120662" y="897386"/>
                  </a:lnTo>
                  <a:lnTo>
                    <a:pt x="161078" y="912911"/>
                  </a:lnTo>
                  <a:lnTo>
                    <a:pt x="206057" y="918412"/>
                  </a:lnTo>
                  <a:lnTo>
                    <a:pt x="212576" y="918412"/>
                  </a:lnTo>
                  <a:lnTo>
                    <a:pt x="219173" y="918048"/>
                  </a:lnTo>
                  <a:lnTo>
                    <a:pt x="225770" y="917319"/>
                  </a:lnTo>
                  <a:lnTo>
                    <a:pt x="224838" y="918360"/>
                  </a:lnTo>
                  <a:lnTo>
                    <a:pt x="255179" y="958191"/>
                  </a:lnTo>
                  <a:lnTo>
                    <a:pt x="292107" y="992028"/>
                  </a:lnTo>
                  <a:lnTo>
                    <a:pt x="334581" y="1019314"/>
                  </a:lnTo>
                  <a:lnTo>
                    <a:pt x="381556" y="1039493"/>
                  </a:lnTo>
                  <a:lnTo>
                    <a:pt x="431988" y="1052009"/>
                  </a:lnTo>
                  <a:lnTo>
                    <a:pt x="484836" y="1056304"/>
                  </a:lnTo>
                  <a:lnTo>
                    <a:pt x="525315" y="1053759"/>
                  </a:lnTo>
                  <a:lnTo>
                    <a:pt x="564892" y="1046287"/>
                  </a:lnTo>
                  <a:lnTo>
                    <a:pt x="603013" y="1034015"/>
                  </a:lnTo>
                  <a:lnTo>
                    <a:pt x="639127" y="1017070"/>
                  </a:lnTo>
                  <a:lnTo>
                    <a:pt x="671570" y="1053912"/>
                  </a:lnTo>
                  <a:lnTo>
                    <a:pt x="711121" y="1083522"/>
                  </a:lnTo>
                  <a:lnTo>
                    <a:pt x="756004" y="1105467"/>
                  </a:lnTo>
                  <a:lnTo>
                    <a:pt x="804905" y="1119105"/>
                  </a:lnTo>
                  <a:lnTo>
                    <a:pt x="856515" y="1123793"/>
                  </a:lnTo>
                  <a:lnTo>
                    <a:pt x="904989" y="1119648"/>
                  </a:lnTo>
                  <a:lnTo>
                    <a:pt x="950847" y="1107692"/>
                  </a:lnTo>
                  <a:lnTo>
                    <a:pt x="993130" y="1088574"/>
                  </a:lnTo>
                  <a:lnTo>
                    <a:pt x="1030876" y="1062944"/>
                  </a:lnTo>
                  <a:lnTo>
                    <a:pt x="1063123" y="1031453"/>
                  </a:lnTo>
                  <a:lnTo>
                    <a:pt x="1088910" y="994749"/>
                  </a:lnTo>
                  <a:lnTo>
                    <a:pt x="1107276" y="953483"/>
                  </a:lnTo>
                  <a:lnTo>
                    <a:pt x="1107510" y="954836"/>
                  </a:lnTo>
                  <a:lnTo>
                    <a:pt x="1135235" y="968252"/>
                  </a:lnTo>
                  <a:lnTo>
                    <a:pt x="1164574" y="977979"/>
                  </a:lnTo>
                  <a:lnTo>
                    <a:pt x="1195106" y="983901"/>
                  </a:lnTo>
                  <a:lnTo>
                    <a:pt x="1226409" y="985901"/>
                  </a:lnTo>
                  <a:lnTo>
                    <a:pt x="1277600" y="980536"/>
                  </a:lnTo>
                  <a:lnTo>
                    <a:pt x="1324642" y="965287"/>
                  </a:lnTo>
                  <a:lnTo>
                    <a:pt x="1366200" y="941355"/>
                  </a:lnTo>
                  <a:lnTo>
                    <a:pt x="1400936" y="909945"/>
                  </a:lnTo>
                  <a:lnTo>
                    <a:pt x="1427516" y="872258"/>
                  </a:lnTo>
                  <a:lnTo>
                    <a:pt x="1444603" y="829496"/>
                  </a:lnTo>
                  <a:lnTo>
                    <a:pt x="1450861" y="782862"/>
                  </a:lnTo>
                  <a:lnTo>
                    <a:pt x="1450473" y="782341"/>
                  </a:lnTo>
                  <a:lnTo>
                    <a:pt x="1497339" y="772177"/>
                  </a:lnTo>
                  <a:lnTo>
                    <a:pt x="1540352" y="754887"/>
                  </a:lnTo>
                  <a:lnTo>
                    <a:pt x="1578773" y="731244"/>
                  </a:lnTo>
                  <a:lnTo>
                    <a:pt x="1611865" y="702026"/>
                  </a:lnTo>
                  <a:lnTo>
                    <a:pt x="1638889" y="668007"/>
                  </a:lnTo>
                  <a:lnTo>
                    <a:pt x="1659106" y="629964"/>
                  </a:lnTo>
                  <a:lnTo>
                    <a:pt x="1671778" y="588672"/>
                  </a:lnTo>
                  <a:lnTo>
                    <a:pt x="1676166" y="544907"/>
                  </a:lnTo>
                  <a:lnTo>
                    <a:pt x="1672620" y="505663"/>
                  </a:lnTo>
                  <a:lnTo>
                    <a:pt x="1662177" y="467726"/>
                  </a:lnTo>
                  <a:lnTo>
                    <a:pt x="1645127" y="431839"/>
                  </a:lnTo>
                  <a:lnTo>
                    <a:pt x="1621761" y="398741"/>
                  </a:lnTo>
                  <a:lnTo>
                    <a:pt x="1621217" y="398637"/>
                  </a:lnTo>
                  <a:lnTo>
                    <a:pt x="1628486" y="380650"/>
                  </a:lnTo>
                  <a:lnTo>
                    <a:pt x="1633732" y="362135"/>
                  </a:lnTo>
                  <a:lnTo>
                    <a:pt x="1636912" y="343230"/>
                  </a:lnTo>
                  <a:lnTo>
                    <a:pt x="1637981" y="324072"/>
                  </a:lnTo>
                  <a:lnTo>
                    <a:pt x="1630755" y="274466"/>
                  </a:lnTo>
                  <a:lnTo>
                    <a:pt x="1610200" y="229393"/>
                  </a:lnTo>
                  <a:lnTo>
                    <a:pt x="1578000" y="190865"/>
                  </a:lnTo>
                  <a:lnTo>
                    <a:pt x="1535838" y="160891"/>
                  </a:lnTo>
                  <a:lnTo>
                    <a:pt x="1485398" y="141482"/>
                  </a:lnTo>
                  <a:lnTo>
                    <a:pt x="1486097" y="141118"/>
                  </a:lnTo>
                  <a:lnTo>
                    <a:pt x="1469362" y="95071"/>
                  </a:lnTo>
                  <a:lnTo>
                    <a:pt x="1440094" y="56152"/>
                  </a:lnTo>
                  <a:lnTo>
                    <a:pt x="1400645" y="26145"/>
                  </a:lnTo>
                  <a:lnTo>
                    <a:pt x="1353366" y="6833"/>
                  </a:lnTo>
                  <a:lnTo>
                    <a:pt x="1300606" y="0"/>
                  </a:lnTo>
                  <a:lnTo>
                    <a:pt x="1259800" y="4042"/>
                  </a:lnTo>
                  <a:lnTo>
                    <a:pt x="1221365" y="15870"/>
                  </a:lnTo>
                  <a:lnTo>
                    <a:pt x="1186598" y="34918"/>
                  </a:lnTo>
                  <a:lnTo>
                    <a:pt x="1156793" y="60620"/>
                  </a:lnTo>
                  <a:lnTo>
                    <a:pt x="1097605" y="16039"/>
                  </a:lnTo>
                  <a:lnTo>
                    <a:pt x="1061289" y="4112"/>
                  </a:lnTo>
                  <a:lnTo>
                    <a:pt x="1022447" y="0"/>
                  </a:lnTo>
                  <a:lnTo>
                    <a:pt x="975714" y="5976"/>
                  </a:lnTo>
                  <a:lnTo>
                    <a:pt x="933331" y="23109"/>
                  </a:lnTo>
                  <a:lnTo>
                    <a:pt x="897613" y="50087"/>
                  </a:lnTo>
                  <a:lnTo>
                    <a:pt x="870873" y="85597"/>
                  </a:lnTo>
                  <a:lnTo>
                    <a:pt x="871494" y="88146"/>
                  </a:lnTo>
                  <a:lnTo>
                    <a:pt x="840107" y="64950"/>
                  </a:lnTo>
                  <a:lnTo>
                    <a:pt x="804739" y="47910"/>
                  </a:lnTo>
                  <a:lnTo>
                    <a:pt x="766446" y="37408"/>
                  </a:lnTo>
                  <a:lnTo>
                    <a:pt x="726284" y="33822"/>
                  </a:lnTo>
                  <a:lnTo>
                    <a:pt x="670495" y="40790"/>
                  </a:lnTo>
                  <a:lnTo>
                    <a:pt x="619676" y="60802"/>
                  </a:lnTo>
                  <a:lnTo>
                    <a:pt x="576467" y="92405"/>
                  </a:lnTo>
                  <a:lnTo>
                    <a:pt x="543510" y="134145"/>
                  </a:lnTo>
                  <a:lnTo>
                    <a:pt x="542889" y="135394"/>
                  </a:lnTo>
                  <a:lnTo>
                    <a:pt x="511777" y="121205"/>
                  </a:lnTo>
                  <a:lnTo>
                    <a:pt x="479035" y="110944"/>
                  </a:lnTo>
                  <a:lnTo>
                    <a:pt x="445099" y="104712"/>
                  </a:lnTo>
                  <a:lnTo>
                    <a:pt x="410407" y="102612"/>
                  </a:lnTo>
                  <a:lnTo>
                    <a:pt x="363299" y="106464"/>
                  </a:lnTo>
                  <a:lnTo>
                    <a:pt x="318966" y="117569"/>
                  </a:lnTo>
                  <a:lnTo>
                    <a:pt x="278146" y="135253"/>
                  </a:lnTo>
                  <a:lnTo>
                    <a:pt x="241579" y="158841"/>
                  </a:lnTo>
                  <a:lnTo>
                    <a:pt x="210002" y="187657"/>
                  </a:lnTo>
                  <a:lnTo>
                    <a:pt x="184156" y="221028"/>
                  </a:lnTo>
                  <a:lnTo>
                    <a:pt x="164780" y="258277"/>
                  </a:lnTo>
                  <a:lnTo>
                    <a:pt x="152612" y="298730"/>
                  </a:lnTo>
                  <a:lnTo>
                    <a:pt x="148392" y="341711"/>
                  </a:lnTo>
                  <a:lnTo>
                    <a:pt x="148505" y="349788"/>
                  </a:lnTo>
                  <a:lnTo>
                    <a:pt x="148945" y="357855"/>
                  </a:lnTo>
                  <a:lnTo>
                    <a:pt x="149691" y="365903"/>
                  </a:lnTo>
                  <a:lnTo>
                    <a:pt x="150721" y="373921"/>
                  </a:lnTo>
                  <a:lnTo>
                    <a:pt x="151264" y="373609"/>
                  </a:lnTo>
                  <a:close/>
                </a:path>
                <a:path w="1676400" h="1123950">
                  <a:moveTo>
                    <a:pt x="83354" y="660944"/>
                  </a:moveTo>
                  <a:lnTo>
                    <a:pt x="103359" y="670123"/>
                  </a:lnTo>
                  <a:lnTo>
                    <a:pt x="124420" y="676769"/>
                  </a:lnTo>
                  <a:lnTo>
                    <a:pt x="146251" y="680811"/>
                  </a:lnTo>
                  <a:lnTo>
                    <a:pt x="168571" y="682174"/>
                  </a:lnTo>
                  <a:lnTo>
                    <a:pt x="172917" y="682123"/>
                  </a:lnTo>
                  <a:lnTo>
                    <a:pt x="177341" y="682018"/>
                  </a:lnTo>
                  <a:lnTo>
                    <a:pt x="181687" y="681706"/>
                  </a:lnTo>
                </a:path>
                <a:path w="1676400" h="1123950">
                  <a:moveTo>
                    <a:pt x="225770" y="917319"/>
                  </a:moveTo>
                  <a:lnTo>
                    <a:pt x="236767" y="915818"/>
                  </a:lnTo>
                  <a:lnTo>
                    <a:pt x="247618" y="913664"/>
                  </a:lnTo>
                  <a:lnTo>
                    <a:pt x="258294" y="910865"/>
                  </a:lnTo>
                  <a:lnTo>
                    <a:pt x="268767" y="907433"/>
                  </a:lnTo>
                </a:path>
                <a:path w="1676400" h="1123950">
                  <a:moveTo>
                    <a:pt x="612739" y="972008"/>
                  </a:moveTo>
                  <a:lnTo>
                    <a:pt x="618208" y="983779"/>
                  </a:lnTo>
                  <a:lnTo>
                    <a:pt x="624361" y="995267"/>
                  </a:lnTo>
                  <a:lnTo>
                    <a:pt x="631184" y="1006443"/>
                  </a:lnTo>
                  <a:lnTo>
                    <a:pt x="638661" y="1017278"/>
                  </a:lnTo>
                </a:path>
                <a:path w="1676400" h="1123950">
                  <a:moveTo>
                    <a:pt x="1107276" y="953483"/>
                  </a:moveTo>
                  <a:lnTo>
                    <a:pt x="1110931" y="941263"/>
                  </a:lnTo>
                  <a:lnTo>
                    <a:pt x="1113864" y="928897"/>
                  </a:lnTo>
                  <a:lnTo>
                    <a:pt x="1116084" y="916414"/>
                  </a:lnTo>
                  <a:lnTo>
                    <a:pt x="1117599" y="90384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25579" y="5335889"/>
              <a:ext cx="135719" cy="1951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56319" y="4804070"/>
              <a:ext cx="1470660" cy="407670"/>
            </a:xfrm>
            <a:custGeom>
              <a:avLst/>
              <a:gdLst/>
              <a:ahLst/>
              <a:cxnLst/>
              <a:rect l="l" t="t" r="r" b="b"/>
              <a:pathLst>
                <a:path w="1470659" h="407670">
                  <a:moveTo>
                    <a:pt x="1414306" y="407639"/>
                  </a:moveTo>
                  <a:lnTo>
                    <a:pt x="1431588" y="392546"/>
                  </a:lnTo>
                  <a:lnTo>
                    <a:pt x="1446796" y="375794"/>
                  </a:lnTo>
                  <a:lnTo>
                    <a:pt x="1459807" y="357559"/>
                  </a:lnTo>
                  <a:lnTo>
                    <a:pt x="1470496" y="338017"/>
                  </a:lnTo>
                </a:path>
                <a:path w="1470659" h="407670">
                  <a:moveTo>
                    <a:pt x="1338324" y="113383"/>
                  </a:moveTo>
                  <a:lnTo>
                    <a:pt x="1338324" y="112551"/>
                  </a:lnTo>
                  <a:lnTo>
                    <a:pt x="1338403" y="111770"/>
                  </a:lnTo>
                  <a:lnTo>
                    <a:pt x="1338403" y="110938"/>
                  </a:lnTo>
                  <a:lnTo>
                    <a:pt x="1338214" y="103291"/>
                  </a:lnTo>
                  <a:lnTo>
                    <a:pt x="1337646" y="95659"/>
                  </a:lnTo>
                  <a:lnTo>
                    <a:pt x="1336700" y="88056"/>
                  </a:lnTo>
                  <a:lnTo>
                    <a:pt x="1335376" y="80497"/>
                  </a:lnTo>
                </a:path>
                <a:path w="1470659" h="407670">
                  <a:moveTo>
                    <a:pt x="1006072" y="0"/>
                  </a:moveTo>
                  <a:lnTo>
                    <a:pt x="997667" y="9750"/>
                  </a:lnTo>
                  <a:lnTo>
                    <a:pt x="990055" y="20013"/>
                  </a:lnTo>
                  <a:lnTo>
                    <a:pt x="983272" y="30754"/>
                  </a:lnTo>
                  <a:lnTo>
                    <a:pt x="977356" y="41939"/>
                  </a:lnTo>
                </a:path>
                <a:path w="1470659" h="407670">
                  <a:moveTo>
                    <a:pt x="720152" y="24976"/>
                  </a:moveTo>
                  <a:lnTo>
                    <a:pt x="715743" y="33715"/>
                  </a:lnTo>
                  <a:lnTo>
                    <a:pt x="711945" y="42668"/>
                  </a:lnTo>
                  <a:lnTo>
                    <a:pt x="708758" y="51816"/>
                  </a:lnTo>
                  <a:lnTo>
                    <a:pt x="706183" y="61140"/>
                  </a:lnTo>
                </a:path>
                <a:path w="1470659" h="407670">
                  <a:moveTo>
                    <a:pt x="442615" y="109845"/>
                  </a:moveTo>
                  <a:lnTo>
                    <a:pt x="430891" y="100033"/>
                  </a:lnTo>
                  <a:lnTo>
                    <a:pt x="418556" y="90904"/>
                  </a:lnTo>
                  <a:lnTo>
                    <a:pt x="405638" y="82478"/>
                  </a:lnTo>
                  <a:lnTo>
                    <a:pt x="392168" y="74773"/>
                  </a:lnTo>
                </a:path>
                <a:path w="1470659" h="407670">
                  <a:moveTo>
                    <a:pt x="0" y="313300"/>
                  </a:moveTo>
                  <a:lnTo>
                    <a:pt x="1600" y="322636"/>
                  </a:lnTo>
                  <a:lnTo>
                    <a:pt x="3608" y="331903"/>
                  </a:lnTo>
                  <a:lnTo>
                    <a:pt x="6024" y="341092"/>
                  </a:lnTo>
                  <a:lnTo>
                    <a:pt x="8847" y="35019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989987" y="5083801"/>
            <a:ext cx="34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baseline="-20833" dirty="0">
                <a:latin typeface="Times New Roman"/>
                <a:cs typeface="Times New Roman"/>
              </a:rPr>
              <a:t>n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87640" y="4776470"/>
            <a:ext cx="29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i="1" baseline="-20833" dirty="0">
                <a:latin typeface="Times New Roman"/>
                <a:cs typeface="Times New Roman"/>
              </a:rPr>
              <a:t>n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4752" y="1374458"/>
            <a:ext cx="7385684" cy="15646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508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How </a:t>
            </a:r>
            <a:r>
              <a:rPr sz="2800" spc="-5" dirty="0">
                <a:latin typeface="Arial"/>
                <a:cs typeface="Arial"/>
              </a:rPr>
              <a:t>rooted trees </a:t>
            </a:r>
            <a:r>
              <a:rPr sz="2800" dirty="0">
                <a:latin typeface="Arial"/>
                <a:cs typeface="Arial"/>
              </a:rPr>
              <a:t>can be combined </a:t>
            </a:r>
            <a:r>
              <a:rPr sz="2800" spc="-5" dirty="0">
                <a:latin typeface="Arial"/>
                <a:cs typeface="Arial"/>
              </a:rPr>
              <a:t>to form </a:t>
            </a:r>
            <a:r>
              <a:rPr sz="2800" dirty="0">
                <a:latin typeface="Arial"/>
                <a:cs typeface="Arial"/>
              </a:rPr>
              <a:t>a  new </a:t>
            </a:r>
            <a:r>
              <a:rPr sz="2800" spc="-5" dirty="0">
                <a:latin typeface="Arial"/>
                <a:cs typeface="Arial"/>
              </a:rPr>
              <a:t>rooted tree</a:t>
            </a:r>
            <a:r>
              <a:rPr sz="2800" spc="-5" dirty="0"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  <a:p>
            <a:pPr marR="17145" algn="ctr">
              <a:lnSpc>
                <a:spcPct val="100000"/>
              </a:lnSpc>
              <a:spcBef>
                <a:spcPts val="2475"/>
              </a:spcBef>
            </a:pPr>
            <a:r>
              <a:rPr sz="2400" i="1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904999" y="2971800"/>
            <a:ext cx="2895600" cy="2000250"/>
          </a:xfrm>
          <a:custGeom>
            <a:avLst/>
            <a:gdLst/>
            <a:ahLst/>
            <a:cxnLst/>
            <a:rect l="l" t="t" r="r" b="b"/>
            <a:pathLst>
              <a:path w="2895600" h="2000250">
                <a:moveTo>
                  <a:pt x="2895599" y="0"/>
                </a:moveTo>
                <a:lnTo>
                  <a:pt x="380999" y="1981199"/>
                </a:lnTo>
              </a:path>
              <a:path w="2895600" h="2000250">
                <a:moveTo>
                  <a:pt x="2895599" y="0"/>
                </a:moveTo>
                <a:lnTo>
                  <a:pt x="2362199" y="2000249"/>
                </a:lnTo>
              </a:path>
              <a:path w="2895600" h="2000250">
                <a:moveTo>
                  <a:pt x="2895599" y="0"/>
                </a:moveTo>
                <a:lnTo>
                  <a:pt x="0" y="2000249"/>
                </a:lnTo>
              </a:path>
            </a:pathLst>
          </a:custGeom>
          <a:ln w="2857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488938" y="4585970"/>
            <a:ext cx="787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Times New Roman"/>
                <a:cs typeface="Times New Roman"/>
              </a:rPr>
              <a:t>…</a:t>
            </a:r>
            <a:endParaRPr sz="60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205037" y="2890837"/>
            <a:ext cx="5572125" cy="2162175"/>
            <a:chOff x="2205037" y="2890837"/>
            <a:chExt cx="5572125" cy="2162175"/>
          </a:xfrm>
        </p:grpSpPr>
        <p:sp>
          <p:nvSpPr>
            <p:cNvPr id="37" name="object 37"/>
            <p:cNvSpPr/>
            <p:nvPr/>
          </p:nvSpPr>
          <p:spPr>
            <a:xfrm>
              <a:off x="2205037" y="4891087"/>
              <a:ext cx="161924" cy="1619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86235" y="4891087"/>
              <a:ext cx="161924" cy="1619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15236" y="4891087"/>
              <a:ext cx="161924" cy="1619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19636" y="2890837"/>
              <a:ext cx="161925" cy="1619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2630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Building </a:t>
            </a:r>
            <a:r>
              <a:rPr dirty="0"/>
              <a:t>Up </a:t>
            </a:r>
            <a:r>
              <a:rPr spc="-5" dirty="0"/>
              <a:t>Rooted</a:t>
            </a:r>
            <a:r>
              <a:rPr spc="-60" dirty="0"/>
              <a:t> </a:t>
            </a:r>
            <a:r>
              <a:rPr spc="-5" dirty="0"/>
              <a:t>Trees</a:t>
            </a:r>
          </a:p>
        </p:txBody>
      </p:sp>
      <p:sp>
        <p:nvSpPr>
          <p:cNvPr id="10" name="object 10"/>
          <p:cNvSpPr/>
          <p:nvPr/>
        </p:nvSpPr>
        <p:spPr>
          <a:xfrm>
            <a:off x="152400" y="2057401"/>
            <a:ext cx="8839198" cy="34035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61790" y="3015933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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531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62425" algn="l"/>
              </a:tabLst>
            </a:pPr>
            <a:r>
              <a:rPr dirty="0"/>
              <a:t>Exte</a:t>
            </a:r>
            <a:r>
              <a:rPr spc="-5" dirty="0"/>
              <a:t>nd</a:t>
            </a:r>
            <a:r>
              <a:rPr dirty="0"/>
              <a:t>ed</a:t>
            </a:r>
            <a:r>
              <a:rPr spc="-5" dirty="0"/>
              <a:t> </a:t>
            </a:r>
            <a:r>
              <a:rPr dirty="0"/>
              <a:t>B</a:t>
            </a:r>
            <a:r>
              <a:rPr spc="-5" dirty="0"/>
              <a:t>in</a:t>
            </a:r>
            <a:r>
              <a:rPr dirty="0"/>
              <a:t>ary	</a:t>
            </a:r>
            <a:r>
              <a:rPr spc="-5" dirty="0"/>
              <a:t>T</a:t>
            </a:r>
            <a:r>
              <a:rPr dirty="0"/>
              <a:t>rees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7739" y="1240535"/>
            <a:ext cx="7892415" cy="525462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1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special case of </a:t>
            </a:r>
            <a:r>
              <a:rPr sz="2800" spc="-5" dirty="0">
                <a:latin typeface="Arial"/>
                <a:cs typeface="Arial"/>
              </a:rPr>
              <a:t>rooted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trees.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115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Recursive </a:t>
            </a:r>
            <a:r>
              <a:rPr sz="2800" spc="-5" dirty="0">
                <a:latin typeface="Arial"/>
                <a:cs typeface="Arial"/>
              </a:rPr>
              <a:t>definition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extended </a:t>
            </a:r>
            <a:r>
              <a:rPr sz="2800" dirty="0">
                <a:latin typeface="Arial"/>
                <a:cs typeface="Arial"/>
              </a:rPr>
              <a:t>binary </a:t>
            </a:r>
            <a:r>
              <a:rPr sz="2800" spc="-5" dirty="0">
                <a:latin typeface="Arial"/>
                <a:cs typeface="Arial"/>
              </a:rPr>
              <a:t>trees:</a:t>
            </a:r>
            <a:endParaRPr sz="2800">
              <a:latin typeface="Arial"/>
              <a:cs typeface="Arial"/>
            </a:endParaRPr>
          </a:p>
          <a:p>
            <a:pPr marL="774700" marR="69850" indent="-279400">
              <a:lnSpc>
                <a:spcPct val="113900"/>
              </a:lnSpc>
              <a:spcBef>
                <a:spcPts val="770"/>
              </a:spcBef>
              <a:tabLst>
                <a:tab pos="7804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b="1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Basis step</a:t>
            </a:r>
            <a:r>
              <a:rPr sz="2800" spc="-5" dirty="0">
                <a:latin typeface="Arial"/>
                <a:cs typeface="Arial"/>
              </a:rPr>
              <a:t>: The empty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dirty="0">
                <a:latin typeface="Symbol"/>
                <a:cs typeface="Symbol"/>
              </a:rPr>
              <a:t>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is an </a:t>
            </a:r>
            <a:r>
              <a:rPr sz="2800" spc="-5" dirty="0">
                <a:latin typeface="Arial"/>
                <a:cs typeface="Arial"/>
              </a:rPr>
              <a:t>extended  </a:t>
            </a:r>
            <a:r>
              <a:rPr sz="2800" dirty="0">
                <a:latin typeface="Arial"/>
                <a:cs typeface="Arial"/>
              </a:rPr>
              <a:t>binary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tree.</a:t>
            </a:r>
            <a:endParaRPr sz="2800">
              <a:latin typeface="Arial"/>
              <a:cs typeface="Arial"/>
            </a:endParaRPr>
          </a:p>
          <a:p>
            <a:pPr marL="774700" marR="30480" indent="-279400">
              <a:lnSpc>
                <a:spcPct val="114500"/>
              </a:lnSpc>
              <a:spcBef>
                <a:spcPts val="725"/>
              </a:spcBef>
              <a:tabLst>
                <a:tab pos="7804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b="1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Recursive step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are disjoint  </a:t>
            </a:r>
            <a:r>
              <a:rPr sz="2800" spc="-5" dirty="0">
                <a:latin typeface="Arial"/>
                <a:cs typeface="Arial"/>
              </a:rPr>
              <a:t>extended </a:t>
            </a:r>
            <a:r>
              <a:rPr sz="2800" dirty="0">
                <a:latin typeface="Arial"/>
                <a:cs typeface="Arial"/>
              </a:rPr>
              <a:t>binary </a:t>
            </a:r>
            <a:r>
              <a:rPr sz="2800" spc="-5" dirty="0">
                <a:latin typeface="Arial"/>
                <a:cs typeface="Arial"/>
              </a:rPr>
              <a:t>trees, then </a:t>
            </a:r>
            <a:r>
              <a:rPr sz="2800" i="1" dirty="0">
                <a:latin typeface="Arial"/>
                <a:cs typeface="Arial"/>
              </a:rPr>
              <a:t>e</a:t>
            </a:r>
            <a:r>
              <a:rPr sz="2775" baseline="-21021" dirty="0">
                <a:latin typeface="Arial"/>
                <a:cs typeface="Arial"/>
              </a:rPr>
              <a:t>1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e</a:t>
            </a:r>
            <a:r>
              <a:rPr sz="2775" baseline="-21021" dirty="0">
                <a:latin typeface="Arial"/>
                <a:cs typeface="Arial"/>
              </a:rPr>
              <a:t>2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1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2  </a:t>
            </a:r>
            <a:r>
              <a:rPr sz="2800" dirty="0">
                <a:latin typeface="Arial"/>
                <a:cs typeface="Arial"/>
              </a:rPr>
              <a:t>is an </a:t>
            </a:r>
            <a:r>
              <a:rPr sz="2800" spc="-5" dirty="0">
                <a:latin typeface="Arial"/>
                <a:cs typeface="Arial"/>
              </a:rPr>
              <a:t>extended </a:t>
            </a:r>
            <a:r>
              <a:rPr sz="2800" dirty="0">
                <a:latin typeface="Arial"/>
                <a:cs typeface="Arial"/>
              </a:rPr>
              <a:t>binary </a:t>
            </a:r>
            <a:r>
              <a:rPr sz="2800" spc="-5" dirty="0">
                <a:latin typeface="Arial"/>
                <a:cs typeface="Arial"/>
              </a:rPr>
              <a:t>tree, </a:t>
            </a:r>
            <a:r>
              <a:rPr sz="2800" dirty="0">
                <a:latin typeface="Arial"/>
                <a:cs typeface="Arial"/>
              </a:rPr>
              <a:t>where </a:t>
            </a:r>
            <a:r>
              <a:rPr sz="2800" i="1" dirty="0">
                <a:latin typeface="Arial"/>
                <a:cs typeface="Arial"/>
              </a:rPr>
              <a:t>e</a:t>
            </a:r>
            <a:r>
              <a:rPr sz="2775" baseline="-21021" dirty="0">
                <a:latin typeface="Arial"/>
                <a:cs typeface="Arial"/>
              </a:rPr>
              <a:t>1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dirty="0">
                <a:latin typeface="Symbol"/>
                <a:cs typeface="Symbol"/>
              </a:rPr>
              <a:t>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if  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1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dirty="0">
                <a:latin typeface="Symbol"/>
                <a:cs typeface="Symbol"/>
              </a:rPr>
              <a:t>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e</a:t>
            </a:r>
            <a:r>
              <a:rPr sz="2775" baseline="-21021" dirty="0">
                <a:latin typeface="Arial"/>
                <a:cs typeface="Arial"/>
              </a:rPr>
              <a:t>1 </a:t>
            </a:r>
            <a:r>
              <a:rPr sz="2800" dirty="0">
                <a:latin typeface="Arial"/>
                <a:cs typeface="Arial"/>
              </a:rPr>
              <a:t>= {(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)} if 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1 </a:t>
            </a:r>
            <a:r>
              <a:rPr sz="2800" dirty="0">
                <a:latin typeface="Symbol"/>
                <a:cs typeface="Symbol"/>
              </a:rPr>
              <a:t>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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and has  root 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400" baseline="-20833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, and similarly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i="1" dirty="0">
                <a:latin typeface="Arial"/>
                <a:cs typeface="Arial"/>
              </a:rPr>
              <a:t>e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. (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1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left  subtree and 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right</a:t>
            </a:r>
            <a:r>
              <a:rPr sz="2800" spc="-2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subtree.)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219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1910" algn="l"/>
              </a:tabLst>
            </a:pPr>
            <a:r>
              <a:rPr spc="-5" dirty="0"/>
              <a:t>Recursive	Definitions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3139" y="1328420"/>
            <a:ext cx="7879715" cy="5057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In induction, </a:t>
            </a:r>
            <a:r>
              <a:rPr sz="2800" dirty="0">
                <a:latin typeface="Arial"/>
                <a:cs typeface="Arial"/>
              </a:rPr>
              <a:t>we </a:t>
            </a:r>
            <a:r>
              <a:rPr sz="2800" i="1" dirty="0">
                <a:latin typeface="Arial"/>
                <a:cs typeface="Arial"/>
              </a:rPr>
              <a:t>prove </a:t>
            </a:r>
            <a:r>
              <a:rPr sz="2800" dirty="0">
                <a:latin typeface="Arial"/>
                <a:cs typeface="Arial"/>
              </a:rPr>
              <a:t>all members of an </a:t>
            </a:r>
            <a:r>
              <a:rPr sz="2800" spc="-5" dirty="0">
                <a:latin typeface="Arial"/>
                <a:cs typeface="Arial"/>
              </a:rPr>
              <a:t>infinite 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satisfy </a:t>
            </a:r>
            <a:r>
              <a:rPr sz="2800" dirty="0">
                <a:latin typeface="Arial"/>
                <a:cs typeface="Arial"/>
              </a:rPr>
              <a:t>some </a:t>
            </a:r>
            <a:r>
              <a:rPr sz="2800" spc="-5" dirty="0">
                <a:latin typeface="Arial"/>
                <a:cs typeface="Arial"/>
              </a:rPr>
              <a:t>predicate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by:</a:t>
            </a:r>
            <a:endParaRPr sz="2800">
              <a:latin typeface="Arial"/>
              <a:cs typeface="Arial"/>
            </a:endParaRPr>
          </a:p>
          <a:p>
            <a:pPr marL="749300" marR="387985" indent="-279400">
              <a:lnSpc>
                <a:spcPts val="3080"/>
              </a:lnSpc>
              <a:spcBef>
                <a:spcPts val="70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600" dirty="0">
                <a:latin typeface="Arial"/>
                <a:cs typeface="Arial"/>
              </a:rPr>
              <a:t>proving </a:t>
            </a:r>
            <a:r>
              <a:rPr sz="2600" spc="-5" dirty="0">
                <a:latin typeface="Arial"/>
                <a:cs typeface="Arial"/>
              </a:rPr>
              <a:t>the truth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5" dirty="0">
                <a:latin typeface="Arial"/>
                <a:cs typeface="Arial"/>
              </a:rPr>
              <a:t>the predicate for </a:t>
            </a:r>
            <a:r>
              <a:rPr sz="2600" dirty="0">
                <a:latin typeface="Arial"/>
                <a:cs typeface="Arial"/>
              </a:rPr>
              <a:t>larger  members in </a:t>
            </a:r>
            <a:r>
              <a:rPr sz="2600" spc="-5" dirty="0">
                <a:latin typeface="Arial"/>
                <a:cs typeface="Arial"/>
              </a:rPr>
              <a:t>terms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5" dirty="0">
                <a:latin typeface="Arial"/>
                <a:cs typeface="Arial"/>
              </a:rPr>
              <a:t>that </a:t>
            </a:r>
            <a:r>
              <a:rPr sz="2600" dirty="0">
                <a:latin typeface="Arial"/>
                <a:cs typeface="Arial"/>
              </a:rPr>
              <a:t>of smaller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members.</a:t>
            </a:r>
            <a:endParaRPr sz="2600">
              <a:latin typeface="Arial"/>
              <a:cs typeface="Arial"/>
            </a:endParaRPr>
          </a:p>
          <a:p>
            <a:pPr marL="355600" marR="202565" indent="-342900">
              <a:lnSpc>
                <a:spcPct val="100299"/>
              </a:lnSpc>
              <a:spcBef>
                <a:spcPts val="255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b="1" i="1" spc="-5" dirty="0">
                <a:latin typeface="Arial"/>
                <a:cs typeface="Arial"/>
              </a:rPr>
              <a:t>recursive definitions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we similarly </a:t>
            </a:r>
            <a:r>
              <a:rPr sz="2800" i="1" dirty="0">
                <a:latin typeface="Arial"/>
                <a:cs typeface="Arial"/>
              </a:rPr>
              <a:t>define </a:t>
            </a:r>
            <a:r>
              <a:rPr sz="2800" dirty="0">
                <a:latin typeface="Arial"/>
                <a:cs typeface="Arial"/>
              </a:rPr>
              <a:t>a  </a:t>
            </a:r>
            <a:r>
              <a:rPr sz="2800" spc="-5" dirty="0">
                <a:latin typeface="Arial"/>
                <a:cs typeface="Arial"/>
              </a:rPr>
              <a:t>function,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predicate,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set, </a:t>
            </a:r>
            <a:r>
              <a:rPr sz="2800" dirty="0">
                <a:latin typeface="Arial"/>
                <a:cs typeface="Arial"/>
              </a:rPr>
              <a:t>or a more complex  </a:t>
            </a:r>
            <a:r>
              <a:rPr sz="2800" spc="-5" dirty="0">
                <a:latin typeface="Arial"/>
                <a:cs typeface="Arial"/>
              </a:rPr>
              <a:t>structure </a:t>
            </a:r>
            <a:r>
              <a:rPr sz="2800" dirty="0">
                <a:latin typeface="Arial"/>
                <a:cs typeface="Arial"/>
              </a:rPr>
              <a:t>over an </a:t>
            </a:r>
            <a:r>
              <a:rPr sz="2800" spc="-5" dirty="0">
                <a:latin typeface="Arial"/>
                <a:cs typeface="Arial"/>
              </a:rPr>
              <a:t>infinite </a:t>
            </a:r>
            <a:r>
              <a:rPr sz="2800" dirty="0">
                <a:latin typeface="Arial"/>
                <a:cs typeface="Arial"/>
              </a:rPr>
              <a:t>domain (universe of  discourse)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by:</a:t>
            </a:r>
            <a:endParaRPr sz="2800">
              <a:latin typeface="Arial"/>
              <a:cs typeface="Arial"/>
            </a:endParaRPr>
          </a:p>
          <a:p>
            <a:pPr marL="749300" marR="368300" indent="-279400">
              <a:lnSpc>
                <a:spcPct val="99000"/>
              </a:lnSpc>
              <a:spcBef>
                <a:spcPts val="695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600" spc="-5" dirty="0">
                <a:latin typeface="Arial"/>
                <a:cs typeface="Arial"/>
              </a:rPr>
              <a:t>defining the function, predicate </a:t>
            </a:r>
            <a:r>
              <a:rPr sz="2600" dirty="0">
                <a:latin typeface="Arial"/>
                <a:cs typeface="Arial"/>
              </a:rPr>
              <a:t>value, set  membership, or </a:t>
            </a:r>
            <a:r>
              <a:rPr sz="2600" spc="-5" dirty="0">
                <a:latin typeface="Arial"/>
                <a:cs typeface="Arial"/>
              </a:rPr>
              <a:t>structure </a:t>
            </a:r>
            <a:r>
              <a:rPr sz="2600" dirty="0">
                <a:latin typeface="Arial"/>
                <a:cs typeface="Arial"/>
              </a:rPr>
              <a:t>of larger </a:t>
            </a:r>
            <a:r>
              <a:rPr sz="2600" spc="-5" dirty="0">
                <a:latin typeface="Arial"/>
                <a:cs typeface="Arial"/>
              </a:rPr>
              <a:t>elements </a:t>
            </a:r>
            <a:r>
              <a:rPr sz="2600" dirty="0">
                <a:latin typeface="Arial"/>
                <a:cs typeface="Arial"/>
              </a:rPr>
              <a:t>in  </a:t>
            </a:r>
            <a:r>
              <a:rPr sz="2600" spc="-5" dirty="0">
                <a:latin typeface="Arial"/>
                <a:cs typeface="Arial"/>
              </a:rPr>
              <a:t>terms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5" dirty="0">
                <a:latin typeface="Arial"/>
                <a:cs typeface="Arial"/>
              </a:rPr>
              <a:t>those </a:t>
            </a:r>
            <a:r>
              <a:rPr sz="2600" dirty="0">
                <a:latin typeface="Arial"/>
                <a:cs typeface="Arial"/>
              </a:rPr>
              <a:t>of smaller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ones.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277" y="118681"/>
            <a:ext cx="7847330" cy="1846659"/>
          </a:xfrm>
        </p:spPr>
        <p:txBody>
          <a:bodyPr/>
          <a:lstStyle/>
          <a:p>
            <a:r>
              <a:rPr lang="en-GB" dirty="0" smtClean="0"/>
              <a:t>B</a:t>
            </a:r>
            <a:r>
              <a:rPr lang="en-GB" spc="-5" dirty="0" smtClean="0"/>
              <a:t>uildin</a:t>
            </a:r>
            <a:r>
              <a:rPr lang="en-GB" dirty="0" smtClean="0"/>
              <a:t>g</a:t>
            </a:r>
            <a:r>
              <a:rPr lang="en-GB" spc="-5" dirty="0" smtClean="0"/>
              <a:t> </a:t>
            </a:r>
            <a:r>
              <a:rPr lang="en-GB" dirty="0" smtClean="0"/>
              <a:t>Up</a:t>
            </a:r>
            <a:r>
              <a:rPr lang="en-GB" spc="-5" dirty="0" smtClean="0"/>
              <a:t> </a:t>
            </a:r>
            <a:r>
              <a:rPr lang="en-GB" dirty="0" smtClean="0"/>
              <a:t>Exte</a:t>
            </a:r>
            <a:r>
              <a:rPr lang="en-GB" spc="-5" dirty="0" smtClean="0"/>
              <a:t>nd</a:t>
            </a:r>
            <a:r>
              <a:rPr lang="en-GB" dirty="0" smtClean="0"/>
              <a:t>ed</a:t>
            </a:r>
            <a:r>
              <a:rPr lang="en-GB" spc="-5" dirty="0" smtClean="0"/>
              <a:t> </a:t>
            </a:r>
            <a:r>
              <a:rPr lang="en-GB" dirty="0" err="1" smtClean="0"/>
              <a:t>B</a:t>
            </a:r>
            <a:r>
              <a:rPr lang="en-GB" spc="-5" dirty="0" err="1" smtClean="0"/>
              <a:t>in</a:t>
            </a:r>
            <a:r>
              <a:rPr lang="en-GB" dirty="0" err="1" smtClean="0"/>
              <a:t>ar</a:t>
            </a:r>
            <a:r>
              <a:rPr lang="en-GB" spc="-685" dirty="0" err="1" smtClean="0"/>
              <a:t>y</a:t>
            </a:r>
            <a:r>
              <a:rPr lang="en-GB" dirty="0" err="1" smtClean="0"/>
              <a:t>Trees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object 3"/>
          <p:cNvSpPr>
            <a:spLocks noGrp="1"/>
          </p:cNvSpPr>
          <p:nvPr>
            <p:ph type="body" idx="1"/>
          </p:nvPr>
        </p:nvSpPr>
        <p:spPr>
          <a:xfrm>
            <a:off x="1194752" y="1447800"/>
            <a:ext cx="726694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40360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Lam</a:t>
            </a:r>
            <a:r>
              <a:rPr spc="-5" dirty="0">
                <a:solidFill>
                  <a:srgbClr val="434DD6"/>
                </a:solidFill>
                <a:latin typeface="Times New Roman"/>
                <a:cs typeface="Times New Roman"/>
              </a:rPr>
              <a:t>é’</a:t>
            </a:r>
            <a:r>
              <a:rPr spc="-5" dirty="0">
                <a:solidFill>
                  <a:srgbClr val="434DD6"/>
                </a:solidFill>
              </a:rPr>
              <a:t>s</a:t>
            </a:r>
            <a:r>
              <a:rPr spc="-80" dirty="0">
                <a:solidFill>
                  <a:srgbClr val="434DD6"/>
                </a:solidFill>
              </a:rPr>
              <a:t> </a:t>
            </a:r>
            <a:r>
              <a:rPr dirty="0">
                <a:solidFill>
                  <a:srgbClr val="434DD6"/>
                </a:solidFill>
              </a:rPr>
              <a:t>Theorem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69352" y="1338898"/>
            <a:ext cx="7421880" cy="415734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80365" marR="94615" indent="-342900">
              <a:lnSpc>
                <a:spcPts val="3000"/>
              </a:lnSpc>
              <a:spcBef>
                <a:spcPts val="50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Theorem: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≥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&gt;0, and let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the  number of </a:t>
            </a:r>
            <a:r>
              <a:rPr sz="2800" spc="-5" dirty="0">
                <a:latin typeface="Arial"/>
                <a:cs typeface="Arial"/>
              </a:rPr>
              <a:t>steps Euclid</a:t>
            </a:r>
            <a:r>
              <a:rPr sz="2800" spc="-5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Arial"/>
                <a:cs typeface="Arial"/>
              </a:rPr>
              <a:t>s algorithm </a:t>
            </a:r>
            <a:r>
              <a:rPr sz="2800" dirty="0">
                <a:latin typeface="Arial"/>
                <a:cs typeface="Arial"/>
              </a:rPr>
              <a:t>needs </a:t>
            </a:r>
            <a:r>
              <a:rPr sz="2800" spc="-5" dirty="0">
                <a:latin typeface="Arial"/>
                <a:cs typeface="Arial"/>
              </a:rPr>
              <a:t>to  compute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gcd(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  <a:p>
            <a:pPr marL="380365" marR="647065">
              <a:lnSpc>
                <a:spcPts val="3000"/>
              </a:lnSpc>
            </a:pPr>
            <a:r>
              <a:rPr sz="2800" dirty="0">
                <a:latin typeface="Arial"/>
                <a:cs typeface="Arial"/>
              </a:rPr>
              <a:t>Then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≤ 5</a:t>
            </a:r>
            <a:r>
              <a:rPr sz="2800" i="1" dirty="0">
                <a:latin typeface="Arial"/>
                <a:cs typeface="Arial"/>
              </a:rPr>
              <a:t>k</a:t>
            </a:r>
            <a:r>
              <a:rPr sz="2800" dirty="0">
                <a:latin typeface="Arial"/>
                <a:cs typeface="Arial"/>
              </a:rPr>
              <a:t>, where </a:t>
            </a:r>
            <a:r>
              <a:rPr sz="2800" i="1" dirty="0">
                <a:latin typeface="Arial"/>
                <a:cs typeface="Arial"/>
              </a:rPr>
              <a:t>k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340" dirty="0">
                <a:latin typeface="Symbol"/>
                <a:cs typeface="Symbol"/>
              </a:rPr>
              <a:t>⎣</a:t>
            </a:r>
            <a:r>
              <a:rPr sz="2800" spc="-340" dirty="0">
                <a:latin typeface="Arial"/>
                <a:cs typeface="Arial"/>
              </a:rPr>
              <a:t>log</a:t>
            </a:r>
            <a:r>
              <a:rPr sz="2775" spc="-509" baseline="-21021" dirty="0">
                <a:latin typeface="Arial"/>
                <a:cs typeface="Arial"/>
              </a:rPr>
              <a:t>10 </a:t>
            </a:r>
            <a:r>
              <a:rPr sz="2800" i="1" spc="-475" dirty="0">
                <a:latin typeface="Arial"/>
                <a:cs typeface="Arial"/>
              </a:rPr>
              <a:t>b</a:t>
            </a:r>
            <a:r>
              <a:rPr sz="2800" spc="-475" dirty="0">
                <a:latin typeface="Symbol"/>
                <a:cs typeface="Symbol"/>
              </a:rPr>
              <a:t>⎦</a:t>
            </a:r>
            <a:r>
              <a:rPr sz="2800" spc="-475" dirty="0">
                <a:latin typeface="Arial"/>
                <a:cs typeface="Arial"/>
              </a:rPr>
              <a:t>+1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290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number of decimal </a:t>
            </a:r>
            <a:r>
              <a:rPr sz="2800" spc="-5" dirty="0">
                <a:latin typeface="Arial"/>
                <a:cs typeface="Arial"/>
              </a:rPr>
              <a:t>digits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74065" marR="328295" indent="-279400">
              <a:lnSpc>
                <a:spcPts val="3030"/>
              </a:lnSpc>
              <a:spcBef>
                <a:spcPts val="745"/>
              </a:spcBef>
              <a:tabLst>
                <a:tab pos="7804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spc="-5" dirty="0">
                <a:latin typeface="Arial"/>
                <a:cs typeface="Arial"/>
              </a:rPr>
              <a:t>Thus, Euclid</a:t>
            </a:r>
            <a:r>
              <a:rPr sz="2800" spc="-5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Arial"/>
                <a:cs typeface="Arial"/>
              </a:rPr>
              <a:t>s algorithm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linear-time </a:t>
            </a:r>
            <a:r>
              <a:rPr sz="2800" dirty="0">
                <a:latin typeface="Arial"/>
                <a:cs typeface="Arial"/>
              </a:rPr>
              <a:t>in 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number of </a:t>
            </a:r>
            <a:r>
              <a:rPr sz="2800" spc="-5" dirty="0">
                <a:latin typeface="Arial"/>
                <a:cs typeface="Arial"/>
              </a:rPr>
              <a:t>digits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74065">
              <a:lnSpc>
                <a:spcPts val="2950"/>
              </a:lnSpc>
            </a:pPr>
            <a:r>
              <a:rPr sz="2800" dirty="0">
                <a:latin typeface="Arial"/>
                <a:cs typeface="Arial"/>
              </a:rPr>
              <a:t>(or, </a:t>
            </a:r>
            <a:r>
              <a:rPr sz="2800" spc="-5" dirty="0">
                <a:latin typeface="Arial"/>
                <a:cs typeface="Arial"/>
              </a:rPr>
              <a:t>Euclid</a:t>
            </a:r>
            <a:r>
              <a:rPr sz="2800" spc="-5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Arial"/>
                <a:cs typeface="Arial"/>
              </a:rPr>
              <a:t>s algorithm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O(log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15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Proof:</a:t>
            </a:r>
            <a:endParaRPr sz="28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340"/>
              </a:spcBef>
              <a:tabLst>
                <a:tab pos="7804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Uses </a:t>
            </a:r>
            <a:r>
              <a:rPr sz="2800" spc="-5" dirty="0">
                <a:latin typeface="Arial"/>
                <a:cs typeface="Arial"/>
              </a:rPr>
              <a:t>the Fibonacci </a:t>
            </a:r>
            <a:r>
              <a:rPr sz="2800" dirty="0">
                <a:latin typeface="Arial"/>
                <a:cs typeface="Arial"/>
              </a:rPr>
              <a:t>sequence! (See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next!)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1239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Proof of Lam</a:t>
            </a:r>
            <a:r>
              <a:rPr spc="-5" dirty="0">
                <a:solidFill>
                  <a:srgbClr val="434DD6"/>
                </a:solidFill>
                <a:latin typeface="Times New Roman"/>
                <a:cs typeface="Times New Roman"/>
              </a:rPr>
              <a:t>é’</a:t>
            </a:r>
            <a:r>
              <a:rPr spc="-5" dirty="0">
                <a:solidFill>
                  <a:srgbClr val="434DD6"/>
                </a:solidFill>
              </a:rPr>
              <a:t>s</a:t>
            </a:r>
            <a:r>
              <a:rPr spc="-60" dirty="0">
                <a:solidFill>
                  <a:srgbClr val="434DD6"/>
                </a:solidFill>
              </a:rPr>
              <a:t> </a:t>
            </a:r>
            <a:r>
              <a:rPr dirty="0">
                <a:solidFill>
                  <a:srgbClr val="434DD6"/>
                </a:solidFill>
              </a:rPr>
              <a:t>Theorem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379538"/>
            <a:ext cx="728725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71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Consider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sequence of </a:t>
            </a:r>
            <a:r>
              <a:rPr sz="2800" spc="-5" dirty="0">
                <a:latin typeface="Arial"/>
                <a:cs typeface="Arial"/>
              </a:rPr>
              <a:t>division-algorithm  equations </a:t>
            </a:r>
            <a:r>
              <a:rPr sz="2800" dirty="0">
                <a:latin typeface="Arial"/>
                <a:cs typeface="Arial"/>
              </a:rPr>
              <a:t>used in </a:t>
            </a:r>
            <a:r>
              <a:rPr sz="2800" spc="-5" dirty="0">
                <a:latin typeface="Arial"/>
                <a:cs typeface="Arial"/>
              </a:rPr>
              <a:t>Euclid</a:t>
            </a:r>
            <a:r>
              <a:rPr sz="2800" spc="-5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alg.: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2552" y="2290382"/>
            <a:ext cx="2303780" cy="114300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sz="2800" spc="-5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0 ≤ 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775" baseline="-21021" dirty="0">
                <a:latin typeface="Arial"/>
                <a:cs typeface="Arial"/>
              </a:rPr>
              <a:t>2  </a:t>
            </a:r>
            <a:r>
              <a:rPr sz="2800" dirty="0">
                <a:latin typeface="Arial"/>
                <a:cs typeface="Arial"/>
              </a:rPr>
              <a:t>&lt;</a:t>
            </a:r>
            <a:r>
              <a:rPr sz="2800" spc="-3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775" baseline="-21021" dirty="0"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40"/>
              </a:spcBef>
            </a:pPr>
            <a:r>
              <a:rPr sz="2800" spc="-5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0 ≤ 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775" baseline="-21021" dirty="0">
                <a:latin typeface="Arial"/>
                <a:cs typeface="Arial"/>
              </a:rPr>
              <a:t>3  </a:t>
            </a:r>
            <a:r>
              <a:rPr sz="2800" dirty="0">
                <a:latin typeface="Arial"/>
                <a:cs typeface="Arial"/>
              </a:rPr>
              <a:t>&lt;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775" baseline="-21021" dirty="0">
                <a:latin typeface="Arial"/>
                <a:cs typeface="Arial"/>
              </a:rPr>
              <a:t>2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26552" y="2290382"/>
            <a:ext cx="196723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31000"/>
              </a:lnSpc>
              <a:spcBef>
                <a:spcPts val="95"/>
              </a:spcBef>
            </a:pPr>
            <a:r>
              <a:rPr sz="2800" i="1" dirty="0">
                <a:latin typeface="Arial"/>
                <a:cs typeface="Arial"/>
              </a:rPr>
              <a:t>r</a:t>
            </a:r>
            <a:r>
              <a:rPr sz="2775" baseline="-21021" dirty="0">
                <a:latin typeface="Arial"/>
                <a:cs typeface="Arial"/>
              </a:rPr>
              <a:t>0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775" baseline="-21021" dirty="0">
                <a:latin typeface="Arial"/>
                <a:cs typeface="Arial"/>
              </a:rPr>
              <a:t>1 </a:t>
            </a:r>
            <a:r>
              <a:rPr sz="2800" dirty="0">
                <a:latin typeface="Arial"/>
                <a:cs typeface="Arial"/>
              </a:rPr>
              <a:t>+ 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775" baseline="-21021" dirty="0">
                <a:latin typeface="Arial"/>
                <a:cs typeface="Arial"/>
              </a:rPr>
              <a:t>2  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775" baseline="-21021" dirty="0">
                <a:latin typeface="Arial"/>
                <a:cs typeface="Arial"/>
              </a:rPr>
              <a:t>1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775" baseline="-21021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45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775" baseline="-21021" dirty="0">
                <a:latin typeface="Arial"/>
                <a:cs typeface="Arial"/>
              </a:rPr>
              <a:t>3</a:t>
            </a:r>
            <a:endParaRPr sz="2775" baseline="-21021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40"/>
              </a:spcBef>
            </a:pPr>
            <a:r>
              <a:rPr sz="2800" dirty="0"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6552" y="4042982"/>
            <a:ext cx="2778125" cy="114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31000"/>
              </a:lnSpc>
              <a:spcBef>
                <a:spcPts val="95"/>
              </a:spcBef>
            </a:pPr>
            <a:r>
              <a:rPr sz="4200" i="1" spc="7" baseline="13888" dirty="0">
                <a:latin typeface="Arial"/>
                <a:cs typeface="Arial"/>
              </a:rPr>
              <a:t>r</a:t>
            </a:r>
            <a:r>
              <a:rPr sz="1850" i="1" spc="5" dirty="0">
                <a:latin typeface="Arial"/>
                <a:cs typeface="Arial"/>
              </a:rPr>
              <a:t>n</a:t>
            </a:r>
            <a:r>
              <a:rPr sz="1850" spc="5" dirty="0">
                <a:latin typeface="Arial"/>
                <a:cs typeface="Arial"/>
              </a:rPr>
              <a:t>−2 </a:t>
            </a:r>
            <a:r>
              <a:rPr sz="4200" baseline="13888" dirty="0">
                <a:latin typeface="Arial"/>
                <a:cs typeface="Arial"/>
              </a:rPr>
              <a:t>= </a:t>
            </a:r>
            <a:r>
              <a:rPr sz="4200" i="1" spc="7" baseline="13888" dirty="0">
                <a:latin typeface="Arial"/>
                <a:cs typeface="Arial"/>
              </a:rPr>
              <a:t>r</a:t>
            </a:r>
            <a:r>
              <a:rPr sz="1850" i="1" spc="5" dirty="0">
                <a:latin typeface="Arial"/>
                <a:cs typeface="Arial"/>
              </a:rPr>
              <a:t>n</a:t>
            </a:r>
            <a:r>
              <a:rPr sz="1850" spc="5" dirty="0">
                <a:latin typeface="Arial"/>
                <a:cs typeface="Arial"/>
              </a:rPr>
              <a:t>−1</a:t>
            </a:r>
            <a:r>
              <a:rPr sz="4200" i="1" spc="7" baseline="13888" dirty="0">
                <a:latin typeface="Arial"/>
                <a:cs typeface="Arial"/>
              </a:rPr>
              <a:t>q</a:t>
            </a:r>
            <a:r>
              <a:rPr sz="1850" i="1" spc="5" dirty="0">
                <a:latin typeface="Arial"/>
                <a:cs typeface="Arial"/>
              </a:rPr>
              <a:t>n</a:t>
            </a:r>
            <a:r>
              <a:rPr sz="1850" spc="5" dirty="0">
                <a:latin typeface="Arial"/>
                <a:cs typeface="Arial"/>
              </a:rPr>
              <a:t>−1 </a:t>
            </a:r>
            <a:r>
              <a:rPr sz="4200" baseline="13888" dirty="0">
                <a:latin typeface="Arial"/>
                <a:cs typeface="Arial"/>
              </a:rPr>
              <a:t>+ </a:t>
            </a:r>
            <a:r>
              <a:rPr sz="4200" i="1" baseline="13888" dirty="0">
                <a:latin typeface="Arial"/>
                <a:cs typeface="Arial"/>
              </a:rPr>
              <a:t>r</a:t>
            </a:r>
            <a:r>
              <a:rPr sz="1850" i="1" dirty="0">
                <a:latin typeface="Arial"/>
                <a:cs typeface="Arial"/>
              </a:rPr>
              <a:t>n  </a:t>
            </a:r>
            <a:r>
              <a:rPr sz="4200" i="1" spc="7" baseline="13888" dirty="0">
                <a:latin typeface="Arial"/>
                <a:cs typeface="Arial"/>
              </a:rPr>
              <a:t>r</a:t>
            </a:r>
            <a:r>
              <a:rPr sz="1850" i="1" spc="5" dirty="0">
                <a:latin typeface="Arial"/>
                <a:cs typeface="Arial"/>
              </a:rPr>
              <a:t>n</a:t>
            </a:r>
            <a:r>
              <a:rPr sz="1850" spc="5" dirty="0">
                <a:latin typeface="Arial"/>
                <a:cs typeface="Arial"/>
              </a:rPr>
              <a:t>−1 </a:t>
            </a:r>
            <a:r>
              <a:rPr sz="4200" baseline="13888" dirty="0">
                <a:latin typeface="Arial"/>
                <a:cs typeface="Arial"/>
              </a:rPr>
              <a:t>= </a:t>
            </a:r>
            <a:r>
              <a:rPr sz="4200" i="1" baseline="13888" dirty="0">
                <a:latin typeface="Arial"/>
                <a:cs typeface="Arial"/>
              </a:rPr>
              <a:t>r</a:t>
            </a:r>
            <a:r>
              <a:rPr sz="1850" i="1" dirty="0">
                <a:latin typeface="Arial"/>
                <a:cs typeface="Arial"/>
              </a:rPr>
              <a:t>n</a:t>
            </a:r>
            <a:r>
              <a:rPr sz="4200" i="1" baseline="13888" dirty="0">
                <a:latin typeface="Arial"/>
                <a:cs typeface="Arial"/>
              </a:rPr>
              <a:t>q</a:t>
            </a:r>
            <a:r>
              <a:rPr sz="1850" i="1" dirty="0">
                <a:latin typeface="Arial"/>
                <a:cs typeface="Arial"/>
              </a:rPr>
              <a:t>n </a:t>
            </a:r>
            <a:r>
              <a:rPr sz="4200" i="1" baseline="13888" dirty="0">
                <a:latin typeface="Arial"/>
                <a:cs typeface="Arial"/>
              </a:rPr>
              <a:t>+</a:t>
            </a:r>
            <a:r>
              <a:rPr sz="4200" i="1" spc="-60" baseline="13888" dirty="0">
                <a:latin typeface="Arial"/>
                <a:cs typeface="Arial"/>
              </a:rPr>
              <a:t> </a:t>
            </a:r>
            <a:r>
              <a:rPr sz="4200" i="1" spc="7" baseline="13888" dirty="0">
                <a:latin typeface="Arial"/>
                <a:cs typeface="Arial"/>
              </a:rPr>
              <a:t>r</a:t>
            </a:r>
            <a:r>
              <a:rPr sz="1850" i="1" spc="5" dirty="0">
                <a:latin typeface="Arial"/>
                <a:cs typeface="Arial"/>
              </a:rPr>
              <a:t>n</a:t>
            </a:r>
            <a:r>
              <a:rPr sz="1850" spc="5" dirty="0">
                <a:latin typeface="Arial"/>
                <a:cs typeface="Arial"/>
              </a:rPr>
              <a:t>+1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48333" y="3954082"/>
            <a:ext cx="3749040" cy="114300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140"/>
              </a:spcBef>
            </a:pPr>
            <a:r>
              <a:rPr sz="2800" spc="-5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0 ≤ 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775" i="1" baseline="-2102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&lt;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i="1" spc="5" dirty="0">
                <a:latin typeface="Arial"/>
                <a:cs typeface="Arial"/>
              </a:rPr>
              <a:t>r</a:t>
            </a:r>
            <a:r>
              <a:rPr sz="2775" i="1" spc="7" baseline="-21021" dirty="0">
                <a:latin typeface="Arial"/>
                <a:cs typeface="Arial"/>
              </a:rPr>
              <a:t>n</a:t>
            </a:r>
            <a:r>
              <a:rPr sz="2775" spc="7" baseline="-21021" dirty="0">
                <a:latin typeface="Arial"/>
                <a:cs typeface="Arial"/>
              </a:rPr>
              <a:t>−1</a:t>
            </a:r>
            <a:endParaRPr sz="2775" baseline="-21021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40"/>
              </a:spcBef>
            </a:pPr>
            <a:r>
              <a:rPr sz="2800" spc="-5" dirty="0">
                <a:latin typeface="Arial"/>
                <a:cs typeface="Arial"/>
              </a:rPr>
              <a:t>with </a:t>
            </a:r>
            <a:r>
              <a:rPr sz="2800" i="1" spc="5" dirty="0">
                <a:latin typeface="Arial"/>
                <a:cs typeface="Arial"/>
              </a:rPr>
              <a:t>r</a:t>
            </a:r>
            <a:r>
              <a:rPr sz="2775" i="1" spc="7" baseline="-21021" dirty="0">
                <a:latin typeface="Arial"/>
                <a:cs typeface="Arial"/>
              </a:rPr>
              <a:t>n</a:t>
            </a:r>
            <a:r>
              <a:rPr sz="2775" spc="7" baseline="-21021" dirty="0">
                <a:latin typeface="Arial"/>
                <a:cs typeface="Arial"/>
              </a:rPr>
              <a:t>+1 </a:t>
            </a:r>
            <a:r>
              <a:rPr sz="2800" dirty="0">
                <a:latin typeface="Arial"/>
                <a:cs typeface="Arial"/>
              </a:rPr>
              <a:t>= 0</a:t>
            </a:r>
            <a:r>
              <a:rPr sz="2800" spc="-2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(terminate)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4752" y="5203762"/>
            <a:ext cx="6673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number of divisions </a:t>
            </a:r>
            <a:r>
              <a:rPr sz="2800" spc="-5" dirty="0">
                <a:latin typeface="Arial"/>
                <a:cs typeface="Arial"/>
              </a:rPr>
              <a:t>(iterations)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57998" y="2667000"/>
            <a:ext cx="1882775" cy="1225550"/>
          </a:xfrm>
          <a:prstGeom prst="rect">
            <a:avLst/>
          </a:prstGeom>
          <a:solidFill>
            <a:srgbClr val="FFFED5"/>
          </a:solidFill>
          <a:ln w="38099">
            <a:solidFill>
              <a:srgbClr val="FFD6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91440" marR="121920">
              <a:lnSpc>
                <a:spcPct val="99000"/>
              </a:lnSpc>
              <a:spcBef>
                <a:spcPts val="385"/>
              </a:spcBef>
            </a:pPr>
            <a:r>
              <a:rPr sz="2400" spc="-5" dirty="0">
                <a:latin typeface="Times New Roman"/>
                <a:cs typeface="Times New Roman"/>
              </a:rPr>
              <a:t>Where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,  </a:t>
            </a:r>
            <a:r>
              <a:rPr sz="2400" i="1" dirty="0">
                <a:latin typeface="Times New Roman"/>
                <a:cs typeface="Times New Roman"/>
              </a:rPr>
              <a:t>b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and  gcd(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i="1" spc="-5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)=</a:t>
            </a:r>
            <a:r>
              <a:rPr sz="2400" i="1" spc="-5" dirty="0">
                <a:latin typeface="Times New Roman"/>
                <a:cs typeface="Times New Roman"/>
              </a:rPr>
              <a:t>r</a:t>
            </a:r>
            <a:r>
              <a:rPr sz="2400" i="1" spc="-7" baseline="-20833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48200" y="5867399"/>
            <a:ext cx="3425190" cy="462280"/>
          </a:xfrm>
          <a:prstGeom prst="rect">
            <a:avLst/>
          </a:prstGeom>
          <a:solidFill>
            <a:srgbClr val="FFFED5"/>
          </a:solidFill>
          <a:ln w="38099">
            <a:solidFill>
              <a:srgbClr val="FFD6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Times New Roman"/>
                <a:cs typeface="Times New Roman"/>
              </a:rPr>
              <a:t>Continued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next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slide…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4117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Lam</a:t>
            </a:r>
            <a:r>
              <a:rPr spc="-5" dirty="0">
                <a:solidFill>
                  <a:srgbClr val="434DD6"/>
                </a:solidFill>
                <a:latin typeface="Times New Roman"/>
                <a:cs typeface="Times New Roman"/>
              </a:rPr>
              <a:t>é </a:t>
            </a:r>
            <a:r>
              <a:rPr spc="-5" dirty="0"/>
              <a:t>Proof</a:t>
            </a:r>
            <a:r>
              <a:rPr spc="50" dirty="0"/>
              <a:t> </a:t>
            </a:r>
            <a:r>
              <a:rPr i="1" spc="-5" dirty="0">
                <a:solidFill>
                  <a:srgbClr val="434DD6"/>
                </a:solidFill>
                <a:latin typeface="Arial"/>
                <a:cs typeface="Arial"/>
              </a:rPr>
              <a:t>cont.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5740" y="1495044"/>
            <a:ext cx="8747760" cy="48463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5"/>
              </a:spcBef>
              <a:tabLst>
                <a:tab pos="380365" algn="l"/>
              </a:tabLst>
            </a:pPr>
            <a:r>
              <a:rPr sz="1300" spc="-48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latin typeface="Arial"/>
                <a:cs typeface="Arial"/>
              </a:rPr>
              <a:t>Since </a:t>
            </a:r>
            <a:r>
              <a:rPr sz="2200" i="1" dirty="0">
                <a:latin typeface="Arial"/>
                <a:cs typeface="Arial"/>
              </a:rPr>
              <a:t>r</a:t>
            </a:r>
            <a:r>
              <a:rPr sz="2175" baseline="-21072" dirty="0">
                <a:latin typeface="Arial"/>
                <a:cs typeface="Arial"/>
              </a:rPr>
              <a:t>0 </a:t>
            </a:r>
            <a:r>
              <a:rPr sz="2200" dirty="0">
                <a:latin typeface="Arial"/>
                <a:cs typeface="Arial"/>
              </a:rPr>
              <a:t>≥ </a:t>
            </a:r>
            <a:r>
              <a:rPr sz="2200" i="1" dirty="0">
                <a:latin typeface="Arial"/>
                <a:cs typeface="Arial"/>
              </a:rPr>
              <a:t>r</a:t>
            </a:r>
            <a:r>
              <a:rPr sz="2175" baseline="-21072" dirty="0">
                <a:latin typeface="Arial"/>
                <a:cs typeface="Arial"/>
              </a:rPr>
              <a:t>1 </a:t>
            </a:r>
            <a:r>
              <a:rPr sz="2200" dirty="0">
                <a:latin typeface="Arial"/>
                <a:cs typeface="Arial"/>
              </a:rPr>
              <a:t>&gt; </a:t>
            </a:r>
            <a:r>
              <a:rPr sz="2200" i="1" dirty="0">
                <a:latin typeface="Arial"/>
                <a:cs typeface="Arial"/>
              </a:rPr>
              <a:t>r</a:t>
            </a:r>
            <a:r>
              <a:rPr sz="2175" baseline="-21072" dirty="0">
                <a:latin typeface="Arial"/>
                <a:cs typeface="Arial"/>
              </a:rPr>
              <a:t>2 </a:t>
            </a:r>
            <a:r>
              <a:rPr sz="2200" dirty="0">
                <a:latin typeface="Arial"/>
                <a:cs typeface="Arial"/>
              </a:rPr>
              <a:t>&gt; … &gt; </a:t>
            </a:r>
            <a:r>
              <a:rPr sz="2200" i="1" dirty="0">
                <a:latin typeface="Arial"/>
                <a:cs typeface="Arial"/>
              </a:rPr>
              <a:t>r</a:t>
            </a:r>
            <a:r>
              <a:rPr sz="2175" i="1" baseline="-21072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, each </a:t>
            </a:r>
            <a:r>
              <a:rPr sz="2200" spc="-5" dirty="0">
                <a:latin typeface="Arial"/>
                <a:cs typeface="Arial"/>
              </a:rPr>
              <a:t>quotient </a:t>
            </a:r>
            <a:r>
              <a:rPr sz="2200" i="1" dirty="0">
                <a:latin typeface="Arial"/>
                <a:cs typeface="Arial"/>
              </a:rPr>
              <a:t>q</a:t>
            </a:r>
            <a:r>
              <a:rPr sz="2175" i="1" baseline="-21072" dirty="0">
                <a:latin typeface="Arial"/>
                <a:cs typeface="Arial"/>
              </a:rPr>
              <a:t>i </a:t>
            </a:r>
            <a:r>
              <a:rPr sz="2200" dirty="0">
                <a:latin typeface="Arial"/>
                <a:cs typeface="Arial"/>
              </a:rPr>
              <a:t>≡ </a:t>
            </a:r>
            <a:r>
              <a:rPr sz="2200" spc="-340" dirty="0">
                <a:latin typeface="Symbol"/>
                <a:cs typeface="Symbol"/>
              </a:rPr>
              <a:t>⎣</a:t>
            </a:r>
            <a:r>
              <a:rPr sz="2200" i="1" spc="-340" dirty="0">
                <a:latin typeface="Arial"/>
                <a:cs typeface="Arial"/>
              </a:rPr>
              <a:t>r</a:t>
            </a:r>
            <a:r>
              <a:rPr sz="2175" i="1" spc="-509" baseline="-21072" dirty="0">
                <a:latin typeface="Arial"/>
                <a:cs typeface="Arial"/>
              </a:rPr>
              <a:t>i</a:t>
            </a:r>
            <a:r>
              <a:rPr sz="2175" spc="-509" baseline="-21072" dirty="0">
                <a:latin typeface="Arial"/>
                <a:cs typeface="Arial"/>
              </a:rPr>
              <a:t>−1</a:t>
            </a:r>
            <a:r>
              <a:rPr sz="2200" spc="-340" dirty="0">
                <a:latin typeface="Arial"/>
                <a:cs typeface="Arial"/>
              </a:rPr>
              <a:t>/</a:t>
            </a:r>
            <a:r>
              <a:rPr sz="2200" i="1" spc="-340" dirty="0">
                <a:latin typeface="Arial"/>
                <a:cs typeface="Arial"/>
              </a:rPr>
              <a:t>r</a:t>
            </a:r>
            <a:r>
              <a:rPr sz="2175" i="1" spc="-509" baseline="-21072" dirty="0">
                <a:latin typeface="Arial"/>
                <a:cs typeface="Arial"/>
              </a:rPr>
              <a:t>i</a:t>
            </a:r>
            <a:r>
              <a:rPr sz="2200" spc="-340" dirty="0">
                <a:latin typeface="Symbol"/>
                <a:cs typeface="Symbol"/>
              </a:rPr>
              <a:t>⎦</a:t>
            </a:r>
            <a:r>
              <a:rPr sz="2200" spc="-3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≥</a:t>
            </a:r>
            <a:r>
              <a:rPr sz="2200" spc="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1.</a:t>
            </a:r>
            <a:endParaRPr sz="2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90"/>
              </a:spcBef>
              <a:tabLst>
                <a:tab pos="380365" algn="l"/>
              </a:tabLst>
            </a:pPr>
            <a:r>
              <a:rPr sz="1300" spc="-48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latin typeface="Arial"/>
                <a:cs typeface="Arial"/>
              </a:rPr>
              <a:t>Since </a:t>
            </a:r>
            <a:r>
              <a:rPr sz="2200" i="1" spc="5" dirty="0">
                <a:latin typeface="Arial"/>
                <a:cs typeface="Arial"/>
              </a:rPr>
              <a:t>r</a:t>
            </a:r>
            <a:r>
              <a:rPr sz="2175" i="1" spc="7" baseline="-21072" dirty="0">
                <a:latin typeface="Arial"/>
                <a:cs typeface="Arial"/>
              </a:rPr>
              <a:t>n</a:t>
            </a:r>
            <a:r>
              <a:rPr sz="2175" spc="7" baseline="-21072" dirty="0">
                <a:latin typeface="Arial"/>
                <a:cs typeface="Arial"/>
              </a:rPr>
              <a:t>−1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i="1" dirty="0">
                <a:latin typeface="Arial"/>
                <a:cs typeface="Arial"/>
              </a:rPr>
              <a:t>r</a:t>
            </a:r>
            <a:r>
              <a:rPr sz="2175" i="1" baseline="-21072" dirty="0">
                <a:latin typeface="Arial"/>
                <a:cs typeface="Arial"/>
              </a:rPr>
              <a:t>n</a:t>
            </a:r>
            <a:r>
              <a:rPr sz="2200" i="1" dirty="0">
                <a:latin typeface="Arial"/>
                <a:cs typeface="Arial"/>
              </a:rPr>
              <a:t>q</a:t>
            </a:r>
            <a:r>
              <a:rPr sz="2175" i="1" baseline="-21072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i="1" spc="5" dirty="0">
                <a:latin typeface="Arial"/>
                <a:cs typeface="Arial"/>
              </a:rPr>
              <a:t>r</a:t>
            </a:r>
            <a:r>
              <a:rPr sz="2175" i="1" spc="7" baseline="-21072" dirty="0">
                <a:latin typeface="Arial"/>
                <a:cs typeface="Arial"/>
              </a:rPr>
              <a:t>n</a:t>
            </a:r>
            <a:r>
              <a:rPr sz="2175" spc="7" baseline="-21072" dirty="0">
                <a:latin typeface="Arial"/>
                <a:cs typeface="Arial"/>
              </a:rPr>
              <a:t>−1 </a:t>
            </a:r>
            <a:r>
              <a:rPr sz="2200" dirty="0">
                <a:latin typeface="Arial"/>
                <a:cs typeface="Arial"/>
              </a:rPr>
              <a:t>&gt; </a:t>
            </a:r>
            <a:r>
              <a:rPr sz="2200" i="1" dirty="0">
                <a:latin typeface="Arial"/>
                <a:cs typeface="Arial"/>
              </a:rPr>
              <a:t>r</a:t>
            </a:r>
            <a:r>
              <a:rPr sz="2175" i="1" baseline="-21072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, </a:t>
            </a:r>
            <a:r>
              <a:rPr sz="2200" i="1" dirty="0">
                <a:latin typeface="Arial"/>
                <a:cs typeface="Arial"/>
              </a:rPr>
              <a:t>q</a:t>
            </a:r>
            <a:r>
              <a:rPr sz="2175" i="1" baseline="-21072" dirty="0">
                <a:latin typeface="Arial"/>
                <a:cs typeface="Arial"/>
              </a:rPr>
              <a:t>n </a:t>
            </a:r>
            <a:r>
              <a:rPr sz="2200" dirty="0">
                <a:latin typeface="Arial"/>
                <a:cs typeface="Arial"/>
              </a:rPr>
              <a:t>≥</a:t>
            </a:r>
            <a:r>
              <a:rPr sz="2200" spc="1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2.</a:t>
            </a:r>
            <a:endParaRPr sz="2200">
              <a:latin typeface="Arial"/>
              <a:cs typeface="Arial"/>
            </a:endParaRPr>
          </a:p>
          <a:p>
            <a:pPr marL="494665" marR="2052955" indent="-457200">
              <a:lnSpc>
                <a:spcPct val="1174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300" spc="-48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latin typeface="Arial"/>
                <a:cs typeface="Arial"/>
              </a:rPr>
              <a:t>So we have </a:t>
            </a:r>
            <a:r>
              <a:rPr sz="2200" spc="-5" dirty="0">
                <a:latin typeface="Arial"/>
                <a:cs typeface="Arial"/>
              </a:rPr>
              <a:t>the following relations between </a:t>
            </a:r>
            <a:r>
              <a:rPr sz="2200" i="1" dirty="0">
                <a:latin typeface="Arial"/>
                <a:cs typeface="Arial"/>
              </a:rPr>
              <a:t>r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i="1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:  </a:t>
            </a:r>
            <a:r>
              <a:rPr sz="2200" i="1" dirty="0">
                <a:latin typeface="Arial"/>
                <a:cs typeface="Arial"/>
              </a:rPr>
              <a:t>r</a:t>
            </a:r>
            <a:r>
              <a:rPr sz="2175" i="1" baseline="-21072" dirty="0">
                <a:latin typeface="Arial"/>
                <a:cs typeface="Arial"/>
              </a:rPr>
              <a:t>n </a:t>
            </a:r>
            <a:r>
              <a:rPr sz="2200" dirty="0">
                <a:latin typeface="Arial"/>
                <a:cs typeface="Arial"/>
              </a:rPr>
              <a:t>≥ 1 =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f</a:t>
            </a:r>
            <a:r>
              <a:rPr sz="2175" baseline="-21072" dirty="0">
                <a:latin typeface="Arial"/>
                <a:cs typeface="Arial"/>
              </a:rPr>
              <a:t>2</a:t>
            </a:r>
            <a:endParaRPr sz="2175" baseline="-21072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560"/>
              </a:spcBef>
            </a:pPr>
            <a:r>
              <a:rPr sz="2200" i="1" spc="5" dirty="0">
                <a:latin typeface="Arial"/>
                <a:cs typeface="Arial"/>
              </a:rPr>
              <a:t>r</a:t>
            </a:r>
            <a:r>
              <a:rPr sz="2175" i="1" spc="7" baseline="-21072" dirty="0">
                <a:latin typeface="Arial"/>
                <a:cs typeface="Arial"/>
              </a:rPr>
              <a:t>n</a:t>
            </a:r>
            <a:r>
              <a:rPr sz="2175" spc="7" baseline="-21072" dirty="0">
                <a:latin typeface="Arial"/>
                <a:cs typeface="Arial"/>
              </a:rPr>
              <a:t>−1 </a:t>
            </a:r>
            <a:r>
              <a:rPr sz="2200" dirty="0">
                <a:latin typeface="Arial"/>
                <a:cs typeface="Arial"/>
              </a:rPr>
              <a:t>≥ 2</a:t>
            </a:r>
            <a:r>
              <a:rPr sz="2200" i="1" dirty="0">
                <a:latin typeface="Arial"/>
                <a:cs typeface="Arial"/>
              </a:rPr>
              <a:t>r</a:t>
            </a:r>
            <a:r>
              <a:rPr sz="2175" i="1" baseline="-21072" dirty="0">
                <a:latin typeface="Arial"/>
                <a:cs typeface="Arial"/>
              </a:rPr>
              <a:t>n </a:t>
            </a:r>
            <a:r>
              <a:rPr sz="2200" dirty="0">
                <a:latin typeface="Arial"/>
                <a:cs typeface="Arial"/>
              </a:rPr>
              <a:t>≥ 2</a:t>
            </a:r>
            <a:r>
              <a:rPr sz="2200" i="1" dirty="0">
                <a:latin typeface="Arial"/>
                <a:cs typeface="Arial"/>
              </a:rPr>
              <a:t>f</a:t>
            </a:r>
            <a:r>
              <a:rPr sz="2175" baseline="-21072" dirty="0">
                <a:latin typeface="Arial"/>
                <a:cs typeface="Arial"/>
              </a:rPr>
              <a:t>2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60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f</a:t>
            </a:r>
            <a:r>
              <a:rPr sz="2175" baseline="-21072" dirty="0">
                <a:latin typeface="Arial"/>
                <a:cs typeface="Arial"/>
              </a:rPr>
              <a:t>3</a:t>
            </a:r>
            <a:endParaRPr sz="2175" baseline="-21072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560"/>
              </a:spcBef>
            </a:pPr>
            <a:r>
              <a:rPr sz="2200" i="1" spc="5" dirty="0">
                <a:latin typeface="Arial"/>
                <a:cs typeface="Arial"/>
              </a:rPr>
              <a:t>r</a:t>
            </a:r>
            <a:r>
              <a:rPr sz="2175" i="1" spc="7" baseline="-21072" dirty="0">
                <a:latin typeface="Arial"/>
                <a:cs typeface="Arial"/>
              </a:rPr>
              <a:t>n</a:t>
            </a:r>
            <a:r>
              <a:rPr sz="2175" spc="7" baseline="-21072" dirty="0">
                <a:latin typeface="Arial"/>
                <a:cs typeface="Arial"/>
              </a:rPr>
              <a:t>−2 </a:t>
            </a:r>
            <a:r>
              <a:rPr sz="2200" dirty="0">
                <a:latin typeface="Arial"/>
                <a:cs typeface="Arial"/>
              </a:rPr>
              <a:t>≥ </a:t>
            </a:r>
            <a:r>
              <a:rPr sz="2200" i="1" spc="5" dirty="0">
                <a:latin typeface="Arial"/>
                <a:cs typeface="Arial"/>
              </a:rPr>
              <a:t>r</a:t>
            </a:r>
            <a:r>
              <a:rPr sz="2175" i="1" spc="7" baseline="-21072" dirty="0">
                <a:latin typeface="Arial"/>
                <a:cs typeface="Arial"/>
              </a:rPr>
              <a:t>n</a:t>
            </a:r>
            <a:r>
              <a:rPr sz="2175" spc="7" baseline="-21072" dirty="0">
                <a:latin typeface="Arial"/>
                <a:cs typeface="Arial"/>
              </a:rPr>
              <a:t>−1 </a:t>
            </a:r>
            <a:r>
              <a:rPr sz="2200" dirty="0">
                <a:latin typeface="Arial"/>
                <a:cs typeface="Arial"/>
              </a:rPr>
              <a:t>+ </a:t>
            </a:r>
            <a:r>
              <a:rPr sz="2200" i="1" dirty="0">
                <a:latin typeface="Arial"/>
                <a:cs typeface="Arial"/>
              </a:rPr>
              <a:t>r</a:t>
            </a:r>
            <a:r>
              <a:rPr sz="2175" i="1" baseline="-21072" dirty="0">
                <a:latin typeface="Arial"/>
                <a:cs typeface="Arial"/>
              </a:rPr>
              <a:t>n </a:t>
            </a:r>
            <a:r>
              <a:rPr sz="2200" dirty="0">
                <a:latin typeface="Arial"/>
                <a:cs typeface="Arial"/>
              </a:rPr>
              <a:t>≥ </a:t>
            </a:r>
            <a:r>
              <a:rPr sz="2200" i="1" dirty="0">
                <a:latin typeface="Arial"/>
                <a:cs typeface="Arial"/>
              </a:rPr>
              <a:t>f</a:t>
            </a:r>
            <a:r>
              <a:rPr sz="2175" baseline="-21072" dirty="0">
                <a:latin typeface="Arial"/>
                <a:cs typeface="Arial"/>
              </a:rPr>
              <a:t>2 </a:t>
            </a:r>
            <a:r>
              <a:rPr sz="2200" dirty="0">
                <a:latin typeface="Arial"/>
                <a:cs typeface="Arial"/>
              </a:rPr>
              <a:t>+ </a:t>
            </a:r>
            <a:r>
              <a:rPr sz="2200" i="1" dirty="0">
                <a:latin typeface="Arial"/>
                <a:cs typeface="Arial"/>
              </a:rPr>
              <a:t>f</a:t>
            </a:r>
            <a:r>
              <a:rPr sz="2175" baseline="-21072" dirty="0">
                <a:latin typeface="Arial"/>
                <a:cs typeface="Arial"/>
              </a:rPr>
              <a:t>3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spc="37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f</a:t>
            </a:r>
            <a:r>
              <a:rPr sz="2175" baseline="-21072" dirty="0">
                <a:latin typeface="Arial"/>
                <a:cs typeface="Arial"/>
              </a:rPr>
              <a:t>4</a:t>
            </a:r>
            <a:endParaRPr sz="2175" baseline="-21072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560"/>
              </a:spcBef>
            </a:pPr>
            <a:r>
              <a:rPr sz="2200" i="1" dirty="0">
                <a:latin typeface="Arial"/>
                <a:cs typeface="Arial"/>
              </a:rPr>
              <a:t>r</a:t>
            </a:r>
            <a:r>
              <a:rPr sz="2175" baseline="-21072" dirty="0">
                <a:latin typeface="Arial"/>
                <a:cs typeface="Arial"/>
              </a:rPr>
              <a:t>2 </a:t>
            </a:r>
            <a:r>
              <a:rPr sz="2200" dirty="0">
                <a:latin typeface="Arial"/>
                <a:cs typeface="Arial"/>
              </a:rPr>
              <a:t>≥ </a:t>
            </a:r>
            <a:r>
              <a:rPr sz="2200" i="1" dirty="0">
                <a:latin typeface="Arial"/>
                <a:cs typeface="Arial"/>
              </a:rPr>
              <a:t>r</a:t>
            </a:r>
            <a:r>
              <a:rPr sz="2175" baseline="-21072" dirty="0">
                <a:latin typeface="Arial"/>
                <a:cs typeface="Arial"/>
              </a:rPr>
              <a:t>3 </a:t>
            </a:r>
            <a:r>
              <a:rPr sz="2200" dirty="0">
                <a:latin typeface="Arial"/>
                <a:cs typeface="Arial"/>
              </a:rPr>
              <a:t>+ </a:t>
            </a:r>
            <a:r>
              <a:rPr sz="2200" i="1" dirty="0">
                <a:latin typeface="Arial"/>
                <a:cs typeface="Arial"/>
              </a:rPr>
              <a:t>r</a:t>
            </a:r>
            <a:r>
              <a:rPr sz="2175" baseline="-21072" dirty="0">
                <a:latin typeface="Arial"/>
                <a:cs typeface="Arial"/>
              </a:rPr>
              <a:t>4 </a:t>
            </a:r>
            <a:r>
              <a:rPr sz="2200" dirty="0">
                <a:latin typeface="Arial"/>
                <a:cs typeface="Arial"/>
              </a:rPr>
              <a:t>≥ </a:t>
            </a:r>
            <a:r>
              <a:rPr sz="2200" i="1" spc="5" dirty="0">
                <a:latin typeface="Arial"/>
                <a:cs typeface="Arial"/>
              </a:rPr>
              <a:t>f</a:t>
            </a:r>
            <a:r>
              <a:rPr sz="2175" i="1" spc="7" baseline="-21072" dirty="0">
                <a:latin typeface="Arial"/>
                <a:cs typeface="Arial"/>
              </a:rPr>
              <a:t>n</a:t>
            </a:r>
            <a:r>
              <a:rPr sz="2175" spc="7" baseline="-21072" dirty="0">
                <a:latin typeface="Arial"/>
                <a:cs typeface="Arial"/>
              </a:rPr>
              <a:t>−1 </a:t>
            </a:r>
            <a:r>
              <a:rPr sz="2200" dirty="0">
                <a:latin typeface="Arial"/>
                <a:cs typeface="Arial"/>
              </a:rPr>
              <a:t>+ </a:t>
            </a:r>
            <a:r>
              <a:rPr sz="2200" i="1" spc="5" dirty="0">
                <a:latin typeface="Arial"/>
                <a:cs typeface="Arial"/>
              </a:rPr>
              <a:t>f</a:t>
            </a:r>
            <a:r>
              <a:rPr sz="2175" i="1" spc="7" baseline="-21072" dirty="0">
                <a:latin typeface="Arial"/>
                <a:cs typeface="Arial"/>
              </a:rPr>
              <a:t>n</a:t>
            </a:r>
            <a:r>
              <a:rPr sz="2175" spc="7" baseline="-21072" dirty="0">
                <a:latin typeface="Arial"/>
                <a:cs typeface="Arial"/>
              </a:rPr>
              <a:t>−2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spc="37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f</a:t>
            </a:r>
            <a:r>
              <a:rPr sz="2175" i="1" baseline="-21072" dirty="0">
                <a:latin typeface="Arial"/>
                <a:cs typeface="Arial"/>
              </a:rPr>
              <a:t>n</a:t>
            </a:r>
            <a:endParaRPr sz="2175" baseline="-21072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560"/>
              </a:spcBef>
            </a:pPr>
            <a:r>
              <a:rPr sz="2200" i="1" dirty="0">
                <a:latin typeface="Arial"/>
                <a:cs typeface="Arial"/>
              </a:rPr>
              <a:t>b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i="1" dirty="0">
                <a:latin typeface="Arial"/>
                <a:cs typeface="Arial"/>
              </a:rPr>
              <a:t>r</a:t>
            </a:r>
            <a:r>
              <a:rPr sz="2175" baseline="-21072" dirty="0">
                <a:latin typeface="Arial"/>
                <a:cs typeface="Arial"/>
              </a:rPr>
              <a:t>1 </a:t>
            </a:r>
            <a:r>
              <a:rPr sz="2200" dirty="0">
                <a:latin typeface="Arial"/>
                <a:cs typeface="Arial"/>
              </a:rPr>
              <a:t>≥ </a:t>
            </a:r>
            <a:r>
              <a:rPr sz="2200" i="1" dirty="0">
                <a:latin typeface="Arial"/>
                <a:cs typeface="Arial"/>
              </a:rPr>
              <a:t>r</a:t>
            </a:r>
            <a:r>
              <a:rPr sz="2175" baseline="-21072" dirty="0">
                <a:latin typeface="Arial"/>
                <a:cs typeface="Arial"/>
              </a:rPr>
              <a:t>2 </a:t>
            </a:r>
            <a:r>
              <a:rPr sz="2200" dirty="0">
                <a:latin typeface="Arial"/>
                <a:cs typeface="Arial"/>
              </a:rPr>
              <a:t>+ </a:t>
            </a:r>
            <a:r>
              <a:rPr sz="2200" i="1" dirty="0">
                <a:latin typeface="Arial"/>
                <a:cs typeface="Arial"/>
              </a:rPr>
              <a:t>r</a:t>
            </a:r>
            <a:r>
              <a:rPr sz="2175" baseline="-21072" dirty="0">
                <a:latin typeface="Arial"/>
                <a:cs typeface="Arial"/>
              </a:rPr>
              <a:t>3 </a:t>
            </a:r>
            <a:r>
              <a:rPr sz="2200" dirty="0">
                <a:latin typeface="Arial"/>
                <a:cs typeface="Arial"/>
              </a:rPr>
              <a:t>≥ </a:t>
            </a:r>
            <a:r>
              <a:rPr sz="2200" i="1" dirty="0">
                <a:latin typeface="Arial"/>
                <a:cs typeface="Arial"/>
              </a:rPr>
              <a:t>f</a:t>
            </a:r>
            <a:r>
              <a:rPr sz="2175" i="1" baseline="-21072" dirty="0">
                <a:latin typeface="Arial"/>
                <a:cs typeface="Arial"/>
              </a:rPr>
              <a:t>n </a:t>
            </a:r>
            <a:r>
              <a:rPr sz="2200" dirty="0">
                <a:latin typeface="Arial"/>
                <a:cs typeface="Arial"/>
              </a:rPr>
              <a:t>+ </a:t>
            </a:r>
            <a:r>
              <a:rPr sz="2200" i="1" spc="5" dirty="0">
                <a:latin typeface="Arial"/>
                <a:cs typeface="Arial"/>
              </a:rPr>
              <a:t>f</a:t>
            </a:r>
            <a:r>
              <a:rPr sz="2175" i="1" spc="7" baseline="-21072" dirty="0">
                <a:latin typeface="Arial"/>
                <a:cs typeface="Arial"/>
              </a:rPr>
              <a:t>n</a:t>
            </a:r>
            <a:r>
              <a:rPr sz="2175" spc="7" baseline="-21072" dirty="0">
                <a:latin typeface="Arial"/>
                <a:cs typeface="Arial"/>
              </a:rPr>
              <a:t>−1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405" dirty="0">
                <a:latin typeface="Arial"/>
                <a:cs typeface="Arial"/>
              </a:rPr>
              <a:t> </a:t>
            </a:r>
            <a:r>
              <a:rPr sz="2200" i="1" spc="5" dirty="0">
                <a:latin typeface="Arial"/>
                <a:cs typeface="Arial"/>
              </a:rPr>
              <a:t>f</a:t>
            </a:r>
            <a:r>
              <a:rPr sz="2175" i="1" spc="7" baseline="-21072" dirty="0">
                <a:latin typeface="Arial"/>
                <a:cs typeface="Arial"/>
              </a:rPr>
              <a:t>n</a:t>
            </a:r>
            <a:r>
              <a:rPr sz="2175" spc="7" baseline="-21072" dirty="0">
                <a:latin typeface="Arial"/>
                <a:cs typeface="Arial"/>
              </a:rPr>
              <a:t>+1</a:t>
            </a:r>
            <a:r>
              <a:rPr sz="2200" spc="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59"/>
              </a:spcBef>
              <a:tabLst>
                <a:tab pos="380365" algn="l"/>
              </a:tabLst>
            </a:pPr>
            <a:r>
              <a:rPr sz="1300" spc="-48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Arial"/>
                <a:cs typeface="Arial"/>
              </a:rPr>
              <a:t>Thus, </a:t>
            </a:r>
            <a:r>
              <a:rPr sz="2200" dirty="0">
                <a:latin typeface="Arial"/>
                <a:cs typeface="Arial"/>
              </a:rPr>
              <a:t>if </a:t>
            </a:r>
            <a:r>
              <a:rPr sz="2200" i="1" dirty="0">
                <a:latin typeface="Arial"/>
                <a:cs typeface="Arial"/>
              </a:rPr>
              <a:t>n </a:t>
            </a:r>
            <a:r>
              <a:rPr sz="2200" dirty="0">
                <a:latin typeface="Arial"/>
                <a:cs typeface="Arial"/>
              </a:rPr>
              <a:t>&gt; 2 divisions are used, </a:t>
            </a:r>
            <a:r>
              <a:rPr sz="2200" spc="-5" dirty="0">
                <a:latin typeface="Arial"/>
                <a:cs typeface="Arial"/>
              </a:rPr>
              <a:t>then </a:t>
            </a:r>
            <a:r>
              <a:rPr sz="2200" i="1" dirty="0">
                <a:latin typeface="Arial"/>
                <a:cs typeface="Arial"/>
              </a:rPr>
              <a:t>b </a:t>
            </a:r>
            <a:r>
              <a:rPr sz="2200" dirty="0">
                <a:latin typeface="Arial"/>
                <a:cs typeface="Arial"/>
              </a:rPr>
              <a:t>≥ </a:t>
            </a:r>
            <a:r>
              <a:rPr sz="2200" i="1" spc="5" dirty="0">
                <a:latin typeface="Arial"/>
                <a:cs typeface="Arial"/>
              </a:rPr>
              <a:t>f</a:t>
            </a:r>
            <a:r>
              <a:rPr sz="2175" i="1" spc="7" baseline="-21072" dirty="0">
                <a:latin typeface="Arial"/>
                <a:cs typeface="Arial"/>
              </a:rPr>
              <a:t>n</a:t>
            </a:r>
            <a:r>
              <a:rPr sz="2175" spc="7" baseline="-21072" dirty="0">
                <a:latin typeface="Arial"/>
                <a:cs typeface="Arial"/>
              </a:rPr>
              <a:t>+1 </a:t>
            </a:r>
            <a:r>
              <a:rPr sz="2200" dirty="0">
                <a:latin typeface="Arial"/>
                <a:cs typeface="Arial"/>
              </a:rPr>
              <a:t>&gt;</a:t>
            </a:r>
            <a:r>
              <a:rPr sz="2200" spc="-240" dirty="0">
                <a:latin typeface="Arial"/>
                <a:cs typeface="Arial"/>
              </a:rPr>
              <a:t> </a:t>
            </a:r>
            <a:r>
              <a:rPr sz="2200" i="1" spc="5" dirty="0">
                <a:latin typeface="Arial"/>
                <a:cs typeface="Arial"/>
              </a:rPr>
              <a:t>α</a:t>
            </a:r>
            <a:r>
              <a:rPr sz="2175" i="1" spc="7" baseline="24904" dirty="0">
                <a:latin typeface="Arial"/>
                <a:cs typeface="Arial"/>
              </a:rPr>
              <a:t>n</a:t>
            </a:r>
            <a:r>
              <a:rPr sz="2175" spc="7" baseline="24904" dirty="0">
                <a:latin typeface="Arial"/>
                <a:cs typeface="Arial"/>
              </a:rPr>
              <a:t>−1</a:t>
            </a:r>
            <a:r>
              <a:rPr sz="2200" spc="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560"/>
              </a:spcBef>
              <a:tabLst>
                <a:tab pos="780415" algn="l"/>
              </a:tabLst>
            </a:pPr>
            <a:r>
              <a:rPr sz="1200" spc="-4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200" spc="-4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Arial"/>
                <a:cs typeface="Arial"/>
              </a:rPr>
              <a:t>Thus, </a:t>
            </a:r>
            <a:r>
              <a:rPr sz="2200" dirty="0">
                <a:latin typeface="Arial"/>
                <a:cs typeface="Arial"/>
              </a:rPr>
              <a:t>log</a:t>
            </a:r>
            <a:r>
              <a:rPr sz="2175" baseline="-21072" dirty="0">
                <a:latin typeface="Arial"/>
                <a:cs typeface="Arial"/>
              </a:rPr>
              <a:t>10 </a:t>
            </a:r>
            <a:r>
              <a:rPr sz="2200" i="1" dirty="0">
                <a:latin typeface="Arial"/>
                <a:cs typeface="Arial"/>
              </a:rPr>
              <a:t>b </a:t>
            </a:r>
            <a:r>
              <a:rPr sz="2200" dirty="0">
                <a:latin typeface="Arial"/>
                <a:cs typeface="Arial"/>
              </a:rPr>
              <a:t>&gt; log</a:t>
            </a:r>
            <a:r>
              <a:rPr sz="2175" baseline="-21072" dirty="0">
                <a:latin typeface="Arial"/>
                <a:cs typeface="Arial"/>
              </a:rPr>
              <a:t>10</a:t>
            </a:r>
            <a:r>
              <a:rPr sz="2200" dirty="0">
                <a:latin typeface="Arial"/>
                <a:cs typeface="Arial"/>
              </a:rPr>
              <a:t>(</a:t>
            </a:r>
            <a:r>
              <a:rPr sz="2200" i="1" dirty="0">
                <a:latin typeface="Arial"/>
                <a:cs typeface="Arial"/>
              </a:rPr>
              <a:t>α</a:t>
            </a:r>
            <a:r>
              <a:rPr sz="2175" i="1" baseline="24904" dirty="0">
                <a:latin typeface="Arial"/>
                <a:cs typeface="Arial"/>
              </a:rPr>
              <a:t>n</a:t>
            </a:r>
            <a:r>
              <a:rPr sz="2175" baseline="24904" dirty="0">
                <a:latin typeface="Arial"/>
                <a:cs typeface="Arial"/>
              </a:rPr>
              <a:t>−1</a:t>
            </a:r>
            <a:r>
              <a:rPr sz="2200" dirty="0">
                <a:latin typeface="Arial"/>
                <a:cs typeface="Arial"/>
              </a:rPr>
              <a:t>) = (</a:t>
            </a:r>
            <a:r>
              <a:rPr sz="2200" i="1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−1)log</a:t>
            </a:r>
            <a:r>
              <a:rPr sz="2175" baseline="-21072" dirty="0">
                <a:latin typeface="Arial"/>
                <a:cs typeface="Arial"/>
              </a:rPr>
              <a:t>10 </a:t>
            </a:r>
            <a:r>
              <a:rPr sz="2200" i="1" dirty="0">
                <a:latin typeface="Arial"/>
                <a:cs typeface="Arial"/>
              </a:rPr>
              <a:t>α </a:t>
            </a:r>
            <a:r>
              <a:rPr sz="2200" dirty="0">
                <a:latin typeface="Arial"/>
                <a:cs typeface="Arial"/>
              </a:rPr>
              <a:t>≈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−1)0.208 </a:t>
            </a:r>
            <a:r>
              <a:rPr sz="2200" dirty="0">
                <a:latin typeface="Arial"/>
                <a:cs typeface="Arial"/>
              </a:rPr>
              <a:t>&gt;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−1)/5.</a:t>
            </a:r>
            <a:endParaRPr sz="22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560"/>
              </a:spcBef>
              <a:tabLst>
                <a:tab pos="780415" algn="l"/>
              </a:tabLst>
            </a:pPr>
            <a:r>
              <a:rPr sz="1200" spc="-4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200" spc="-4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latin typeface="Arial"/>
                <a:cs typeface="Arial"/>
              </a:rPr>
              <a:t>If </a:t>
            </a:r>
            <a:r>
              <a:rPr sz="2200" i="1" dirty="0">
                <a:latin typeface="Arial"/>
                <a:cs typeface="Arial"/>
              </a:rPr>
              <a:t>b </a:t>
            </a:r>
            <a:r>
              <a:rPr sz="2200" dirty="0">
                <a:latin typeface="Arial"/>
                <a:cs typeface="Arial"/>
              </a:rPr>
              <a:t>has </a:t>
            </a:r>
            <a:r>
              <a:rPr sz="2200" i="1" dirty="0">
                <a:latin typeface="Arial"/>
                <a:cs typeface="Arial"/>
              </a:rPr>
              <a:t>k </a:t>
            </a:r>
            <a:r>
              <a:rPr sz="2200" dirty="0">
                <a:latin typeface="Arial"/>
                <a:cs typeface="Arial"/>
              </a:rPr>
              <a:t>decimal </a:t>
            </a:r>
            <a:r>
              <a:rPr sz="2200" spc="-5" dirty="0">
                <a:latin typeface="Arial"/>
                <a:cs typeface="Arial"/>
              </a:rPr>
              <a:t>digits, then </a:t>
            </a:r>
            <a:r>
              <a:rPr sz="2200" dirty="0">
                <a:latin typeface="Arial"/>
                <a:cs typeface="Arial"/>
              </a:rPr>
              <a:t>log</a:t>
            </a:r>
            <a:r>
              <a:rPr sz="2175" baseline="-21072" dirty="0">
                <a:latin typeface="Arial"/>
                <a:cs typeface="Arial"/>
              </a:rPr>
              <a:t>10 </a:t>
            </a:r>
            <a:r>
              <a:rPr sz="2200" i="1" dirty="0">
                <a:latin typeface="Arial"/>
                <a:cs typeface="Arial"/>
              </a:rPr>
              <a:t>b </a:t>
            </a:r>
            <a:r>
              <a:rPr sz="2200" dirty="0">
                <a:latin typeface="Arial"/>
                <a:cs typeface="Arial"/>
              </a:rPr>
              <a:t>&lt; </a:t>
            </a:r>
            <a:r>
              <a:rPr sz="2200" i="1" dirty="0">
                <a:latin typeface="Arial"/>
                <a:cs typeface="Arial"/>
              </a:rPr>
              <a:t>k</a:t>
            </a:r>
            <a:r>
              <a:rPr sz="2200" dirty="0">
                <a:latin typeface="Arial"/>
                <a:cs typeface="Arial"/>
              </a:rPr>
              <a:t>, so </a:t>
            </a:r>
            <a:r>
              <a:rPr sz="2200" i="1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−1 &lt; 5</a:t>
            </a:r>
            <a:r>
              <a:rPr sz="2200" i="1" dirty="0">
                <a:latin typeface="Arial"/>
                <a:cs typeface="Arial"/>
              </a:rPr>
              <a:t>k</a:t>
            </a:r>
            <a:r>
              <a:rPr sz="2200" dirty="0">
                <a:latin typeface="Arial"/>
                <a:cs typeface="Arial"/>
              </a:rPr>
              <a:t>, so </a:t>
            </a:r>
            <a:r>
              <a:rPr sz="2200" i="1" dirty="0">
                <a:latin typeface="Arial"/>
                <a:cs typeface="Arial"/>
              </a:rPr>
              <a:t>n </a:t>
            </a:r>
            <a:r>
              <a:rPr sz="2200" dirty="0">
                <a:latin typeface="Arial"/>
                <a:cs typeface="Arial"/>
              </a:rPr>
              <a:t>≤</a:t>
            </a:r>
            <a:r>
              <a:rPr sz="2200" spc="-2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5</a:t>
            </a:r>
            <a:r>
              <a:rPr sz="2200" i="1" dirty="0">
                <a:latin typeface="Arial"/>
                <a:cs typeface="Arial"/>
              </a:rPr>
              <a:t>k</a:t>
            </a:r>
            <a:r>
              <a:rPr sz="2100" i="1" dirty="0"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2509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374458"/>
            <a:ext cx="7602220" cy="47574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508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i="1" dirty="0">
                <a:latin typeface="Arial"/>
                <a:cs typeface="Arial"/>
              </a:rPr>
              <a:t>Recursion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general </a:t>
            </a:r>
            <a:r>
              <a:rPr sz="2800" spc="-5" dirty="0">
                <a:latin typeface="Arial"/>
                <a:cs typeface="Arial"/>
              </a:rPr>
              <a:t>term for the practice 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defining </a:t>
            </a:r>
            <a:r>
              <a:rPr sz="2800" dirty="0">
                <a:latin typeface="Arial"/>
                <a:cs typeface="Arial"/>
              </a:rPr>
              <a:t>an object in </a:t>
            </a:r>
            <a:r>
              <a:rPr sz="2800" spc="-5" dirty="0">
                <a:latin typeface="Arial"/>
                <a:cs typeface="Arial"/>
              </a:rPr>
              <a:t>terms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itself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1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or of part of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itself.</a:t>
            </a:r>
            <a:endParaRPr sz="2800">
              <a:latin typeface="Arial"/>
              <a:cs typeface="Arial"/>
            </a:endParaRPr>
          </a:p>
          <a:p>
            <a:pPr marL="748665" marR="1443990" indent="-279400">
              <a:lnSpc>
                <a:spcPts val="3329"/>
              </a:lnSpc>
              <a:spcBef>
                <a:spcPts val="775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spc="-5" dirty="0">
                <a:latin typeface="Arial"/>
                <a:cs typeface="Arial"/>
              </a:rPr>
              <a:t>This </a:t>
            </a:r>
            <a:r>
              <a:rPr sz="2800" dirty="0">
                <a:latin typeface="Arial"/>
                <a:cs typeface="Arial"/>
              </a:rPr>
              <a:t>may seem circular, but it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isn</a:t>
            </a:r>
            <a:r>
              <a:rPr sz="2800" spc="-5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Arial"/>
                <a:cs typeface="Arial"/>
              </a:rPr>
              <a:t>t  </a:t>
            </a:r>
            <a:r>
              <a:rPr sz="2800" dirty="0">
                <a:latin typeface="Arial"/>
                <a:cs typeface="Arial"/>
              </a:rPr>
              <a:t>necessarily.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An </a:t>
            </a:r>
            <a:r>
              <a:rPr sz="2800" spc="-5" dirty="0">
                <a:latin typeface="Arial"/>
                <a:cs typeface="Arial"/>
              </a:rPr>
              <a:t>inductive </a:t>
            </a:r>
            <a:r>
              <a:rPr sz="2800" dirty="0">
                <a:latin typeface="Arial"/>
                <a:cs typeface="Arial"/>
              </a:rPr>
              <a:t>proof </a:t>
            </a:r>
            <a:r>
              <a:rPr sz="2800" spc="-5" dirty="0">
                <a:latin typeface="Arial"/>
                <a:cs typeface="Arial"/>
              </a:rPr>
              <a:t>establishes the truth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40"/>
              </a:spcBef>
            </a:pP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k</a:t>
            </a:r>
            <a:r>
              <a:rPr sz="2800" dirty="0">
                <a:latin typeface="Arial"/>
                <a:cs typeface="Arial"/>
              </a:rPr>
              <a:t>+1) </a:t>
            </a:r>
            <a:r>
              <a:rPr sz="2800" i="1" dirty="0">
                <a:latin typeface="Arial"/>
                <a:cs typeface="Arial"/>
              </a:rPr>
              <a:t>recursively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terms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k</a:t>
            </a:r>
            <a:r>
              <a:rPr sz="2800" dirty="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  <a:p>
            <a:pPr marL="354965" marR="458470" indent="-342900">
              <a:lnSpc>
                <a:spcPct val="99700"/>
              </a:lnSpc>
              <a:spcBef>
                <a:spcPts val="115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are also recursive </a:t>
            </a:r>
            <a:r>
              <a:rPr sz="2800" i="1" spc="-5" dirty="0">
                <a:latin typeface="Arial"/>
                <a:cs typeface="Arial"/>
              </a:rPr>
              <a:t>algorithms</a:t>
            </a:r>
            <a:r>
              <a:rPr sz="2800" spc="-5" dirty="0">
                <a:latin typeface="Arial"/>
                <a:cs typeface="Arial"/>
              </a:rPr>
              <a:t>,  </a:t>
            </a:r>
            <a:r>
              <a:rPr sz="2800" i="1" spc="-5" dirty="0">
                <a:latin typeface="Arial"/>
                <a:cs typeface="Arial"/>
              </a:rPr>
              <a:t>definitions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functions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sequences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sets</a:t>
            </a:r>
            <a:r>
              <a:rPr sz="2800" spc="-5" dirty="0">
                <a:latin typeface="Arial"/>
                <a:cs typeface="Arial"/>
              </a:rPr>
              <a:t>, and  other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structures.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04277" y="462281"/>
            <a:ext cx="78473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031490" algn="l"/>
              </a:tabLst>
            </a:pPr>
            <a:r>
              <a:rPr dirty="0"/>
              <a:t>Rec</a:t>
            </a:r>
            <a:r>
              <a:rPr spc="-5" dirty="0"/>
              <a:t>u</a:t>
            </a:r>
            <a:r>
              <a:rPr dirty="0"/>
              <a:t>rs</a:t>
            </a:r>
            <a:r>
              <a:rPr spc="-5" dirty="0"/>
              <a:t>i</a:t>
            </a:r>
            <a:r>
              <a:rPr dirty="0"/>
              <a:t>ve</a:t>
            </a:r>
            <a:r>
              <a:rPr spc="-5" dirty="0"/>
              <a:t>l</a:t>
            </a:r>
            <a:r>
              <a:rPr dirty="0"/>
              <a:t>y	Def</a:t>
            </a:r>
            <a:r>
              <a:rPr spc="-5" dirty="0"/>
              <a:t>in</a:t>
            </a:r>
            <a:r>
              <a:rPr dirty="0"/>
              <a:t>ed</a:t>
            </a:r>
            <a:r>
              <a:rPr spc="-5" dirty="0"/>
              <a:t> </a:t>
            </a:r>
            <a:r>
              <a:rPr spc="-5" dirty="0" err="1" smtClean="0"/>
              <a:t>Fun</a:t>
            </a:r>
            <a:r>
              <a:rPr dirty="0" err="1" smtClean="0"/>
              <a:t>ct</a:t>
            </a:r>
            <a:r>
              <a:rPr lang="en-GB" dirty="0" smtClean="0"/>
              <a:t>ions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4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50239" y="1422400"/>
            <a:ext cx="7947025" cy="4817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26745" algn="r">
              <a:lnSpc>
                <a:spcPct val="100000"/>
              </a:lnSpc>
              <a:spcBef>
                <a:spcPts val="100"/>
              </a:spcBef>
              <a:tabLst>
                <a:tab pos="3422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Simplest case: </a:t>
            </a:r>
            <a:r>
              <a:rPr sz="2800" spc="-5" dirty="0">
                <a:latin typeface="Arial"/>
                <a:cs typeface="Arial"/>
              </a:rPr>
              <a:t>One </a:t>
            </a:r>
            <a:r>
              <a:rPr sz="2800" dirty="0">
                <a:latin typeface="Arial"/>
                <a:cs typeface="Arial"/>
              </a:rPr>
              <a:t>way </a:t>
            </a:r>
            <a:r>
              <a:rPr sz="2800" spc="-5" dirty="0">
                <a:latin typeface="Arial"/>
                <a:cs typeface="Arial"/>
              </a:rPr>
              <a:t>to define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  <a:p>
            <a:pPr marR="590550" algn="r">
              <a:lnSpc>
                <a:spcPct val="100000"/>
              </a:lnSpc>
              <a:spcBef>
                <a:spcPts val="140"/>
              </a:spcBef>
            </a:pP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spc="-5" dirty="0">
                <a:latin typeface="Arial"/>
                <a:cs typeface="Arial"/>
              </a:rPr>
              <a:t>(for </a:t>
            </a:r>
            <a:r>
              <a:rPr sz="2800" dirty="0">
                <a:latin typeface="Arial"/>
                <a:cs typeface="Arial"/>
              </a:rPr>
              <a:t>any set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) or series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i="1" baseline="-2102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 is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to:</a:t>
            </a:r>
            <a:endParaRPr sz="280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  <a:spcBef>
                <a:spcPts val="810"/>
              </a:spcBef>
              <a:tabLst>
                <a:tab pos="7931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Define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(0)</a:t>
            </a:r>
            <a:endParaRPr sz="280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  <a:spcBef>
                <a:spcPts val="840"/>
              </a:spcBef>
              <a:tabLst>
                <a:tab pos="7931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Symbol"/>
                <a:cs typeface="Symbol"/>
              </a:rPr>
              <a:t>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0, define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 in </a:t>
            </a:r>
            <a:r>
              <a:rPr sz="2800" spc="-5" dirty="0">
                <a:latin typeface="Arial"/>
                <a:cs typeface="Arial"/>
              </a:rPr>
              <a:t>terms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(0),</a:t>
            </a:r>
            <a:r>
              <a:rPr sz="2800" spc="-5" dirty="0">
                <a:latin typeface="Times New Roman"/>
                <a:cs typeface="Times New Roman"/>
              </a:rPr>
              <a:t>…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−1)</a:t>
            </a:r>
            <a:endParaRPr sz="2800">
              <a:latin typeface="Arial"/>
              <a:cs typeface="Arial"/>
            </a:endParaRPr>
          </a:p>
          <a:p>
            <a:pPr marL="393700" marR="69850" indent="-342900">
              <a:lnSpc>
                <a:spcPct val="105500"/>
              </a:lnSpc>
              <a:spcBef>
                <a:spcPts val="2840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Example</a:t>
            </a:r>
            <a:r>
              <a:rPr sz="2800" spc="-5" dirty="0">
                <a:latin typeface="Arial"/>
                <a:cs typeface="Arial"/>
              </a:rPr>
              <a:t>: Define the </a:t>
            </a:r>
            <a:r>
              <a:rPr sz="2800" dirty="0">
                <a:latin typeface="Arial"/>
                <a:cs typeface="Arial"/>
              </a:rPr>
              <a:t>series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i="1" baseline="-2102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= 2</a:t>
            </a:r>
            <a:r>
              <a:rPr sz="2775" i="1" baseline="25525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where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is a  </a:t>
            </a:r>
            <a:r>
              <a:rPr sz="2800" spc="-5" dirty="0">
                <a:latin typeface="Arial"/>
                <a:cs typeface="Arial"/>
              </a:rPr>
              <a:t>nonnegative integer </a:t>
            </a:r>
            <a:r>
              <a:rPr sz="2800" dirty="0">
                <a:latin typeface="Arial"/>
                <a:cs typeface="Arial"/>
              </a:rPr>
              <a:t>recursively:</a:t>
            </a:r>
            <a:endParaRPr sz="280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  <a:spcBef>
                <a:spcPts val="810"/>
              </a:spcBef>
              <a:tabLst>
                <a:tab pos="7931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i="1" baseline="-2102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looks like 2</a:t>
            </a:r>
            <a:r>
              <a:rPr sz="2775" baseline="25525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, 2</a:t>
            </a:r>
            <a:r>
              <a:rPr sz="2775" baseline="25525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, 2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2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</a:t>
            </a:r>
            <a:r>
              <a:rPr sz="2775" spc="-7" baseline="25525" dirty="0">
                <a:latin typeface="Arial"/>
                <a:cs typeface="Arial"/>
              </a:rPr>
              <a:t>3</a:t>
            </a:r>
            <a:r>
              <a:rPr sz="2800" spc="-5" dirty="0">
                <a:latin typeface="Arial"/>
                <a:cs typeface="Arial"/>
              </a:rPr>
              <a:t>,…</a:t>
            </a:r>
            <a:endParaRPr sz="280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  <a:spcBef>
                <a:spcPts val="840"/>
              </a:spcBef>
              <a:tabLst>
                <a:tab pos="7931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baseline="-21021" dirty="0">
                <a:latin typeface="Arial"/>
                <a:cs typeface="Arial"/>
              </a:rPr>
              <a:t>0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2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  <a:spcBef>
                <a:spcPts val="840"/>
              </a:spcBef>
              <a:tabLst>
                <a:tab pos="7931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Symbol"/>
                <a:cs typeface="Symbol"/>
              </a:rPr>
              <a:t>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0, let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i="1" baseline="-2102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dirty="0">
                <a:latin typeface="Symbol"/>
                <a:cs typeface="Symbol"/>
              </a:rPr>
              <a:t>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i="1" baseline="-21021" dirty="0">
                <a:latin typeface="Arial"/>
                <a:cs typeface="Arial"/>
              </a:rPr>
              <a:t>n–</a:t>
            </a:r>
            <a:r>
              <a:rPr sz="2775" baseline="-21021" dirty="0"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4203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0580" algn="l"/>
              </a:tabLst>
            </a:pPr>
            <a:r>
              <a:rPr spc="-5" dirty="0"/>
              <a:t>Another	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39" y="1372934"/>
            <a:ext cx="8172450" cy="231902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Suppose we </a:t>
            </a:r>
            <a:r>
              <a:rPr sz="2800" spc="-5" dirty="0">
                <a:latin typeface="Arial"/>
                <a:cs typeface="Arial"/>
              </a:rPr>
              <a:t>define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b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recursively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by: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(0) =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Symbol"/>
                <a:cs typeface="Symbol"/>
              </a:rPr>
              <a:t>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0, let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 = 2</a:t>
            </a:r>
            <a:r>
              <a:rPr sz="2800" dirty="0">
                <a:latin typeface="Symbol"/>
                <a:cs typeface="Symbol"/>
              </a:rPr>
              <a:t>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−1) +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What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values of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following?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1739" y="3651822"/>
            <a:ext cx="1151255" cy="20828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978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(1)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978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(2)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978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(3)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978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(4)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9539" y="3643750"/>
            <a:ext cx="3940175" cy="20891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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(0) + 3 =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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3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+ 3 =</a:t>
            </a:r>
            <a:r>
              <a:rPr sz="28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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(1) + 3 =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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9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+ 3 =</a:t>
            </a:r>
            <a:r>
              <a:rPr sz="28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21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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(2) + 3 =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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21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+ 3 =</a:t>
            </a:r>
            <a:r>
              <a:rPr sz="2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45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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(3) + 3 =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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45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+ 3 =</a:t>
            </a:r>
            <a:r>
              <a:rPr sz="2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93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139701"/>
            <a:ext cx="55581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1910" algn="l"/>
              </a:tabLst>
            </a:pPr>
            <a:r>
              <a:rPr spc="-5" dirty="0"/>
              <a:t>Recursive	Definition</a:t>
            </a:r>
            <a:r>
              <a:rPr spc="-70" dirty="0"/>
              <a:t> </a:t>
            </a:r>
            <a:r>
              <a:rPr spc="-5" dirty="0"/>
              <a:t>of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56652" y="367847"/>
            <a:ext cx="7461884" cy="575818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100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Factorial</a:t>
            </a:r>
            <a:endParaRPr sz="4000">
              <a:latin typeface="Arial"/>
              <a:cs typeface="Arial"/>
            </a:endParaRPr>
          </a:p>
          <a:p>
            <a:pPr marL="393065" marR="43180" indent="-342900">
              <a:lnSpc>
                <a:spcPct val="107100"/>
              </a:lnSpc>
              <a:spcBef>
                <a:spcPts val="1165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Give </a:t>
            </a:r>
            <a:r>
              <a:rPr sz="2800" dirty="0">
                <a:latin typeface="Arial"/>
                <a:cs typeface="Arial"/>
              </a:rPr>
              <a:t>an </a:t>
            </a:r>
            <a:r>
              <a:rPr sz="2800" spc="-5" dirty="0">
                <a:latin typeface="Arial"/>
                <a:cs typeface="Arial"/>
              </a:rPr>
              <a:t>inductive </a:t>
            </a:r>
            <a:r>
              <a:rPr sz="2800" dirty="0">
                <a:latin typeface="Arial"/>
                <a:cs typeface="Arial"/>
              </a:rPr>
              <a:t>(recursive) </a:t>
            </a:r>
            <a:r>
              <a:rPr sz="2800" spc="-5" dirty="0">
                <a:latin typeface="Arial"/>
                <a:cs typeface="Arial"/>
              </a:rPr>
              <a:t>definition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 factorial function,</a:t>
            </a:r>
            <a:endParaRPr sz="2800">
              <a:latin typeface="Arial"/>
              <a:cs typeface="Arial"/>
            </a:endParaRPr>
          </a:p>
          <a:p>
            <a:pPr marL="964565">
              <a:lnSpc>
                <a:spcPct val="100000"/>
              </a:lnSpc>
              <a:spcBef>
                <a:spcPts val="340"/>
              </a:spcBef>
            </a:pP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! = </a:t>
            </a:r>
            <a:r>
              <a:rPr sz="2800" spc="5" dirty="0">
                <a:latin typeface="Symbol"/>
                <a:cs typeface="Symbol"/>
              </a:rPr>
              <a:t></a:t>
            </a:r>
            <a:r>
              <a:rPr sz="2775" spc="7" baseline="-21021" dirty="0">
                <a:latin typeface="Arial"/>
                <a:cs typeface="Arial"/>
              </a:rPr>
              <a:t>1≤</a:t>
            </a:r>
            <a:r>
              <a:rPr sz="2775" i="1" spc="7" baseline="-21021" dirty="0">
                <a:latin typeface="Arial"/>
                <a:cs typeface="Arial"/>
              </a:rPr>
              <a:t>i≤n </a:t>
            </a:r>
            <a:r>
              <a:rPr sz="2800" i="1" dirty="0">
                <a:latin typeface="Arial"/>
                <a:cs typeface="Arial"/>
              </a:rPr>
              <a:t>i =</a:t>
            </a:r>
            <a:r>
              <a:rPr sz="2800" i="1" spc="-3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1·2</a:t>
            </a:r>
            <a:r>
              <a:rPr sz="2800" dirty="0">
                <a:latin typeface="MT Extra"/>
                <a:cs typeface="MT Extra"/>
              </a:rPr>
              <a:t></a:t>
            </a:r>
            <a:r>
              <a:rPr sz="2800" i="1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  <a:spcBef>
                <a:spcPts val="1015"/>
              </a:spcBef>
              <a:tabLst>
                <a:tab pos="793115" algn="l"/>
                <a:tab pos="2730500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Basis </a:t>
            </a:r>
            <a:r>
              <a:rPr sz="2800" spc="-5" dirty="0">
                <a:latin typeface="Arial"/>
                <a:cs typeface="Arial"/>
              </a:rPr>
              <a:t>step:	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(1) =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  <a:spcBef>
                <a:spcPts val="1040"/>
              </a:spcBef>
              <a:tabLst>
                <a:tab pos="7931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Recursive </a:t>
            </a:r>
            <a:r>
              <a:rPr sz="2800" spc="-5" dirty="0">
                <a:latin typeface="Arial"/>
                <a:cs typeface="Arial"/>
              </a:rPr>
              <a:t>step: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·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−1)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Symbol"/>
                <a:cs typeface="Symbol"/>
              </a:rPr>
              <a:t>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964565">
              <a:lnSpc>
                <a:spcPct val="100000"/>
              </a:lnSpc>
              <a:spcBef>
                <a:spcPts val="1040"/>
              </a:spcBef>
            </a:pPr>
            <a:r>
              <a:rPr sz="1400" spc="-52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3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(2) = </a:t>
            </a:r>
            <a:r>
              <a:rPr sz="2800" spc="-5" dirty="0">
                <a:latin typeface="Arial"/>
                <a:cs typeface="Arial"/>
              </a:rPr>
              <a:t>2·</a:t>
            </a:r>
            <a:r>
              <a:rPr sz="2800" i="1" spc="-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(1) </a:t>
            </a:r>
            <a:r>
              <a:rPr sz="2800" dirty="0">
                <a:latin typeface="Arial"/>
                <a:cs typeface="Arial"/>
              </a:rPr>
              <a:t>= 2·1 =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964565">
              <a:lnSpc>
                <a:spcPct val="100000"/>
              </a:lnSpc>
              <a:spcBef>
                <a:spcPts val="940"/>
              </a:spcBef>
            </a:pPr>
            <a:r>
              <a:rPr sz="1400" spc="-52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3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(3) = </a:t>
            </a:r>
            <a:r>
              <a:rPr sz="2800" spc="-5" dirty="0">
                <a:latin typeface="Arial"/>
                <a:cs typeface="Arial"/>
              </a:rPr>
              <a:t>3·</a:t>
            </a:r>
            <a:r>
              <a:rPr sz="2800" i="1" spc="-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(2)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3·{2·</a:t>
            </a:r>
            <a:r>
              <a:rPr sz="2800" i="1" spc="-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(1)} </a:t>
            </a:r>
            <a:r>
              <a:rPr sz="2800" dirty="0">
                <a:latin typeface="Arial"/>
                <a:cs typeface="Arial"/>
              </a:rPr>
              <a:t>= 3·2·1 =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  <a:p>
            <a:pPr marL="964565">
              <a:lnSpc>
                <a:spcPct val="100000"/>
              </a:lnSpc>
              <a:spcBef>
                <a:spcPts val="1040"/>
              </a:spcBef>
            </a:pPr>
            <a:r>
              <a:rPr sz="1400" spc="-52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(4) = </a:t>
            </a:r>
            <a:r>
              <a:rPr sz="2800" spc="-5" dirty="0">
                <a:latin typeface="Arial"/>
                <a:cs typeface="Arial"/>
              </a:rPr>
              <a:t>4·</a:t>
            </a:r>
            <a:r>
              <a:rPr sz="2800" i="1" spc="-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(3)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4·{3·</a:t>
            </a:r>
            <a:r>
              <a:rPr sz="2800" i="1" spc="-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(2)}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4·{3·2·</a:t>
            </a:r>
            <a:r>
              <a:rPr sz="2800" i="1" spc="-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(1)}</a:t>
            </a:r>
            <a:endParaRPr sz="2800">
              <a:latin typeface="Arial"/>
              <a:cs typeface="Arial"/>
            </a:endParaRPr>
          </a:p>
          <a:p>
            <a:pPr marL="3287395">
              <a:lnSpc>
                <a:spcPct val="100000"/>
              </a:lnSpc>
              <a:spcBef>
                <a:spcPts val="1040"/>
              </a:spcBef>
            </a:pPr>
            <a:r>
              <a:rPr sz="2800" dirty="0">
                <a:latin typeface="Arial"/>
                <a:cs typeface="Arial"/>
              </a:rPr>
              <a:t>= 4·3·2·1 =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24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7829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Fibonacci</a:t>
            </a:r>
            <a:r>
              <a:rPr spc="-95" dirty="0"/>
              <a:t> </a:t>
            </a:r>
            <a:r>
              <a:rPr spc="-5" dirty="0"/>
              <a:t>Numbers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69352" y="1374458"/>
            <a:ext cx="6899909" cy="8712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80365" marR="30480" indent="-342900">
              <a:lnSpc>
                <a:spcPts val="3300"/>
              </a:lnSpc>
              <a:spcBef>
                <a:spcPts val="26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b="1" i="1" dirty="0">
                <a:latin typeface="Arial"/>
                <a:cs typeface="Arial"/>
              </a:rPr>
              <a:t>Fibonacci </a:t>
            </a:r>
            <a:r>
              <a:rPr sz="2800" b="1" i="1" spc="-5" dirty="0">
                <a:latin typeface="Arial"/>
                <a:cs typeface="Arial"/>
              </a:rPr>
              <a:t>numbers </a:t>
            </a:r>
            <a:r>
              <a:rPr sz="2800" i="1" spc="5" dirty="0">
                <a:latin typeface="Arial"/>
                <a:cs typeface="Arial"/>
              </a:rPr>
              <a:t>f</a:t>
            </a:r>
            <a:r>
              <a:rPr sz="2775" i="1" spc="7" baseline="-21021" dirty="0">
                <a:latin typeface="Arial"/>
                <a:cs typeface="Arial"/>
              </a:rPr>
              <a:t>n</a:t>
            </a:r>
            <a:r>
              <a:rPr sz="2775" spc="7" baseline="-21021" dirty="0">
                <a:latin typeface="Symbol"/>
                <a:cs typeface="Symbol"/>
              </a:rPr>
              <a:t></a:t>
            </a:r>
            <a:r>
              <a:rPr sz="2775" spc="7" baseline="-21021" dirty="0">
                <a:latin typeface="Arial"/>
                <a:cs typeface="Arial"/>
              </a:rPr>
              <a:t>0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spc="-5" dirty="0">
                <a:latin typeface="Arial"/>
                <a:cs typeface="Arial"/>
              </a:rPr>
              <a:t>famous  </a:t>
            </a:r>
            <a:r>
              <a:rPr sz="2800" dirty="0">
                <a:latin typeface="Arial"/>
                <a:cs typeface="Arial"/>
              </a:rPr>
              <a:t>series </a:t>
            </a:r>
            <a:r>
              <a:rPr sz="2800" spc="-5" dirty="0">
                <a:latin typeface="Arial"/>
                <a:cs typeface="Arial"/>
              </a:rPr>
              <a:t>defined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1052" y="2225358"/>
            <a:ext cx="2362200" cy="109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377950" algn="l"/>
              </a:tabLst>
            </a:pPr>
            <a:r>
              <a:rPr sz="2800" i="1" dirty="0">
                <a:latin typeface="Arial"/>
                <a:cs typeface="Arial"/>
              </a:rPr>
              <a:t>f</a:t>
            </a:r>
            <a:r>
              <a:rPr sz="2775" baseline="-21021" dirty="0">
                <a:latin typeface="Arial"/>
                <a:cs typeface="Arial"/>
              </a:rPr>
              <a:t>0</a:t>
            </a:r>
            <a:r>
              <a:rPr sz="2775" spc="390" baseline="-2102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 0,	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775" baseline="-21021" dirty="0">
                <a:latin typeface="Arial"/>
                <a:cs typeface="Arial"/>
              </a:rPr>
              <a:t>1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3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1,</a:t>
            </a:r>
            <a:endParaRPr sz="2800">
              <a:latin typeface="Arial"/>
              <a:cs typeface="Arial"/>
            </a:endParaRPr>
          </a:p>
          <a:p>
            <a:pPr marL="644525">
              <a:lnSpc>
                <a:spcPct val="100000"/>
              </a:lnSpc>
              <a:spcBef>
                <a:spcPts val="2175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9060" y="2314258"/>
            <a:ext cx="2381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i="1" spc="7" baseline="13888" dirty="0">
                <a:latin typeface="Arial"/>
                <a:cs typeface="Arial"/>
              </a:rPr>
              <a:t>f</a:t>
            </a:r>
            <a:r>
              <a:rPr sz="1850" i="1" spc="5" dirty="0">
                <a:latin typeface="Arial"/>
                <a:cs typeface="Arial"/>
              </a:rPr>
              <a:t>n</a:t>
            </a:r>
            <a:r>
              <a:rPr sz="1850" spc="5" dirty="0">
                <a:latin typeface="Symbol"/>
                <a:cs typeface="Symbol"/>
              </a:rPr>
              <a:t></a:t>
            </a:r>
            <a:r>
              <a:rPr sz="1850" spc="5" dirty="0">
                <a:latin typeface="Arial"/>
                <a:cs typeface="Arial"/>
              </a:rPr>
              <a:t>2 </a:t>
            </a:r>
            <a:r>
              <a:rPr sz="4200" baseline="13888" dirty="0">
                <a:latin typeface="Arial"/>
                <a:cs typeface="Arial"/>
              </a:rPr>
              <a:t>= </a:t>
            </a:r>
            <a:r>
              <a:rPr sz="4200" i="1" spc="7" baseline="13888" dirty="0">
                <a:latin typeface="Arial"/>
                <a:cs typeface="Arial"/>
              </a:rPr>
              <a:t>f</a:t>
            </a:r>
            <a:r>
              <a:rPr sz="1850" i="1" spc="5" dirty="0">
                <a:latin typeface="Arial"/>
                <a:cs typeface="Arial"/>
              </a:rPr>
              <a:t>n</a:t>
            </a:r>
            <a:r>
              <a:rPr sz="1850" spc="5" dirty="0">
                <a:latin typeface="Arial"/>
                <a:cs typeface="Arial"/>
              </a:rPr>
              <a:t>−1 </a:t>
            </a:r>
            <a:r>
              <a:rPr sz="4200" baseline="13888" dirty="0">
                <a:latin typeface="Arial"/>
                <a:cs typeface="Arial"/>
              </a:rPr>
              <a:t>+</a:t>
            </a:r>
            <a:r>
              <a:rPr sz="4200" spc="652" baseline="13888" dirty="0">
                <a:latin typeface="Arial"/>
                <a:cs typeface="Arial"/>
              </a:rPr>
              <a:t> </a:t>
            </a:r>
            <a:r>
              <a:rPr sz="4200" i="1" spc="7" baseline="13888" dirty="0">
                <a:latin typeface="Arial"/>
                <a:cs typeface="Arial"/>
              </a:rPr>
              <a:t>f</a:t>
            </a:r>
            <a:r>
              <a:rPr sz="1850" i="1" spc="5" dirty="0">
                <a:latin typeface="Arial"/>
                <a:cs typeface="Arial"/>
              </a:rPr>
              <a:t>n</a:t>
            </a:r>
            <a:r>
              <a:rPr sz="1850" spc="5" dirty="0">
                <a:latin typeface="Arial"/>
                <a:cs typeface="Arial"/>
              </a:rPr>
              <a:t>−2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9539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7002" y="356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6527" y="43891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46077" y="432244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14327" y="5214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84340" y="5138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09727" y="590041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924174" y="3195637"/>
            <a:ext cx="919480" cy="462280"/>
            <a:chOff x="2924174" y="3195637"/>
            <a:chExt cx="919480" cy="462280"/>
          </a:xfrm>
        </p:grpSpPr>
        <p:sp>
          <p:nvSpPr>
            <p:cNvPr id="21" name="object 21"/>
            <p:cNvSpPr/>
            <p:nvPr/>
          </p:nvSpPr>
          <p:spPr>
            <a:xfrm>
              <a:off x="2928937" y="3200399"/>
              <a:ext cx="892175" cy="446405"/>
            </a:xfrm>
            <a:custGeom>
              <a:avLst/>
              <a:gdLst/>
              <a:ahLst/>
              <a:cxnLst/>
              <a:rect l="l" t="t" r="r" b="b"/>
              <a:pathLst>
                <a:path w="892175" h="446404">
                  <a:moveTo>
                    <a:pt x="0" y="0"/>
                  </a:moveTo>
                  <a:lnTo>
                    <a:pt x="891681" y="44584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58143" y="3589445"/>
              <a:ext cx="85725" cy="68580"/>
            </a:xfrm>
            <a:custGeom>
              <a:avLst/>
              <a:gdLst/>
              <a:ahLst/>
              <a:cxnLst/>
              <a:rect l="l" t="t" r="r" b="b"/>
              <a:pathLst>
                <a:path w="85725" h="68579">
                  <a:moveTo>
                    <a:pt x="34077" y="0"/>
                  </a:moveTo>
                  <a:lnTo>
                    <a:pt x="0" y="68154"/>
                  </a:lnTo>
                  <a:lnTo>
                    <a:pt x="85194" y="68154"/>
                  </a:lnTo>
                  <a:lnTo>
                    <a:pt x="340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928937" y="3848100"/>
            <a:ext cx="914400" cy="76200"/>
            <a:chOff x="2928937" y="3848100"/>
            <a:chExt cx="914400" cy="76200"/>
          </a:xfrm>
        </p:grpSpPr>
        <p:sp>
          <p:nvSpPr>
            <p:cNvPr id="24" name="object 24"/>
            <p:cNvSpPr/>
            <p:nvPr/>
          </p:nvSpPr>
          <p:spPr>
            <a:xfrm>
              <a:off x="2928937" y="3886199"/>
              <a:ext cx="889000" cy="0"/>
            </a:xfrm>
            <a:custGeom>
              <a:avLst/>
              <a:gdLst/>
              <a:ahLst/>
              <a:cxnLst/>
              <a:rect l="l" t="t" r="r" b="b"/>
              <a:pathLst>
                <a:path w="889000">
                  <a:moveTo>
                    <a:pt x="0" y="0"/>
                  </a:moveTo>
                  <a:lnTo>
                    <a:pt x="8889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67137" y="38481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295775" y="3881437"/>
            <a:ext cx="995680" cy="538480"/>
            <a:chOff x="4295775" y="3881437"/>
            <a:chExt cx="995680" cy="538480"/>
          </a:xfrm>
        </p:grpSpPr>
        <p:sp>
          <p:nvSpPr>
            <p:cNvPr id="27" name="object 27"/>
            <p:cNvSpPr/>
            <p:nvPr/>
          </p:nvSpPr>
          <p:spPr>
            <a:xfrm>
              <a:off x="4300537" y="3886199"/>
              <a:ext cx="968375" cy="521970"/>
            </a:xfrm>
            <a:custGeom>
              <a:avLst/>
              <a:gdLst/>
              <a:ahLst/>
              <a:cxnLst/>
              <a:rect l="l" t="t" r="r" b="b"/>
              <a:pathLst>
                <a:path w="968375" h="521970">
                  <a:moveTo>
                    <a:pt x="0" y="0"/>
                  </a:moveTo>
                  <a:lnTo>
                    <a:pt x="968235" y="52135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05982" y="4349927"/>
              <a:ext cx="85725" cy="69850"/>
            </a:xfrm>
            <a:custGeom>
              <a:avLst/>
              <a:gdLst/>
              <a:ahLst/>
              <a:cxnLst/>
              <a:rect l="l" t="t" r="r" b="b"/>
              <a:pathLst>
                <a:path w="85725" h="69850">
                  <a:moveTo>
                    <a:pt x="36126" y="0"/>
                  </a:moveTo>
                  <a:lnTo>
                    <a:pt x="0" y="67091"/>
                  </a:lnTo>
                  <a:lnTo>
                    <a:pt x="85154" y="69672"/>
                  </a:lnTo>
                  <a:lnTo>
                    <a:pt x="361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300537" y="4533900"/>
            <a:ext cx="990600" cy="76200"/>
            <a:chOff x="4300537" y="4533900"/>
            <a:chExt cx="990600" cy="76200"/>
          </a:xfrm>
        </p:grpSpPr>
        <p:sp>
          <p:nvSpPr>
            <p:cNvPr id="30" name="object 30"/>
            <p:cNvSpPr/>
            <p:nvPr/>
          </p:nvSpPr>
          <p:spPr>
            <a:xfrm>
              <a:off x="4300537" y="4572000"/>
              <a:ext cx="965200" cy="0"/>
            </a:xfrm>
            <a:custGeom>
              <a:avLst/>
              <a:gdLst/>
              <a:ahLst/>
              <a:cxnLst/>
              <a:rect l="l" t="t" r="r" b="b"/>
              <a:pathLst>
                <a:path w="965200">
                  <a:moveTo>
                    <a:pt x="0" y="0"/>
                  </a:moveTo>
                  <a:lnTo>
                    <a:pt x="9651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14937" y="45339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667375" y="4643437"/>
            <a:ext cx="995680" cy="538480"/>
            <a:chOff x="5667375" y="4643437"/>
            <a:chExt cx="995680" cy="538480"/>
          </a:xfrm>
        </p:grpSpPr>
        <p:sp>
          <p:nvSpPr>
            <p:cNvPr id="33" name="object 33"/>
            <p:cNvSpPr/>
            <p:nvPr/>
          </p:nvSpPr>
          <p:spPr>
            <a:xfrm>
              <a:off x="5672137" y="4648199"/>
              <a:ext cx="968375" cy="521970"/>
            </a:xfrm>
            <a:custGeom>
              <a:avLst/>
              <a:gdLst/>
              <a:ahLst/>
              <a:cxnLst/>
              <a:rect l="l" t="t" r="r" b="b"/>
              <a:pathLst>
                <a:path w="968375" h="521970">
                  <a:moveTo>
                    <a:pt x="0" y="0"/>
                  </a:moveTo>
                  <a:lnTo>
                    <a:pt x="968235" y="52135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77582" y="5111927"/>
              <a:ext cx="85725" cy="69850"/>
            </a:xfrm>
            <a:custGeom>
              <a:avLst/>
              <a:gdLst/>
              <a:ahLst/>
              <a:cxnLst/>
              <a:rect l="l" t="t" r="r" b="b"/>
              <a:pathLst>
                <a:path w="85725" h="69850">
                  <a:moveTo>
                    <a:pt x="36125" y="0"/>
                  </a:moveTo>
                  <a:lnTo>
                    <a:pt x="0" y="67091"/>
                  </a:lnTo>
                  <a:lnTo>
                    <a:pt x="85153" y="69672"/>
                  </a:lnTo>
                  <a:lnTo>
                    <a:pt x="361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667375" y="5372100"/>
            <a:ext cx="995680" cy="647700"/>
            <a:chOff x="5667375" y="5372100"/>
            <a:chExt cx="995680" cy="647700"/>
          </a:xfrm>
        </p:grpSpPr>
        <p:sp>
          <p:nvSpPr>
            <p:cNvPr id="36" name="object 36"/>
            <p:cNvSpPr/>
            <p:nvPr/>
          </p:nvSpPr>
          <p:spPr>
            <a:xfrm>
              <a:off x="5748337" y="5410200"/>
              <a:ext cx="889000" cy="0"/>
            </a:xfrm>
            <a:custGeom>
              <a:avLst/>
              <a:gdLst/>
              <a:ahLst/>
              <a:cxnLst/>
              <a:rect l="l" t="t" r="r" b="b"/>
              <a:pathLst>
                <a:path w="889000">
                  <a:moveTo>
                    <a:pt x="0" y="0"/>
                  </a:moveTo>
                  <a:lnTo>
                    <a:pt x="8889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86537" y="53721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72137" y="5486400"/>
              <a:ext cx="968375" cy="521970"/>
            </a:xfrm>
            <a:custGeom>
              <a:avLst/>
              <a:gdLst/>
              <a:ahLst/>
              <a:cxnLst/>
              <a:rect l="l" t="t" r="r" b="b"/>
              <a:pathLst>
                <a:path w="968375" h="521970">
                  <a:moveTo>
                    <a:pt x="0" y="0"/>
                  </a:moveTo>
                  <a:lnTo>
                    <a:pt x="968235" y="52135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77582" y="5950127"/>
              <a:ext cx="85725" cy="69850"/>
            </a:xfrm>
            <a:custGeom>
              <a:avLst/>
              <a:gdLst/>
              <a:ahLst/>
              <a:cxnLst/>
              <a:rect l="l" t="t" r="r" b="b"/>
              <a:pathLst>
                <a:path w="85725" h="69850">
                  <a:moveTo>
                    <a:pt x="36125" y="0"/>
                  </a:moveTo>
                  <a:lnTo>
                    <a:pt x="0" y="67091"/>
                  </a:lnTo>
                  <a:lnTo>
                    <a:pt x="85153" y="69672"/>
                  </a:lnTo>
                  <a:lnTo>
                    <a:pt x="361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3998912" y="4029075"/>
            <a:ext cx="76200" cy="313055"/>
            <a:chOff x="3998912" y="4029075"/>
            <a:chExt cx="76200" cy="313055"/>
          </a:xfrm>
        </p:grpSpPr>
        <p:sp>
          <p:nvSpPr>
            <p:cNvPr id="41" name="object 41"/>
            <p:cNvSpPr/>
            <p:nvPr/>
          </p:nvSpPr>
          <p:spPr>
            <a:xfrm>
              <a:off x="4037012" y="4029075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4">
                  <a:moveTo>
                    <a:pt x="0" y="0"/>
                  </a:moveTo>
                  <a:lnTo>
                    <a:pt x="0" y="28733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98912" y="42656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2940049" y="4040187"/>
            <a:ext cx="903605" cy="455930"/>
            <a:chOff x="2940049" y="4040187"/>
            <a:chExt cx="903605" cy="455930"/>
          </a:xfrm>
        </p:grpSpPr>
        <p:sp>
          <p:nvSpPr>
            <p:cNvPr id="44" name="object 44"/>
            <p:cNvSpPr/>
            <p:nvPr/>
          </p:nvSpPr>
          <p:spPr>
            <a:xfrm>
              <a:off x="2944812" y="4044949"/>
              <a:ext cx="876300" cy="440055"/>
            </a:xfrm>
            <a:custGeom>
              <a:avLst/>
              <a:gdLst/>
              <a:ahLst/>
              <a:cxnLst/>
              <a:rect l="l" t="t" r="r" b="b"/>
              <a:pathLst>
                <a:path w="876300" h="440054">
                  <a:moveTo>
                    <a:pt x="0" y="0"/>
                  </a:moveTo>
                  <a:lnTo>
                    <a:pt x="875822" y="43945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58143" y="4427573"/>
              <a:ext cx="85725" cy="68580"/>
            </a:xfrm>
            <a:custGeom>
              <a:avLst/>
              <a:gdLst/>
              <a:ahLst/>
              <a:cxnLst/>
              <a:rect l="l" t="t" r="r" b="b"/>
              <a:pathLst>
                <a:path w="85725" h="68579">
                  <a:moveTo>
                    <a:pt x="34174" y="0"/>
                  </a:moveTo>
                  <a:lnTo>
                    <a:pt x="0" y="68106"/>
                  </a:lnTo>
                  <a:lnTo>
                    <a:pt x="85194" y="68226"/>
                  </a:lnTo>
                  <a:lnTo>
                    <a:pt x="341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5454650" y="4816475"/>
            <a:ext cx="76200" cy="313055"/>
            <a:chOff x="5454650" y="4816475"/>
            <a:chExt cx="76200" cy="313055"/>
          </a:xfrm>
        </p:grpSpPr>
        <p:sp>
          <p:nvSpPr>
            <p:cNvPr id="47" name="object 47"/>
            <p:cNvSpPr/>
            <p:nvPr/>
          </p:nvSpPr>
          <p:spPr>
            <a:xfrm>
              <a:off x="5492749" y="4816475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4">
                  <a:moveTo>
                    <a:pt x="0" y="0"/>
                  </a:moveTo>
                  <a:lnTo>
                    <a:pt x="0" y="28733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54650" y="50530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4344987" y="4764087"/>
            <a:ext cx="1022350" cy="570230"/>
            <a:chOff x="4344987" y="4764087"/>
            <a:chExt cx="1022350" cy="570230"/>
          </a:xfrm>
        </p:grpSpPr>
        <p:sp>
          <p:nvSpPr>
            <p:cNvPr id="50" name="object 50"/>
            <p:cNvSpPr/>
            <p:nvPr/>
          </p:nvSpPr>
          <p:spPr>
            <a:xfrm>
              <a:off x="4349749" y="4768849"/>
              <a:ext cx="995680" cy="553085"/>
            </a:xfrm>
            <a:custGeom>
              <a:avLst/>
              <a:gdLst/>
              <a:ahLst/>
              <a:cxnLst/>
              <a:rect l="l" t="t" r="r" b="b"/>
              <a:pathLst>
                <a:path w="995679" h="553085">
                  <a:moveTo>
                    <a:pt x="0" y="0"/>
                  </a:moveTo>
                  <a:lnTo>
                    <a:pt x="995382" y="55281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82223" y="5263695"/>
              <a:ext cx="85725" cy="70485"/>
            </a:xfrm>
            <a:custGeom>
              <a:avLst/>
              <a:gdLst/>
              <a:ahLst/>
              <a:cxnLst/>
              <a:rect l="l" t="t" r="r" b="b"/>
              <a:pathLst>
                <a:path w="85725" h="70485">
                  <a:moveTo>
                    <a:pt x="36996" y="0"/>
                  </a:moveTo>
                  <a:lnTo>
                    <a:pt x="0" y="66615"/>
                  </a:lnTo>
                  <a:lnTo>
                    <a:pt x="85114" y="70304"/>
                  </a:lnTo>
                  <a:lnTo>
                    <a:pt x="36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6832598" y="5578475"/>
            <a:ext cx="76200" cy="311150"/>
            <a:chOff x="6832598" y="5578475"/>
            <a:chExt cx="76200" cy="311150"/>
          </a:xfrm>
        </p:grpSpPr>
        <p:sp>
          <p:nvSpPr>
            <p:cNvPr id="53" name="object 53"/>
            <p:cNvSpPr/>
            <p:nvPr/>
          </p:nvSpPr>
          <p:spPr>
            <a:xfrm>
              <a:off x="6870698" y="5578475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0" y="2857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32598" y="58134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87312"/>
            <a:ext cx="52470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3155" algn="l"/>
              </a:tabLst>
            </a:pPr>
            <a:r>
              <a:rPr spc="-5" dirty="0"/>
              <a:t>Inductive	Proof</a:t>
            </a:r>
            <a:r>
              <a:rPr spc="-75" dirty="0"/>
              <a:t> </a:t>
            </a:r>
            <a:r>
              <a:rPr spc="-5" dirty="0"/>
              <a:t>about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9677" y="569912"/>
            <a:ext cx="47383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Fibonacci</a:t>
            </a:r>
            <a:r>
              <a:rPr sz="4000" b="1" spc="-9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Numbers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3939" y="1171955"/>
            <a:ext cx="3502025" cy="111061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10"/>
              </a:spcBef>
              <a:tabLst>
                <a:tab pos="380365" algn="l"/>
                <a:tab pos="2198370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Theorem:	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775" i="1" baseline="-2102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</a:t>
            </a:r>
            <a:r>
              <a:rPr sz="2800" spc="-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775" i="1" baseline="2552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15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Proof: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induction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3357" y="2400977"/>
            <a:ext cx="15748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01139" y="2389123"/>
            <a:ext cx="4458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  <a:tab pos="2260600" algn="l"/>
                <a:tab pos="3915410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Basis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</a:t>
            </a:r>
            <a:r>
              <a:rPr sz="2800" spc="-5" dirty="0">
                <a:latin typeface="Arial"/>
                <a:cs typeface="Arial"/>
              </a:rPr>
              <a:t>:	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775" baseline="-2102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775" spc="765" baseline="-2102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 0</a:t>
            </a:r>
            <a:r>
              <a:rPr sz="2800" spc="-2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</a:t>
            </a:r>
            <a:r>
              <a:rPr sz="28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2	=</a:t>
            </a:r>
            <a:r>
              <a:rPr sz="28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55564" y="2862579"/>
            <a:ext cx="22358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775" baseline="-21021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 1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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775" baseline="25525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800" spc="-5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8439" y="3482848"/>
            <a:ext cx="7313295" cy="3018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marR="43180" indent="-279400">
              <a:lnSpc>
                <a:spcPct val="109800"/>
              </a:lnSpc>
              <a:spcBef>
                <a:spcPts val="95"/>
              </a:spcBef>
              <a:tabLst>
                <a:tab pos="3359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Inductive step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Use 2</a:t>
            </a:r>
            <a:r>
              <a:rPr sz="2775" baseline="25525" dirty="0">
                <a:latin typeface="Arial"/>
                <a:cs typeface="Arial"/>
              </a:rPr>
              <a:t>nd </a:t>
            </a:r>
            <a:r>
              <a:rPr sz="2800" dirty="0">
                <a:latin typeface="Arial"/>
                <a:cs typeface="Arial"/>
              </a:rPr>
              <a:t>principle of </a:t>
            </a:r>
            <a:r>
              <a:rPr sz="2800" spc="-5" dirty="0">
                <a:latin typeface="Arial"/>
                <a:cs typeface="Arial"/>
              </a:rPr>
              <a:t>induction  (strong induction).</a:t>
            </a:r>
            <a:endParaRPr sz="2800">
              <a:latin typeface="Arial"/>
              <a:cs typeface="Arial"/>
            </a:endParaRPr>
          </a:p>
          <a:p>
            <a:pPr marL="335915">
              <a:lnSpc>
                <a:spcPct val="100000"/>
              </a:lnSpc>
              <a:spcBef>
                <a:spcPts val="735"/>
              </a:spcBef>
              <a:tabLst>
                <a:tab pos="3509645" algn="l"/>
              </a:tabLst>
            </a:pPr>
            <a:r>
              <a:rPr sz="2800" dirty="0">
                <a:latin typeface="Arial"/>
                <a:cs typeface="Arial"/>
              </a:rPr>
              <a:t>Assume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i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</a:t>
            </a:r>
            <a:r>
              <a:rPr sz="28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,	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775" i="1" baseline="-21021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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775" i="1" baseline="2552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i="1" dirty="0">
                <a:latin typeface="Arial"/>
                <a:cs typeface="Arial"/>
              </a:rPr>
              <a:t>.</a:t>
            </a:r>
            <a:r>
              <a:rPr sz="2800" i="1" spc="-1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507365">
              <a:lnSpc>
                <a:spcPts val="3260"/>
              </a:lnSpc>
              <a:spcBef>
                <a:spcPts val="640"/>
              </a:spcBef>
            </a:pPr>
            <a:r>
              <a:rPr sz="2800" i="1" spc="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775" i="1" spc="7" baseline="-21021" dirty="0">
                <a:solidFill>
                  <a:srgbClr val="FF0000"/>
                </a:solidFill>
                <a:latin typeface="Arial"/>
                <a:cs typeface="Arial"/>
              </a:rPr>
              <a:t>k+</a:t>
            </a:r>
            <a:r>
              <a:rPr sz="2775" spc="7" baseline="-21021" dirty="0">
                <a:solidFill>
                  <a:srgbClr val="FF0000"/>
                </a:solidFill>
                <a:latin typeface="Arial"/>
                <a:cs typeface="Arial"/>
              </a:rPr>
              <a:t>1 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775" i="1" baseline="-2102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800" i="1" spc="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775" i="1" spc="7" baseline="-2102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775" spc="7" baseline="-21021" dirty="0">
                <a:solidFill>
                  <a:srgbClr val="FF0000"/>
                </a:solidFill>
                <a:latin typeface="Arial"/>
                <a:cs typeface="Arial"/>
              </a:rPr>
              <a:t>−1</a:t>
            </a:r>
            <a:r>
              <a:rPr sz="2775" spc="-127" baseline="-2102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  <a:p>
            <a:pPr marL="1100455">
              <a:lnSpc>
                <a:spcPts val="3260"/>
              </a:lnSpc>
            </a:pPr>
            <a:r>
              <a:rPr sz="4200" baseline="-16865" dirty="0">
                <a:solidFill>
                  <a:srgbClr val="FF0000"/>
                </a:solidFill>
                <a:latin typeface="Symbol"/>
                <a:cs typeface="Symbol"/>
              </a:rPr>
              <a:t></a:t>
            </a:r>
            <a:r>
              <a:rPr sz="4200" baseline="-168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200" baseline="-1686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5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4200" baseline="-1686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4200" spc="-15" baseline="-168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spc="7" baseline="-1686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50" i="1" spc="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1850" spc="5" dirty="0">
                <a:solidFill>
                  <a:srgbClr val="FF0000"/>
                </a:solidFill>
                <a:latin typeface="Arial"/>
                <a:cs typeface="Arial"/>
              </a:rPr>
              <a:t>−1</a:t>
            </a:r>
            <a:endParaRPr sz="1850">
              <a:latin typeface="Arial"/>
              <a:cs typeface="Arial"/>
            </a:endParaRPr>
          </a:p>
          <a:p>
            <a:pPr marL="1100455">
              <a:lnSpc>
                <a:spcPct val="100000"/>
              </a:lnSpc>
              <a:spcBef>
                <a:spcPts val="1580"/>
              </a:spcBef>
              <a:tabLst>
                <a:tab pos="3654425" algn="l"/>
              </a:tabLst>
            </a:pP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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775" i="1" baseline="25525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+ 2</a:t>
            </a:r>
            <a:r>
              <a:rPr sz="2775" i="1" baseline="2552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775" i="1" spc="127" baseline="255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775" i="1" spc="7" baseline="2552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775" spc="7" baseline="25525" dirty="0">
                <a:solidFill>
                  <a:srgbClr val="FF0000"/>
                </a:solidFill>
                <a:latin typeface="Arial"/>
                <a:cs typeface="Arial"/>
              </a:rPr>
              <a:t>+1</a:t>
            </a:r>
            <a:r>
              <a:rPr sz="2800" spc="5" dirty="0">
                <a:latin typeface="Arial"/>
                <a:cs typeface="Arial"/>
              </a:rPr>
              <a:t>.	</a:t>
            </a:r>
            <a:r>
              <a:rPr sz="2800" dirty="0">
                <a:latin typeface="Arial"/>
                <a:cs typeface="Arial"/>
              </a:rPr>
              <a:t>■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91223" y="2452688"/>
            <a:ext cx="381000" cy="838200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0"/>
                </a:moveTo>
                <a:lnTo>
                  <a:pt x="60212" y="3560"/>
                </a:lnTo>
                <a:lnTo>
                  <a:pt x="112506" y="13476"/>
                </a:lnTo>
                <a:lnTo>
                  <a:pt x="153744" y="28597"/>
                </a:lnTo>
                <a:lnTo>
                  <a:pt x="190500" y="69848"/>
                </a:lnTo>
                <a:lnTo>
                  <a:pt x="190500" y="349250"/>
                </a:lnTo>
                <a:lnTo>
                  <a:pt x="200211" y="371328"/>
                </a:lnTo>
                <a:lnTo>
                  <a:pt x="227255" y="390502"/>
                </a:lnTo>
                <a:lnTo>
                  <a:pt x="268493" y="405623"/>
                </a:lnTo>
                <a:lnTo>
                  <a:pt x="320787" y="415539"/>
                </a:lnTo>
                <a:lnTo>
                  <a:pt x="380999" y="419100"/>
                </a:lnTo>
                <a:lnTo>
                  <a:pt x="320787" y="422660"/>
                </a:lnTo>
                <a:lnTo>
                  <a:pt x="268493" y="432576"/>
                </a:lnTo>
                <a:lnTo>
                  <a:pt x="227255" y="447697"/>
                </a:lnTo>
                <a:lnTo>
                  <a:pt x="200211" y="466871"/>
                </a:lnTo>
                <a:lnTo>
                  <a:pt x="190500" y="488948"/>
                </a:lnTo>
                <a:lnTo>
                  <a:pt x="190500" y="768350"/>
                </a:lnTo>
                <a:lnTo>
                  <a:pt x="180788" y="790428"/>
                </a:lnTo>
                <a:lnTo>
                  <a:pt x="153744" y="809602"/>
                </a:lnTo>
                <a:lnTo>
                  <a:pt x="112506" y="824723"/>
                </a:lnTo>
                <a:lnTo>
                  <a:pt x="60212" y="834638"/>
                </a:lnTo>
                <a:lnTo>
                  <a:pt x="0" y="838199"/>
                </a:lnTo>
              </a:path>
            </a:pathLst>
          </a:custGeom>
          <a:ln w="19049">
            <a:solidFill>
              <a:srgbClr val="007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50963" y="2245995"/>
            <a:ext cx="2403475" cy="11150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791845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Note: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use of 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base cases</a:t>
            </a:r>
            <a:r>
              <a:rPr sz="2400" spc="-7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20"/>
              </a:lnSpc>
            </a:pP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recursive</a:t>
            </a:r>
            <a:r>
              <a:rPr sz="2400" spc="-4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definition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37087" y="1504951"/>
            <a:ext cx="533400" cy="76200"/>
            <a:chOff x="4637087" y="1504951"/>
            <a:chExt cx="533400" cy="76200"/>
          </a:xfrm>
        </p:grpSpPr>
        <p:sp>
          <p:nvSpPr>
            <p:cNvPr id="19" name="object 19"/>
            <p:cNvSpPr/>
            <p:nvPr/>
          </p:nvSpPr>
          <p:spPr>
            <a:xfrm>
              <a:off x="4662487" y="1543050"/>
              <a:ext cx="508000" cy="0"/>
            </a:xfrm>
            <a:custGeom>
              <a:avLst/>
              <a:gdLst/>
              <a:ahLst/>
              <a:cxnLst/>
              <a:rect l="l" t="t" r="r" b="b"/>
              <a:pathLst>
                <a:path w="508000">
                  <a:moveTo>
                    <a:pt x="5079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7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37087" y="150495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211127" y="1328420"/>
            <a:ext cx="270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Implicitly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all</a:t>
            </a:r>
            <a:r>
              <a:rPr sz="2400" spc="-7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400" b="1" dirty="0">
                <a:solidFill>
                  <a:srgbClr val="0076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9017000" cy="630237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04277" y="118681"/>
            <a:ext cx="778732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A Lower </a:t>
            </a:r>
            <a:r>
              <a:rPr spc="-5" dirty="0"/>
              <a:t>Boun</a:t>
            </a:r>
            <a:r>
              <a:rPr dirty="0"/>
              <a:t>d </a:t>
            </a:r>
            <a:r>
              <a:rPr dirty="0" smtClean="0"/>
              <a:t>on </a:t>
            </a:r>
            <a:r>
              <a:rPr dirty="0" err="1" smtClean="0"/>
              <a:t>Fibonacc</a:t>
            </a:r>
            <a:r>
              <a:rPr lang="en-GB" dirty="0" err="1" smtClean="0"/>
              <a:t>i</a:t>
            </a:r>
            <a:endParaRPr sz="1200" baseline="-27777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219200" y="838200"/>
            <a:ext cx="22269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Numbers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6652" y="1252220"/>
            <a:ext cx="6729730" cy="518731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93065" marR="43180" indent="-342900">
              <a:lnSpc>
                <a:spcPts val="3300"/>
              </a:lnSpc>
              <a:spcBef>
                <a:spcPts val="260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Theorem: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integers </a:t>
            </a:r>
            <a:r>
              <a:rPr sz="2800" i="1" spc="-5" dirty="0">
                <a:latin typeface="Arial"/>
                <a:cs typeface="Arial"/>
              </a:rPr>
              <a:t>n</a:t>
            </a:r>
            <a:r>
              <a:rPr sz="2800" spc="-5" dirty="0">
                <a:latin typeface="Symbol"/>
                <a:cs typeface="Symbol"/>
              </a:rPr>
              <a:t></a:t>
            </a:r>
            <a:r>
              <a:rPr sz="2800" spc="-5" dirty="0">
                <a:latin typeface="Arial"/>
                <a:cs typeface="Arial"/>
              </a:rPr>
              <a:t>3,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775" i="1" baseline="-21021" dirty="0">
                <a:latin typeface="Arial"/>
                <a:cs typeface="Arial"/>
              </a:rPr>
              <a:t>n </a:t>
            </a:r>
            <a:r>
              <a:rPr sz="2800" dirty="0">
                <a:latin typeface="Symbol"/>
                <a:cs typeface="Symbol"/>
              </a:rPr>
              <a:t>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5" dirty="0">
                <a:latin typeface="Arial"/>
                <a:cs typeface="Arial"/>
              </a:rPr>
              <a:t>α</a:t>
            </a:r>
            <a:r>
              <a:rPr sz="2775" i="1" spc="7" baseline="25525" dirty="0">
                <a:latin typeface="Arial"/>
                <a:cs typeface="Arial"/>
              </a:rPr>
              <a:t>n</a:t>
            </a:r>
            <a:r>
              <a:rPr sz="2775" spc="7" baseline="25525" dirty="0">
                <a:latin typeface="Arial"/>
                <a:cs typeface="Arial"/>
              </a:rPr>
              <a:t>−2</a:t>
            </a:r>
            <a:r>
              <a:rPr sz="2800" spc="5" dirty="0">
                <a:latin typeface="Arial"/>
                <a:cs typeface="Arial"/>
              </a:rPr>
              <a:t>,  </a:t>
            </a:r>
            <a:r>
              <a:rPr sz="2800" dirty="0">
                <a:latin typeface="Arial"/>
                <a:cs typeface="Arial"/>
              </a:rPr>
              <a:t>where </a:t>
            </a:r>
            <a:r>
              <a:rPr sz="2800" i="1" dirty="0">
                <a:latin typeface="Arial"/>
                <a:cs typeface="Arial"/>
              </a:rPr>
              <a:t>α </a:t>
            </a:r>
            <a:r>
              <a:rPr sz="2800" dirty="0">
                <a:latin typeface="Arial"/>
                <a:cs typeface="Arial"/>
              </a:rPr>
              <a:t>= (1 + 5</a:t>
            </a:r>
            <a:r>
              <a:rPr sz="2775" baseline="25525" dirty="0">
                <a:latin typeface="Arial"/>
                <a:cs typeface="Arial"/>
              </a:rPr>
              <a:t>1/2</a:t>
            </a:r>
            <a:r>
              <a:rPr sz="2800" dirty="0">
                <a:latin typeface="Arial"/>
                <a:cs typeface="Arial"/>
              </a:rPr>
              <a:t>)/2 </a:t>
            </a:r>
            <a:r>
              <a:rPr sz="2800" dirty="0">
                <a:latin typeface="Symbol"/>
                <a:cs typeface="Symbol"/>
              </a:rPr>
              <a:t>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1.61803.</a:t>
            </a:r>
            <a:endParaRPr sz="28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10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Proof. </a:t>
            </a:r>
            <a:r>
              <a:rPr sz="2800" dirty="0">
                <a:latin typeface="Arial"/>
                <a:cs typeface="Arial"/>
              </a:rPr>
              <a:t>(Using </a:t>
            </a:r>
            <a:r>
              <a:rPr sz="2800" spc="-5" dirty="0">
                <a:latin typeface="Arial"/>
                <a:cs typeface="Arial"/>
              </a:rPr>
              <a:t>strong induction.)</a:t>
            </a:r>
            <a:endParaRPr sz="2800" dirty="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  <a:spcBef>
                <a:spcPts val="590"/>
              </a:spcBef>
              <a:tabLst>
                <a:tab pos="7931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Let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) = </a:t>
            </a:r>
            <a:r>
              <a:rPr sz="2600" spc="5" dirty="0">
                <a:latin typeface="Arial"/>
                <a:cs typeface="Arial"/>
              </a:rPr>
              <a:t>(</a:t>
            </a:r>
            <a:r>
              <a:rPr sz="2600" i="1" spc="5" dirty="0">
                <a:latin typeface="Arial"/>
                <a:cs typeface="Arial"/>
              </a:rPr>
              <a:t>f</a:t>
            </a:r>
            <a:r>
              <a:rPr sz="2550" i="1" spc="7" baseline="-21241" dirty="0">
                <a:latin typeface="Arial"/>
                <a:cs typeface="Arial"/>
              </a:rPr>
              <a:t>n </a:t>
            </a:r>
            <a:r>
              <a:rPr sz="2600" dirty="0">
                <a:latin typeface="Symbol"/>
                <a:cs typeface="Symbol"/>
              </a:rPr>
              <a:t>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Arial"/>
                <a:cs typeface="Arial"/>
              </a:rPr>
              <a:t>α</a:t>
            </a:r>
            <a:r>
              <a:rPr sz="2550" i="1" spc="7" baseline="26143" dirty="0">
                <a:latin typeface="Arial"/>
                <a:cs typeface="Arial"/>
              </a:rPr>
              <a:t>n</a:t>
            </a:r>
            <a:r>
              <a:rPr sz="2550" spc="7" baseline="26143" dirty="0">
                <a:latin typeface="Arial"/>
                <a:cs typeface="Arial"/>
              </a:rPr>
              <a:t>−2</a:t>
            </a:r>
            <a:r>
              <a:rPr sz="2600" spc="5" dirty="0">
                <a:latin typeface="Arial"/>
                <a:cs typeface="Arial"/>
              </a:rPr>
              <a:t>).</a:t>
            </a:r>
            <a:endParaRPr sz="2600" dirty="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  <a:spcBef>
                <a:spcPts val="580"/>
              </a:spcBef>
              <a:tabLst>
                <a:tab pos="7931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Basis step</a:t>
            </a:r>
            <a:r>
              <a:rPr sz="2600" b="1" spc="-5" dirty="0"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  <a:p>
            <a:pPr marL="793115" marR="680085">
              <a:lnSpc>
                <a:spcPct val="1186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For </a:t>
            </a:r>
            <a:r>
              <a:rPr sz="2600" i="1" dirty="0">
                <a:latin typeface="Arial"/>
                <a:cs typeface="Arial"/>
              </a:rPr>
              <a:t>n </a:t>
            </a:r>
            <a:r>
              <a:rPr sz="2600" dirty="0">
                <a:latin typeface="Arial"/>
                <a:cs typeface="Arial"/>
              </a:rPr>
              <a:t>= 3, </a:t>
            </a:r>
            <a:r>
              <a:rPr sz="2600" spc="-5" dirty="0">
                <a:latin typeface="Arial"/>
                <a:cs typeface="Arial"/>
              </a:rPr>
              <a:t>note that </a:t>
            </a:r>
            <a:r>
              <a:rPr sz="2600" i="1" spc="10" dirty="0">
                <a:latin typeface="Arial"/>
                <a:cs typeface="Arial"/>
              </a:rPr>
              <a:t>α</a:t>
            </a:r>
            <a:r>
              <a:rPr sz="2550" i="1" spc="15" baseline="26143" dirty="0">
                <a:latin typeface="Arial"/>
                <a:cs typeface="Arial"/>
              </a:rPr>
              <a:t>n</a:t>
            </a:r>
            <a:r>
              <a:rPr sz="2550" spc="15" baseline="26143" dirty="0">
                <a:latin typeface="Arial"/>
                <a:cs typeface="Arial"/>
              </a:rPr>
              <a:t>−2 </a:t>
            </a:r>
            <a:r>
              <a:rPr sz="2600" dirty="0">
                <a:latin typeface="Arial"/>
                <a:cs typeface="Arial"/>
              </a:rPr>
              <a:t>= </a:t>
            </a:r>
            <a:r>
              <a:rPr sz="2600" i="1" dirty="0">
                <a:latin typeface="Arial"/>
                <a:cs typeface="Arial"/>
              </a:rPr>
              <a:t>α </a:t>
            </a:r>
            <a:r>
              <a:rPr sz="2600" dirty="0">
                <a:latin typeface="Symbol"/>
                <a:cs typeface="Symbol"/>
              </a:rPr>
              <a:t>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2 = </a:t>
            </a:r>
            <a:r>
              <a:rPr sz="2600" i="1" spc="5" dirty="0">
                <a:latin typeface="Arial"/>
                <a:cs typeface="Arial"/>
              </a:rPr>
              <a:t>f</a:t>
            </a:r>
            <a:r>
              <a:rPr sz="2550" spc="7" baseline="-21241" dirty="0">
                <a:latin typeface="Arial"/>
                <a:cs typeface="Arial"/>
              </a:rPr>
              <a:t>3</a:t>
            </a:r>
            <a:r>
              <a:rPr sz="2600" spc="5" dirty="0">
                <a:latin typeface="Arial"/>
                <a:cs typeface="Arial"/>
              </a:rPr>
              <a:t>.  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i="1" dirty="0">
                <a:latin typeface="Arial"/>
                <a:cs typeface="Arial"/>
              </a:rPr>
              <a:t>n </a:t>
            </a:r>
            <a:r>
              <a:rPr sz="2600" dirty="0">
                <a:latin typeface="Arial"/>
                <a:cs typeface="Arial"/>
              </a:rPr>
              <a:t>= 4, </a:t>
            </a:r>
            <a:r>
              <a:rPr sz="2600" i="1" spc="10" dirty="0">
                <a:latin typeface="Arial"/>
                <a:cs typeface="Arial"/>
              </a:rPr>
              <a:t>α</a:t>
            </a:r>
            <a:r>
              <a:rPr sz="2550" i="1" spc="15" baseline="26143" dirty="0">
                <a:latin typeface="Arial"/>
                <a:cs typeface="Arial"/>
              </a:rPr>
              <a:t>n</a:t>
            </a:r>
            <a:r>
              <a:rPr sz="2550" spc="15" baseline="26143" dirty="0">
                <a:latin typeface="Arial"/>
                <a:cs typeface="Arial"/>
              </a:rPr>
              <a:t>−2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-260" dirty="0">
                <a:latin typeface="Arial"/>
                <a:cs typeface="Arial"/>
              </a:rPr>
              <a:t> </a:t>
            </a:r>
            <a:r>
              <a:rPr sz="2600" i="1" spc="5" dirty="0">
                <a:latin typeface="Arial"/>
                <a:cs typeface="Arial"/>
              </a:rPr>
              <a:t>α</a:t>
            </a:r>
            <a:r>
              <a:rPr sz="2550" spc="7" baseline="26143" dirty="0">
                <a:latin typeface="Arial"/>
                <a:cs typeface="Arial"/>
              </a:rPr>
              <a:t>2</a:t>
            </a:r>
            <a:endParaRPr sz="2550" baseline="26143" dirty="0">
              <a:latin typeface="Arial"/>
              <a:cs typeface="Arial"/>
            </a:endParaRPr>
          </a:p>
          <a:p>
            <a:pPr marL="2976880">
              <a:lnSpc>
                <a:spcPct val="100000"/>
              </a:lnSpc>
              <a:spcBef>
                <a:spcPts val="680"/>
              </a:spcBef>
            </a:pPr>
            <a:r>
              <a:rPr sz="2600" dirty="0">
                <a:latin typeface="Arial"/>
                <a:cs typeface="Arial"/>
              </a:rPr>
              <a:t>= (1 + </a:t>
            </a:r>
            <a:r>
              <a:rPr sz="2600" spc="5" dirty="0">
                <a:latin typeface="Arial"/>
                <a:cs typeface="Arial"/>
              </a:rPr>
              <a:t>2·5</a:t>
            </a:r>
            <a:r>
              <a:rPr sz="2550" spc="7" baseline="26143" dirty="0">
                <a:latin typeface="Arial"/>
                <a:cs typeface="Arial"/>
              </a:rPr>
              <a:t>1/2 </a:t>
            </a:r>
            <a:r>
              <a:rPr sz="2600" dirty="0">
                <a:latin typeface="Arial"/>
                <a:cs typeface="Arial"/>
              </a:rPr>
              <a:t>+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5)/4</a:t>
            </a:r>
            <a:endParaRPr sz="2600" dirty="0">
              <a:latin typeface="Arial"/>
              <a:cs typeface="Arial"/>
            </a:endParaRPr>
          </a:p>
          <a:p>
            <a:pPr marL="2976880">
              <a:lnSpc>
                <a:spcPct val="100000"/>
              </a:lnSpc>
              <a:spcBef>
                <a:spcPts val="580"/>
              </a:spcBef>
            </a:pPr>
            <a:r>
              <a:rPr sz="2600" dirty="0">
                <a:latin typeface="Arial"/>
                <a:cs typeface="Arial"/>
              </a:rPr>
              <a:t>= (3 +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5</a:t>
            </a:r>
            <a:r>
              <a:rPr sz="2550" baseline="26143" dirty="0">
                <a:latin typeface="Arial"/>
                <a:cs typeface="Arial"/>
              </a:rPr>
              <a:t>1/2</a:t>
            </a:r>
            <a:r>
              <a:rPr sz="2600" dirty="0">
                <a:latin typeface="Arial"/>
                <a:cs typeface="Arial"/>
              </a:rPr>
              <a:t>)/2</a:t>
            </a:r>
          </a:p>
          <a:p>
            <a:pPr marL="2976880">
              <a:lnSpc>
                <a:spcPct val="100000"/>
              </a:lnSpc>
              <a:spcBef>
                <a:spcPts val="680"/>
              </a:spcBef>
              <a:tabLst>
                <a:tab pos="5085715" algn="l"/>
              </a:tabLst>
            </a:pPr>
            <a:r>
              <a:rPr sz="2600" dirty="0">
                <a:latin typeface="Arial"/>
                <a:cs typeface="Arial"/>
              </a:rPr>
              <a:t>≈ </a:t>
            </a:r>
            <a:r>
              <a:rPr sz="2600" spc="-5" dirty="0">
                <a:latin typeface="Arial"/>
                <a:cs typeface="Arial"/>
              </a:rPr>
              <a:t>2.61803	</a:t>
            </a:r>
            <a:r>
              <a:rPr sz="2600" dirty="0">
                <a:latin typeface="Arial"/>
                <a:cs typeface="Arial"/>
              </a:rPr>
              <a:t>(= </a:t>
            </a:r>
            <a:r>
              <a:rPr sz="2600" i="1" dirty="0">
                <a:latin typeface="Arial"/>
                <a:cs typeface="Arial"/>
              </a:rPr>
              <a:t>α </a:t>
            </a:r>
            <a:r>
              <a:rPr sz="2600" dirty="0">
                <a:latin typeface="Arial"/>
                <a:cs typeface="Arial"/>
              </a:rPr>
              <a:t>+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1)</a:t>
            </a:r>
          </a:p>
          <a:p>
            <a:pPr marL="2976880">
              <a:lnSpc>
                <a:spcPct val="100000"/>
              </a:lnSpc>
              <a:spcBef>
                <a:spcPts val="580"/>
              </a:spcBef>
            </a:pPr>
            <a:r>
              <a:rPr sz="2600" dirty="0">
                <a:latin typeface="Symbol"/>
                <a:cs typeface="Symbol"/>
              </a:rPr>
              <a:t>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3 =</a:t>
            </a:r>
            <a:r>
              <a:rPr sz="2600" spc="60" dirty="0">
                <a:latin typeface="Arial"/>
                <a:cs typeface="Arial"/>
              </a:rPr>
              <a:t> </a:t>
            </a:r>
            <a:r>
              <a:rPr sz="2600" i="1" spc="5" dirty="0">
                <a:latin typeface="Arial"/>
                <a:cs typeface="Arial"/>
              </a:rPr>
              <a:t>f</a:t>
            </a:r>
            <a:r>
              <a:rPr sz="2550" spc="7" baseline="-21241" dirty="0">
                <a:latin typeface="Arial"/>
                <a:cs typeface="Arial"/>
              </a:rPr>
              <a:t>4</a:t>
            </a:r>
            <a:r>
              <a:rPr sz="2600" spc="5" dirty="0"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397</Words>
  <Application>Microsoft Office PowerPoint</Application>
  <PresentationFormat>On-screen Show (4:3)</PresentationFormat>
  <Paragraphs>214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Lecture </vt:lpstr>
      <vt:lpstr>Recursive Definitions</vt:lpstr>
      <vt:lpstr>Recursion</vt:lpstr>
      <vt:lpstr>Recursively Defined Functions</vt:lpstr>
      <vt:lpstr>Another Example</vt:lpstr>
      <vt:lpstr>Recursive Definition of</vt:lpstr>
      <vt:lpstr>The Fibonacci Numbers</vt:lpstr>
      <vt:lpstr>Inductive Proof about</vt:lpstr>
      <vt:lpstr>A Lower Bound on Fibonacci</vt:lpstr>
      <vt:lpstr>A Lower Bound on Fibonacci</vt:lpstr>
      <vt:lpstr>Recursively Defined Sets</vt:lpstr>
      <vt:lpstr>Example cont.</vt:lpstr>
      <vt:lpstr>The Set of All Strings</vt:lpstr>
      <vt:lpstr>String: Example</vt:lpstr>
      <vt:lpstr>Proof cont.</vt:lpstr>
      <vt:lpstr>Rooted Trees</vt:lpstr>
      <vt:lpstr>Illustrating Rooted Tree</vt:lpstr>
      <vt:lpstr>Building Up Rooted Trees</vt:lpstr>
      <vt:lpstr>Extended Binary Trees</vt:lpstr>
      <vt:lpstr>Building Up Extended BinaryTrees </vt:lpstr>
      <vt:lpstr>Lamé’s Theorem</vt:lpstr>
      <vt:lpstr>Proof of Lamé’s Theorem</vt:lpstr>
      <vt:lpstr>Lamé Proof cont.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</dc:title>
  <cp:lastModifiedBy>ADMIN</cp:lastModifiedBy>
  <cp:revision>2</cp:revision>
  <dcterms:created xsi:type="dcterms:W3CDTF">2020-09-16T02:17:30Z</dcterms:created>
  <dcterms:modified xsi:type="dcterms:W3CDTF">2020-09-16T02:28:10Z</dcterms:modified>
</cp:coreProperties>
</file>