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92761"/>
            <a:ext cx="8959215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3352" y="1221739"/>
            <a:ext cx="4116070" cy="404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3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1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1" y="474662"/>
                  </a:lnTo>
                  <a:lnTo>
                    <a:pt x="437661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6" y="2546351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999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3" y="3260726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6889750" cy="21913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4. </a:t>
            </a:r>
            <a:r>
              <a:rPr sz="3200" b="1" spc="-5" dirty="0">
                <a:latin typeface="Arial"/>
                <a:cs typeface="Arial"/>
              </a:rPr>
              <a:t>Induction 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Recursion</a:t>
            </a:r>
            <a:endParaRPr sz="3200">
              <a:latin typeface="Arial"/>
              <a:cs typeface="Arial"/>
            </a:endParaRPr>
          </a:p>
          <a:p>
            <a:pPr marL="1519555" marR="1329055" lvl="1" indent="-593090">
              <a:lnSpc>
                <a:spcPts val="4000"/>
              </a:lnSpc>
              <a:spcBef>
                <a:spcPts val="234"/>
              </a:spcBef>
              <a:buAutoNum type="arabicPeriod" startAt="3"/>
              <a:tabLst>
                <a:tab pos="1520825" algn="l"/>
              </a:tabLst>
            </a:pP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Definitions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Structural Induction</a:t>
            </a:r>
            <a:endParaRPr sz="2800">
              <a:latin typeface="Arial"/>
              <a:cs typeface="Arial"/>
            </a:endParaRPr>
          </a:p>
          <a:p>
            <a:pPr marL="1520190" lvl="1" indent="-593725">
              <a:lnSpc>
                <a:spcPct val="100000"/>
              </a:lnSpc>
              <a:spcBef>
                <a:spcPts val="900"/>
              </a:spcBef>
              <a:buAutoNum type="arabicPeriod" startAt="3"/>
              <a:tabLst>
                <a:tab pos="1520825" algn="l"/>
              </a:tabLst>
            </a:pPr>
            <a:r>
              <a:rPr sz="2800" dirty="0">
                <a:latin typeface="Arial"/>
                <a:cs typeface="Arial"/>
              </a:rPr>
              <a:t>Recursive</a:t>
            </a:r>
            <a:r>
              <a:rPr sz="2800" spc="-5" dirty="0">
                <a:latin typeface="Arial"/>
                <a:cs typeface="Arial"/>
              </a:rPr>
              <a:t> Algorithms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719195" algn="l"/>
                <a:tab pos="5836285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E</a:t>
            </a:r>
            <a:r>
              <a:rPr sz="4000" spc="-5" dirty="0"/>
              <a:t>u</a:t>
            </a:r>
            <a:r>
              <a:rPr sz="4000" dirty="0"/>
              <a:t>c</a:t>
            </a:r>
            <a:r>
              <a:rPr sz="4000" spc="-5" dirty="0"/>
              <a:t>li</a:t>
            </a:r>
            <a:r>
              <a:rPr sz="4000" dirty="0"/>
              <a:t>d</a:t>
            </a:r>
            <a:r>
              <a:rPr sz="4000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z="4000" dirty="0"/>
              <a:t>s	</a:t>
            </a:r>
            <a:r>
              <a:rPr sz="4000" dirty="0" err="1" smtClean="0"/>
              <a:t>A</a:t>
            </a:r>
            <a:r>
              <a:rPr sz="4000" spc="-5" dirty="0" err="1" smtClean="0"/>
              <a:t>lgo</a:t>
            </a:r>
            <a:r>
              <a:rPr sz="4000" dirty="0" err="1" smtClean="0"/>
              <a:t>r</a:t>
            </a:r>
            <a:r>
              <a:rPr sz="4000" spc="-5" dirty="0" err="1" smtClean="0"/>
              <a:t>i</a:t>
            </a:r>
            <a:r>
              <a:rPr sz="4000" dirty="0" err="1" smtClean="0"/>
              <a:t>t</a:t>
            </a:r>
            <a:r>
              <a:rPr sz="4000" spc="-5" dirty="0" err="1" smtClean="0"/>
              <a:t>h</a:t>
            </a:r>
            <a:r>
              <a:rPr lang="en-GB" sz="4000" spc="-5" dirty="0" smtClean="0"/>
              <a:t>m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40739" y="1516379"/>
            <a:ext cx="7741284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gcd(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spc="-5" dirty="0">
                <a:latin typeface="Arial"/>
                <a:cs typeface="Arial"/>
              </a:rPr>
              <a:t>gcd((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gcd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b="1" spc="-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55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 0 </a:t>
            </a:r>
            <a:r>
              <a:rPr sz="2800" b="1" spc="-5" dirty="0">
                <a:latin typeface="Arial"/>
                <a:cs typeface="Arial"/>
              </a:rPr>
              <a:t>then return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else return </a:t>
            </a:r>
            <a:r>
              <a:rPr sz="2800" i="1" spc="-5" dirty="0">
                <a:latin typeface="Arial"/>
                <a:cs typeface="Arial"/>
              </a:rPr>
              <a:t>gcd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b="1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202565" indent="-342900">
              <a:lnSpc>
                <a:spcPct val="110500"/>
              </a:lnSpc>
              <a:spcBef>
                <a:spcPts val="26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algorithms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often </a:t>
            </a:r>
            <a:r>
              <a:rPr sz="2800" dirty="0">
                <a:latin typeface="Arial"/>
                <a:cs typeface="Arial"/>
              </a:rPr>
              <a:t>simpler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than iterative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ones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However, </a:t>
            </a: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can consume more </a:t>
            </a:r>
            <a:r>
              <a:rPr sz="2800" spc="-5" dirty="0">
                <a:latin typeface="Arial"/>
                <a:cs typeface="Arial"/>
              </a:rPr>
              <a:t>stack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space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your compiler is not smart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enough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55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  <a:tab pos="4247515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</a:t>
            </a:r>
            <a:r>
              <a:rPr sz="4000" spc="-5" dirty="0"/>
              <a:t>Lin</a:t>
            </a:r>
            <a:r>
              <a:rPr sz="4000" dirty="0"/>
              <a:t>ear	Search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650239" y="1374458"/>
            <a:ext cx="8068945" cy="488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329"/>
              </a:lnSpc>
              <a:spcBef>
                <a:spcPts val="100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{Finds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in series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at 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location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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i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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j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ts val="3329"/>
              </a:lnSpc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840740">
              <a:lnSpc>
                <a:spcPts val="3329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: series;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integer;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item 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find)</a:t>
            </a:r>
            <a:endParaRPr sz="2800">
              <a:latin typeface="Arial"/>
              <a:cs typeface="Arial"/>
            </a:endParaRPr>
          </a:p>
          <a:p>
            <a:pPr marL="445770">
              <a:lnSpc>
                <a:spcPts val="3329"/>
              </a:lnSpc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{At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right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item? Return</a:t>
            </a:r>
            <a:r>
              <a:rPr sz="2800" spc="-2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it!}</a:t>
            </a:r>
            <a:endParaRPr sz="280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40"/>
              </a:spcBef>
              <a:tabLst>
                <a:tab pos="2945130" algn="l"/>
              </a:tabLst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j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{No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locations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in range?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Failure!}</a:t>
            </a:r>
            <a:endParaRPr sz="280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spc="-5" dirty="0">
                <a:latin typeface="Arial"/>
                <a:cs typeface="Arial"/>
              </a:rPr>
              <a:t>search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+1, </a:t>
            </a:r>
            <a:r>
              <a:rPr sz="2800" i="1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{Try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rest of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range}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Arial"/>
              <a:cs typeface="Arial"/>
            </a:endParaRPr>
          </a:p>
          <a:p>
            <a:pPr marL="393700" marR="1360805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there </a:t>
            </a:r>
            <a:r>
              <a:rPr sz="2800" dirty="0">
                <a:latin typeface="Arial"/>
                <a:cs typeface="Arial"/>
              </a:rPr>
              <a:t>is no real </a:t>
            </a:r>
            <a:r>
              <a:rPr sz="2800" spc="-5" dirty="0">
                <a:latin typeface="Arial"/>
                <a:cs typeface="Arial"/>
              </a:rPr>
              <a:t>advantage to </a:t>
            </a:r>
            <a:r>
              <a:rPr sz="2800" dirty="0">
                <a:latin typeface="Arial"/>
                <a:cs typeface="Arial"/>
              </a:rPr>
              <a:t>using  recursion here over just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looping</a:t>
            </a:r>
            <a:endParaRPr sz="2800">
              <a:latin typeface="Arial"/>
              <a:cs typeface="Arial"/>
            </a:endParaRPr>
          </a:p>
          <a:p>
            <a:pPr marL="965200">
              <a:lnSpc>
                <a:spcPts val="3300"/>
              </a:lnSpc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loc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</a:t>
            </a:r>
            <a:r>
              <a:rPr sz="2800" i="1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recursion is slower because procedure call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012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  <a:tab pos="4304665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B</a:t>
            </a:r>
            <a:r>
              <a:rPr sz="4000" spc="-5" dirty="0"/>
              <a:t>in</a:t>
            </a:r>
            <a:r>
              <a:rPr sz="4000" dirty="0"/>
              <a:t>ary	Search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318259"/>
            <a:ext cx="5321935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{Find location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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i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</a:t>
            </a:r>
            <a:r>
              <a:rPr sz="2800" spc="4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j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binarySearch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313" y="2324099"/>
            <a:ext cx="2691130" cy="15398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2600" i="1" dirty="0">
                <a:latin typeface="Arial"/>
                <a:cs typeface="Arial"/>
              </a:rPr>
              <a:t>m </a:t>
            </a:r>
            <a:r>
              <a:rPr sz="2600" spc="-5" dirty="0">
                <a:latin typeface="Arial"/>
                <a:cs typeface="Arial"/>
              </a:rPr>
              <a:t>:= </a:t>
            </a:r>
            <a:r>
              <a:rPr sz="2600" spc="-550" dirty="0">
                <a:latin typeface="Symbol"/>
                <a:cs typeface="Symbol"/>
              </a:rPr>
              <a:t>⎣</a:t>
            </a:r>
            <a:r>
              <a:rPr sz="2600" spc="-550" dirty="0">
                <a:latin typeface="Arial"/>
                <a:cs typeface="Arial"/>
              </a:rPr>
              <a:t>(</a:t>
            </a:r>
            <a:r>
              <a:rPr sz="2600" i="1" spc="-550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spc="-370" dirty="0">
                <a:latin typeface="Arial"/>
                <a:cs typeface="Arial"/>
              </a:rPr>
              <a:t>j</a:t>
            </a:r>
            <a:r>
              <a:rPr sz="2600" spc="-370" dirty="0">
                <a:latin typeface="Arial"/>
                <a:cs typeface="Arial"/>
              </a:rPr>
              <a:t>)/2</a:t>
            </a:r>
            <a:r>
              <a:rPr sz="2600" spc="-370" dirty="0">
                <a:latin typeface="Symbol"/>
                <a:cs typeface="Symbol"/>
              </a:rPr>
              <a:t>⎦</a:t>
            </a:r>
            <a:endParaRPr sz="26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600" b="1" spc="-5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spc="10" dirty="0">
                <a:latin typeface="Arial"/>
                <a:cs typeface="Arial"/>
              </a:rPr>
              <a:t>a</a:t>
            </a:r>
            <a:r>
              <a:rPr sz="2550" i="1" spc="15" baseline="-21241" dirty="0">
                <a:latin typeface="Arial"/>
                <a:cs typeface="Arial"/>
              </a:rPr>
              <a:t>m </a:t>
            </a:r>
            <a:r>
              <a:rPr sz="2600" b="1" spc="-5" dirty="0">
                <a:latin typeface="Arial"/>
                <a:cs typeface="Arial"/>
              </a:rPr>
              <a:t>return</a:t>
            </a:r>
            <a:r>
              <a:rPr sz="2600" b="1" spc="-30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2600" b="1" spc="-5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Arial"/>
                <a:cs typeface="Arial"/>
              </a:rPr>
              <a:t>a</a:t>
            </a:r>
            <a:r>
              <a:rPr sz="2550" i="1" spc="15" baseline="-21241" dirty="0">
                <a:latin typeface="Arial"/>
                <a:cs typeface="Arial"/>
              </a:rPr>
              <a:t>m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i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4652" y="2324099"/>
            <a:ext cx="4431030" cy="15398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{Go to halfway point}</a:t>
            </a:r>
            <a:endParaRPr sz="2600">
              <a:latin typeface="Arial"/>
              <a:cs typeface="Arial"/>
            </a:endParaRPr>
          </a:p>
          <a:p>
            <a:pPr marL="799465">
              <a:lnSpc>
                <a:spcPct val="100000"/>
              </a:lnSpc>
              <a:spcBef>
                <a:spcPts val="680"/>
              </a:spcBef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{Did we luck</a:t>
            </a:r>
            <a:r>
              <a:rPr sz="26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out?}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{If it’s to the left,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check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that</a:t>
            </a:r>
            <a:r>
              <a:rPr sz="26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½}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9552" y="3848100"/>
            <a:ext cx="7362190" cy="20732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680"/>
              </a:spcBef>
            </a:pPr>
            <a:r>
              <a:rPr sz="2600" b="1" spc="-5" dirty="0">
                <a:latin typeface="Arial"/>
                <a:cs typeface="Arial"/>
              </a:rPr>
              <a:t>return </a:t>
            </a:r>
            <a:r>
              <a:rPr sz="2600" i="1" spc="-5" dirty="0">
                <a:latin typeface="Arial"/>
                <a:cs typeface="Arial"/>
              </a:rPr>
              <a:t>binarySearch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−1)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  <a:tabLst>
                <a:tab pos="3254375" algn="l"/>
              </a:tabLst>
            </a:pPr>
            <a:r>
              <a:rPr sz="2600" b="1" spc="-5" dirty="0">
                <a:latin typeface="Arial"/>
                <a:cs typeface="Arial"/>
              </a:rPr>
              <a:t>else </a:t>
            </a:r>
            <a:r>
              <a:rPr sz="2600" b="1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Arial"/>
                <a:cs typeface="Arial"/>
              </a:rPr>
              <a:t>a</a:t>
            </a:r>
            <a:r>
              <a:rPr sz="2550" i="1" spc="15" baseline="-21241" dirty="0">
                <a:latin typeface="Arial"/>
                <a:cs typeface="Arial"/>
              </a:rPr>
              <a:t>m 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j</a:t>
            </a:r>
            <a:r>
              <a:rPr sz="2600" i="1" spc="-10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m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{If it’s to right,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check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that</a:t>
            </a:r>
            <a:r>
              <a:rPr sz="2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½}</a:t>
            </a:r>
            <a:endParaRPr sz="26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1300"/>
              </a:spcBef>
            </a:pPr>
            <a:r>
              <a:rPr sz="2600" b="1" spc="-5" dirty="0">
                <a:latin typeface="Arial"/>
                <a:cs typeface="Arial"/>
              </a:rPr>
              <a:t>return </a:t>
            </a:r>
            <a:r>
              <a:rPr sz="2600" i="1" spc="-5" dirty="0">
                <a:latin typeface="Arial"/>
                <a:cs typeface="Arial"/>
              </a:rPr>
              <a:t>binarySearch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+1, </a:t>
            </a:r>
            <a:r>
              <a:rPr sz="2600" i="1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80"/>
              </a:spcBef>
              <a:tabLst>
                <a:tab pos="3023235" algn="l"/>
              </a:tabLst>
            </a:pPr>
            <a:r>
              <a:rPr sz="2600" b="1" dirty="0">
                <a:latin typeface="Arial"/>
                <a:cs typeface="Arial"/>
              </a:rPr>
              <a:t>else </a:t>
            </a:r>
            <a:r>
              <a:rPr sz="2600" b="1" spc="-5" dirty="0">
                <a:latin typeface="Arial"/>
                <a:cs typeface="Arial"/>
              </a:rPr>
              <a:t>return</a:t>
            </a:r>
            <a:r>
              <a:rPr sz="2600" b="1" dirty="0">
                <a:latin typeface="Arial"/>
                <a:cs typeface="Arial"/>
              </a:rPr>
              <a:t> 0	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{No more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items,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failure.}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719195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</a:t>
            </a:r>
            <a:r>
              <a:rPr sz="4000" spc="-5" dirty="0"/>
              <a:t>Fibon</a:t>
            </a:r>
            <a:r>
              <a:rPr sz="4000" dirty="0"/>
              <a:t>acci</a:t>
            </a:r>
            <a:r>
              <a:rPr sz="4000" spc="-5" dirty="0"/>
              <a:t> </a:t>
            </a:r>
            <a:r>
              <a:rPr sz="4000" dirty="0" err="1" smtClean="0"/>
              <a:t>A</a:t>
            </a:r>
            <a:r>
              <a:rPr sz="4000" spc="-5" dirty="0" err="1" smtClean="0"/>
              <a:t>lgo</a:t>
            </a:r>
            <a:r>
              <a:rPr sz="4000" dirty="0" err="1" smtClean="0"/>
              <a:t>r</a:t>
            </a:r>
            <a:r>
              <a:rPr sz="4000" spc="-5" dirty="0" err="1" smtClean="0"/>
              <a:t>i</a:t>
            </a:r>
            <a:r>
              <a:rPr sz="4000" dirty="0" err="1" smtClean="0"/>
              <a:t>t</a:t>
            </a:r>
            <a:r>
              <a:rPr lang="en-GB" sz="4000" dirty="0" err="1" smtClean="0"/>
              <a:t>hm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752" y="1328420"/>
            <a:ext cx="6782434" cy="42843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2377440" indent="-342900">
              <a:lnSpc>
                <a:spcPts val="3300"/>
              </a:lnSpc>
              <a:spcBef>
                <a:spcPts val="260"/>
              </a:spcBef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fibonacci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 </a:t>
            </a: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0 </a:t>
            </a: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</a:p>
          <a:p>
            <a:pPr marL="354965">
              <a:lnSpc>
                <a:spcPts val="3270"/>
              </a:lnSpc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1 </a:t>
            </a: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</a:p>
          <a:p>
            <a:pPr marL="354965">
              <a:lnSpc>
                <a:spcPts val="3329"/>
              </a:lnSpc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spc="-5" dirty="0">
                <a:latin typeface="Arial"/>
                <a:cs typeface="Arial"/>
              </a:rPr>
              <a:t>fibonacci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− 1) + </a:t>
            </a:r>
            <a:r>
              <a:rPr sz="2800" i="1" spc="-5" dirty="0">
                <a:latin typeface="Arial"/>
                <a:cs typeface="Arial"/>
              </a:rPr>
              <a:t>fibonacci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−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 dirty="0">
              <a:latin typeface="Arial"/>
              <a:cs typeface="Arial"/>
            </a:endParaRPr>
          </a:p>
          <a:p>
            <a:pPr marL="355600" marR="3670935" indent="-342900">
              <a:lnSpc>
                <a:spcPct val="122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Is this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efficient  algorithm?</a:t>
            </a:r>
            <a:endParaRPr sz="2800" dirty="0">
              <a:latin typeface="Arial"/>
              <a:cs typeface="Arial"/>
            </a:endParaRPr>
          </a:p>
          <a:p>
            <a:pPr marL="355600" marR="3216275" indent="-342900">
              <a:lnSpc>
                <a:spcPct val="119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additions 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performed?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3300" y="3276600"/>
            <a:ext cx="3797298" cy="3352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268979" algn="l"/>
              </a:tabLst>
            </a:pPr>
            <a:r>
              <a:rPr sz="3800" dirty="0"/>
              <a:t>A</a:t>
            </a:r>
            <a:r>
              <a:rPr sz="3800" spc="-5" dirty="0"/>
              <a:t>n</a:t>
            </a:r>
            <a:r>
              <a:rPr sz="3800" dirty="0"/>
              <a:t>a</a:t>
            </a:r>
            <a:r>
              <a:rPr sz="3800" spc="-5" dirty="0"/>
              <a:t>l</a:t>
            </a:r>
            <a:r>
              <a:rPr sz="3800" dirty="0"/>
              <a:t>ys</a:t>
            </a:r>
            <a:r>
              <a:rPr sz="3800" spc="-5" dirty="0"/>
              <a:t>i</a:t>
            </a:r>
            <a:r>
              <a:rPr sz="3800" dirty="0"/>
              <a:t>s	</a:t>
            </a:r>
            <a:r>
              <a:rPr sz="3800" spc="-5" dirty="0"/>
              <a:t>o</a:t>
            </a:r>
            <a:r>
              <a:rPr sz="3800" dirty="0"/>
              <a:t>f</a:t>
            </a:r>
            <a:r>
              <a:rPr sz="3800" spc="-5" dirty="0"/>
              <a:t> Fibon</a:t>
            </a:r>
            <a:r>
              <a:rPr sz="3800" dirty="0"/>
              <a:t>acci</a:t>
            </a:r>
            <a:r>
              <a:rPr sz="3800" spc="-5" dirty="0"/>
              <a:t> </a:t>
            </a:r>
            <a:r>
              <a:rPr sz="3800" dirty="0" err="1" smtClean="0"/>
              <a:t>Pr</a:t>
            </a:r>
            <a:r>
              <a:rPr sz="3800" spc="-5" dirty="0" err="1" smtClean="0"/>
              <a:t>o</a:t>
            </a:r>
            <a:r>
              <a:rPr sz="3800" dirty="0" err="1" smtClean="0"/>
              <a:t>ce</a:t>
            </a:r>
            <a:r>
              <a:rPr sz="3800" spc="-5" dirty="0" err="1" smtClean="0"/>
              <a:t>d</a:t>
            </a:r>
            <a:r>
              <a:rPr lang="en-GB" sz="3800" spc="-5" dirty="0" err="1" smtClean="0"/>
              <a:t>ure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4339" y="1649095"/>
            <a:ext cx="8234045" cy="3964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0" marR="334645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recursive procedure </a:t>
            </a:r>
            <a:r>
              <a:rPr sz="2800" i="1" spc="-5" dirty="0">
                <a:latin typeface="Arial"/>
                <a:cs typeface="Arial"/>
              </a:rPr>
              <a:t>fibonacci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)  performs </a:t>
            </a:r>
            <a:r>
              <a:rPr sz="2800" i="1" spc="5" dirty="0">
                <a:latin typeface="Arial"/>
                <a:cs typeface="Arial"/>
              </a:rPr>
              <a:t>f</a:t>
            </a:r>
            <a:r>
              <a:rPr sz="2775" i="1" spc="7" baseline="-21021" dirty="0">
                <a:latin typeface="Arial"/>
                <a:cs typeface="Arial"/>
              </a:rPr>
              <a:t>n</a:t>
            </a:r>
            <a:r>
              <a:rPr sz="2775" spc="7" baseline="-21021" dirty="0">
                <a:latin typeface="Arial"/>
                <a:cs typeface="Arial"/>
              </a:rPr>
              <a:t>+1 </a:t>
            </a:r>
            <a:r>
              <a:rPr sz="2800" dirty="0">
                <a:latin typeface="Arial"/>
                <a:cs typeface="Arial"/>
              </a:rPr>
              <a:t>− 1</a:t>
            </a:r>
            <a:r>
              <a:rPr sz="2800" spc="-5" dirty="0">
                <a:latin typeface="Arial"/>
                <a:cs typeface="Arial"/>
              </a:rPr>
              <a:t> additions.</a:t>
            </a:r>
            <a:endParaRPr sz="2800">
              <a:latin typeface="Arial"/>
              <a:cs typeface="Arial"/>
            </a:endParaRPr>
          </a:p>
          <a:p>
            <a:pPr marL="774700" marR="30480" indent="-279400">
              <a:lnSpc>
                <a:spcPts val="3080"/>
              </a:lnSpc>
              <a:spcBef>
                <a:spcPts val="700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strong structural induction </a:t>
            </a:r>
            <a:r>
              <a:rPr sz="2600" dirty="0">
                <a:latin typeface="Arial"/>
                <a:cs typeface="Arial"/>
              </a:rPr>
              <a:t>over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, based 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procedure’s own recursive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definition.</a:t>
            </a:r>
            <a:endParaRPr sz="26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50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</a:t>
            </a:r>
            <a:r>
              <a:rPr sz="2600" b="1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step</a:t>
            </a:r>
            <a:r>
              <a:rPr sz="2600" b="1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638300" marR="1705610" indent="-228600">
              <a:lnSpc>
                <a:spcPts val="3080"/>
              </a:lnSpc>
              <a:spcBef>
                <a:spcPts val="820"/>
              </a:spcBef>
            </a:pPr>
            <a:r>
              <a:rPr sz="1400" spc="-515" dirty="0">
                <a:solidFill>
                  <a:srgbClr val="FFCF01"/>
                </a:solidFill>
                <a:latin typeface="Wingdings"/>
                <a:cs typeface="Wingdings"/>
              </a:rPr>
              <a:t></a:t>
            </a:r>
            <a:r>
              <a:rPr sz="1400" spc="385" dirty="0">
                <a:solidFill>
                  <a:srgbClr val="FFCF01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fibonacci</a:t>
            </a:r>
            <a:r>
              <a:rPr sz="2600" spc="-5" dirty="0">
                <a:latin typeface="Arial"/>
                <a:cs typeface="Arial"/>
              </a:rPr>
              <a:t>(0) performs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additions,  and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spc="15" baseline="-21241" dirty="0">
                <a:latin typeface="Arial"/>
                <a:cs typeface="Arial"/>
              </a:rPr>
              <a:t>0+1 </a:t>
            </a:r>
            <a:r>
              <a:rPr sz="2600" dirty="0">
                <a:latin typeface="Arial"/>
                <a:cs typeface="Arial"/>
              </a:rPr>
              <a:t>− 1 =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spc="7" baseline="-21241" dirty="0"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− 1 = 1 − 1 =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  <a:p>
            <a:pPr marL="1638300" marR="255270" indent="-228600">
              <a:lnSpc>
                <a:spcPct val="101800"/>
              </a:lnSpc>
              <a:spcBef>
                <a:spcPts val="445"/>
              </a:spcBef>
            </a:pPr>
            <a:r>
              <a:rPr sz="1400" spc="-515" dirty="0">
                <a:solidFill>
                  <a:srgbClr val="FFCF01"/>
                </a:solidFill>
                <a:latin typeface="Wingdings"/>
                <a:cs typeface="Wingdings"/>
              </a:rPr>
              <a:t></a:t>
            </a:r>
            <a:r>
              <a:rPr sz="1400" spc="385" dirty="0">
                <a:solidFill>
                  <a:srgbClr val="FFCF0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Likewise, </a:t>
            </a:r>
            <a:r>
              <a:rPr sz="2600" i="1" spc="-5" dirty="0">
                <a:latin typeface="Arial"/>
                <a:cs typeface="Arial"/>
              </a:rPr>
              <a:t>fibonacci</a:t>
            </a:r>
            <a:r>
              <a:rPr sz="2600" spc="-5" dirty="0">
                <a:latin typeface="Arial"/>
                <a:cs typeface="Arial"/>
              </a:rPr>
              <a:t>(1) performs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additions,  and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spc="15" baseline="-21241" dirty="0">
                <a:latin typeface="Arial"/>
                <a:cs typeface="Arial"/>
              </a:rPr>
              <a:t>1+1 </a:t>
            </a:r>
            <a:r>
              <a:rPr sz="2600" dirty="0">
                <a:latin typeface="Arial"/>
                <a:cs typeface="Arial"/>
              </a:rPr>
              <a:t>− 1 =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spc="7" baseline="-21241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− 1 = 1 − 1 =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268979" algn="l"/>
              </a:tabLst>
            </a:pPr>
            <a:r>
              <a:rPr sz="3800" dirty="0"/>
              <a:t>A</a:t>
            </a:r>
            <a:r>
              <a:rPr sz="3800" spc="-5" dirty="0"/>
              <a:t>n</a:t>
            </a:r>
            <a:r>
              <a:rPr sz="3800" dirty="0"/>
              <a:t>a</a:t>
            </a:r>
            <a:r>
              <a:rPr sz="3800" spc="-5" dirty="0"/>
              <a:t>l</a:t>
            </a:r>
            <a:r>
              <a:rPr sz="3800" dirty="0"/>
              <a:t>ys</a:t>
            </a:r>
            <a:r>
              <a:rPr sz="3800" spc="-5" dirty="0"/>
              <a:t>i</a:t>
            </a:r>
            <a:r>
              <a:rPr sz="3800" dirty="0"/>
              <a:t>s	</a:t>
            </a:r>
            <a:r>
              <a:rPr sz="3800" spc="-5" dirty="0"/>
              <a:t>o</a:t>
            </a:r>
            <a:r>
              <a:rPr sz="3800" dirty="0"/>
              <a:t>f</a:t>
            </a:r>
            <a:r>
              <a:rPr sz="3800" spc="-5" dirty="0"/>
              <a:t> Fibon</a:t>
            </a:r>
            <a:r>
              <a:rPr sz="3800" dirty="0"/>
              <a:t>acci</a:t>
            </a:r>
            <a:r>
              <a:rPr sz="3800" spc="-5" dirty="0"/>
              <a:t> </a:t>
            </a:r>
            <a:r>
              <a:rPr sz="3800" dirty="0" err="1" smtClean="0"/>
              <a:t>Pr</a:t>
            </a:r>
            <a:r>
              <a:rPr sz="3800" spc="-5" dirty="0" err="1" smtClean="0"/>
              <a:t>o</a:t>
            </a:r>
            <a:r>
              <a:rPr sz="3800" dirty="0" err="1" smtClean="0"/>
              <a:t>ce</a:t>
            </a:r>
            <a:r>
              <a:rPr sz="3800" spc="-5" dirty="0" err="1" smtClean="0"/>
              <a:t>d</a:t>
            </a:r>
            <a:r>
              <a:rPr lang="en-GB" sz="3800" spc="-5" dirty="0" err="1" smtClean="0"/>
              <a:t>ure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1327912"/>
            <a:ext cx="6824345" cy="971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Inductive</a:t>
            </a:r>
            <a:r>
              <a:rPr sz="2600" b="1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 step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5"/>
              </a:spcBef>
            </a:pP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fibonacci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007600"/>
                </a:solidFill>
                <a:latin typeface="Arial"/>
                <a:cs typeface="Arial"/>
              </a:rPr>
              <a:t>k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+1)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= 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fibonacci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007600"/>
                </a:solidFill>
                <a:latin typeface="Arial"/>
                <a:cs typeface="Arial"/>
              </a:rPr>
              <a:t>k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+</a:t>
            </a:r>
            <a:r>
              <a:rPr sz="2600" spc="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fibonacci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007600"/>
                </a:solidFill>
                <a:latin typeface="Arial"/>
                <a:cs typeface="Arial"/>
              </a:rPr>
              <a:t>k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−1)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0739" y="3833876"/>
            <a:ext cx="6325235" cy="2679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6700" marR="30480" indent="-228600">
              <a:lnSpc>
                <a:spcPct val="100499"/>
              </a:lnSpc>
              <a:spcBef>
                <a:spcPts val="85"/>
              </a:spcBef>
            </a:pPr>
            <a:r>
              <a:rPr sz="1400" spc="-515" dirty="0">
                <a:solidFill>
                  <a:srgbClr val="FFCF01"/>
                </a:solidFill>
                <a:latin typeface="Wingdings"/>
                <a:cs typeface="Wingdings"/>
              </a:rPr>
              <a:t></a:t>
            </a:r>
            <a:r>
              <a:rPr sz="1400" spc="380" dirty="0">
                <a:solidFill>
                  <a:srgbClr val="FFCF01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k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Arial"/>
                <a:cs typeface="Arial"/>
              </a:rPr>
              <a:t>1, by </a:t>
            </a:r>
            <a:r>
              <a:rPr sz="2600" spc="-5" dirty="0">
                <a:latin typeface="Arial"/>
                <a:cs typeface="Arial"/>
              </a:rPr>
              <a:t>strong inductive hypothesis,  </a:t>
            </a:r>
            <a:r>
              <a:rPr sz="2600" i="1" spc="-5" dirty="0">
                <a:latin typeface="Arial"/>
                <a:cs typeface="Arial"/>
              </a:rPr>
              <a:t>fibonacci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i="1" spc="-5" dirty="0">
                <a:latin typeface="Arial"/>
                <a:cs typeface="Arial"/>
              </a:rPr>
              <a:t>fibonacci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−1) </a:t>
            </a:r>
            <a:r>
              <a:rPr sz="2600" dirty="0">
                <a:latin typeface="Arial"/>
                <a:cs typeface="Arial"/>
              </a:rPr>
              <a:t>do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+1 </a:t>
            </a:r>
            <a:r>
              <a:rPr sz="2600" dirty="0">
                <a:latin typeface="Arial"/>
                <a:cs typeface="Arial"/>
              </a:rPr>
              <a:t>− 1 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i="1" spc="7" baseline="-21241" dirty="0">
                <a:latin typeface="Arial"/>
                <a:cs typeface="Arial"/>
              </a:rPr>
              <a:t>k </a:t>
            </a:r>
            <a:r>
              <a:rPr sz="2600" dirty="0">
                <a:latin typeface="Arial"/>
                <a:cs typeface="Arial"/>
              </a:rPr>
              <a:t>− 1 </a:t>
            </a:r>
            <a:r>
              <a:rPr sz="2600" spc="-5" dirty="0">
                <a:latin typeface="Arial"/>
                <a:cs typeface="Arial"/>
              </a:rPr>
              <a:t>additions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respectively.</a:t>
            </a:r>
            <a:endParaRPr sz="2600">
              <a:latin typeface="Arial"/>
              <a:cs typeface="Arial"/>
            </a:endParaRPr>
          </a:p>
          <a:p>
            <a:pPr marL="266700" marR="131445" indent="-228600">
              <a:lnSpc>
                <a:spcPct val="100600"/>
              </a:lnSpc>
              <a:spcBef>
                <a:spcPts val="1520"/>
              </a:spcBef>
              <a:tabLst>
                <a:tab pos="3539490" algn="l"/>
              </a:tabLst>
            </a:pPr>
            <a:r>
              <a:rPr sz="1400" spc="-515" dirty="0">
                <a:solidFill>
                  <a:srgbClr val="FFCF01"/>
                </a:solidFill>
                <a:latin typeface="Wingdings"/>
                <a:cs typeface="Wingdings"/>
              </a:rPr>
              <a:t></a:t>
            </a:r>
            <a:r>
              <a:rPr sz="1400" spc="375" dirty="0">
                <a:solidFill>
                  <a:srgbClr val="FFCF01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fibonacci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+1) </a:t>
            </a:r>
            <a:r>
              <a:rPr sz="2600" dirty="0">
                <a:latin typeface="Arial"/>
                <a:cs typeface="Arial"/>
              </a:rPr>
              <a:t>adds 1 more,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total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10" dirty="0">
                <a:latin typeface="Arial"/>
                <a:cs typeface="Arial"/>
              </a:rPr>
              <a:t>(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+1 </a:t>
            </a:r>
            <a:r>
              <a:rPr sz="2600" dirty="0">
                <a:latin typeface="Arial"/>
                <a:cs typeface="Arial"/>
              </a:rPr>
              <a:t>− 1) + </a:t>
            </a:r>
            <a:r>
              <a:rPr sz="2600" spc="5" dirty="0">
                <a:latin typeface="Arial"/>
                <a:cs typeface="Arial"/>
              </a:rPr>
              <a:t>(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i="1" spc="7" baseline="-21241" dirty="0">
                <a:latin typeface="Arial"/>
                <a:cs typeface="Arial"/>
              </a:rPr>
              <a:t>k </a:t>
            </a:r>
            <a:r>
              <a:rPr sz="2600" dirty="0">
                <a:latin typeface="Arial"/>
                <a:cs typeface="Arial"/>
              </a:rPr>
              <a:t>− 1)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	=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+1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i="1" spc="7" baseline="-21241" dirty="0">
                <a:latin typeface="Arial"/>
                <a:cs typeface="Arial"/>
              </a:rPr>
              <a:t>k </a:t>
            </a:r>
            <a:r>
              <a:rPr sz="2600" dirty="0">
                <a:latin typeface="Arial"/>
                <a:cs typeface="Arial"/>
              </a:rPr>
              <a:t>−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3513454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+2 </a:t>
            </a:r>
            <a:r>
              <a:rPr sz="2600" dirty="0">
                <a:latin typeface="Arial"/>
                <a:cs typeface="Arial"/>
              </a:rPr>
              <a:t>− 1.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■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5311" y="2324099"/>
            <a:ext cx="658495" cy="228600"/>
          </a:xfrm>
          <a:custGeom>
            <a:avLst/>
            <a:gdLst/>
            <a:ahLst/>
            <a:cxnLst/>
            <a:rect l="l" t="t" r="r" b="b"/>
            <a:pathLst>
              <a:path w="658495" h="228600">
                <a:moveTo>
                  <a:pt x="658296" y="0"/>
                </a:moveTo>
                <a:lnTo>
                  <a:pt x="647817" y="44490"/>
                </a:lnTo>
                <a:lnTo>
                  <a:pt x="619239" y="80822"/>
                </a:lnTo>
                <a:lnTo>
                  <a:pt x="576853" y="105317"/>
                </a:lnTo>
                <a:lnTo>
                  <a:pt x="524947" y="114299"/>
                </a:lnTo>
                <a:lnTo>
                  <a:pt x="462497" y="114299"/>
                </a:lnTo>
                <a:lnTo>
                  <a:pt x="410592" y="123282"/>
                </a:lnTo>
                <a:lnTo>
                  <a:pt x="368205" y="147777"/>
                </a:lnTo>
                <a:lnTo>
                  <a:pt x="339628" y="184109"/>
                </a:lnTo>
                <a:lnTo>
                  <a:pt x="329148" y="228599"/>
                </a:lnTo>
                <a:lnTo>
                  <a:pt x="318669" y="184109"/>
                </a:lnTo>
                <a:lnTo>
                  <a:pt x="290091" y="147777"/>
                </a:lnTo>
                <a:lnTo>
                  <a:pt x="247705" y="123282"/>
                </a:lnTo>
                <a:lnTo>
                  <a:pt x="195800" y="114299"/>
                </a:lnTo>
                <a:lnTo>
                  <a:pt x="133348" y="114299"/>
                </a:lnTo>
                <a:lnTo>
                  <a:pt x="81443" y="105317"/>
                </a:lnTo>
                <a:lnTo>
                  <a:pt x="39057" y="80822"/>
                </a:lnTo>
                <a:lnTo>
                  <a:pt x="10479" y="44490"/>
                </a:lnTo>
                <a:lnTo>
                  <a:pt x="0" y="0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9105" y="2324100"/>
            <a:ext cx="681355" cy="228600"/>
          </a:xfrm>
          <a:custGeom>
            <a:avLst/>
            <a:gdLst/>
            <a:ahLst/>
            <a:cxnLst/>
            <a:rect l="l" t="t" r="r" b="b"/>
            <a:pathLst>
              <a:path w="681354" h="228600">
                <a:moveTo>
                  <a:pt x="680918" y="0"/>
                </a:moveTo>
                <a:lnTo>
                  <a:pt x="648073" y="67504"/>
                </a:lnTo>
                <a:lnTo>
                  <a:pt x="611223" y="92246"/>
                </a:lnTo>
                <a:lnTo>
                  <a:pt x="564493" y="108472"/>
                </a:lnTo>
                <a:lnTo>
                  <a:pt x="510688" y="114299"/>
                </a:lnTo>
                <a:lnTo>
                  <a:pt x="456883" y="120127"/>
                </a:lnTo>
                <a:lnTo>
                  <a:pt x="410153" y="136353"/>
                </a:lnTo>
                <a:lnTo>
                  <a:pt x="373303" y="161095"/>
                </a:lnTo>
                <a:lnTo>
                  <a:pt x="349137" y="192472"/>
                </a:lnTo>
                <a:lnTo>
                  <a:pt x="340459" y="228599"/>
                </a:lnTo>
                <a:lnTo>
                  <a:pt x="331780" y="192472"/>
                </a:lnTo>
                <a:lnTo>
                  <a:pt x="307614" y="161095"/>
                </a:lnTo>
                <a:lnTo>
                  <a:pt x="270764" y="136353"/>
                </a:lnTo>
                <a:lnTo>
                  <a:pt x="224034" y="120127"/>
                </a:lnTo>
                <a:lnTo>
                  <a:pt x="170229" y="114299"/>
                </a:lnTo>
                <a:lnTo>
                  <a:pt x="116424" y="108472"/>
                </a:lnTo>
                <a:lnTo>
                  <a:pt x="69694" y="92246"/>
                </a:lnTo>
                <a:lnTo>
                  <a:pt x="32844" y="67504"/>
                </a:lnTo>
                <a:lnTo>
                  <a:pt x="8678" y="36127"/>
                </a:lnTo>
                <a:lnTo>
                  <a:pt x="0" y="0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42420" y="2647950"/>
            <a:ext cx="2355215" cy="831215"/>
          </a:xfrm>
          <a:prstGeom prst="rect">
            <a:avLst/>
          </a:prstGeom>
          <a:solidFill>
            <a:srgbClr val="FFFED5"/>
          </a:solidFill>
          <a:ln w="19049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688340">
              <a:lnSpc>
                <a:spcPts val="2840"/>
              </a:lnSpc>
              <a:spcBef>
                <a:spcPts val="359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marL="218440">
              <a:lnSpc>
                <a:spcPts val="284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FF2600"/>
                </a:solidFill>
                <a:latin typeface="Times New Roman"/>
                <a:cs typeface="Times New Roman"/>
              </a:rPr>
              <a:t>+1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− 1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additions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457171" y="2647950"/>
            <a:ext cx="2136775" cy="831215"/>
          </a:xfrm>
          <a:prstGeom prst="rect">
            <a:avLst/>
          </a:prstGeom>
          <a:solidFill>
            <a:srgbClr val="FFFED5"/>
          </a:solidFill>
          <a:ln w="19049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70840">
              <a:lnSpc>
                <a:spcPts val="2840"/>
              </a:lnSpc>
              <a:spcBef>
                <a:spcPts val="359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−1):</a:t>
            </a:r>
            <a:endParaRPr sz="2400">
              <a:latin typeface="Times New Roman"/>
              <a:cs typeface="Times New Roman"/>
            </a:endParaRPr>
          </a:p>
          <a:p>
            <a:pPr marL="218440">
              <a:lnSpc>
                <a:spcPts val="284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baseline="-20833" dirty="0">
                <a:solidFill>
                  <a:srgbClr val="FF2600"/>
                </a:solidFill>
                <a:latin typeface="Times New Roman"/>
                <a:cs typeface="Times New Roman"/>
              </a:rPr>
              <a:t>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− 1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additions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239135" algn="l"/>
              </a:tabLst>
            </a:pPr>
            <a:r>
              <a:rPr sz="4000" spc="-5" dirty="0"/>
              <a:t>I</a:t>
            </a:r>
            <a:r>
              <a:rPr sz="4000" dirty="0"/>
              <a:t>terat</a:t>
            </a:r>
            <a:r>
              <a:rPr sz="4000" spc="-5" dirty="0"/>
              <a:t>i</a:t>
            </a:r>
            <a:r>
              <a:rPr sz="4000" dirty="0"/>
              <a:t>ve	</a:t>
            </a:r>
            <a:r>
              <a:rPr sz="4000" spc="-5" dirty="0"/>
              <a:t>Fibon</a:t>
            </a:r>
            <a:r>
              <a:rPr sz="4000" dirty="0"/>
              <a:t>acci</a:t>
            </a:r>
            <a:r>
              <a:rPr sz="4000" spc="-5" dirty="0"/>
              <a:t> </a:t>
            </a:r>
            <a:r>
              <a:rPr sz="4000" dirty="0" smtClean="0"/>
              <a:t>A</a:t>
            </a:r>
            <a:r>
              <a:rPr sz="4000" spc="-5" dirty="0" smtClean="0"/>
              <a:t>lgo</a:t>
            </a:r>
            <a:r>
              <a:rPr sz="4000" dirty="0" smtClean="0"/>
              <a:t>r</a:t>
            </a:r>
            <a:r>
              <a:rPr sz="4000" spc="-5" dirty="0" smtClean="0"/>
              <a:t>i</a:t>
            </a:r>
            <a:r>
              <a:rPr sz="4000" dirty="0" smtClean="0"/>
              <a:t>t</a:t>
            </a:r>
            <a:r>
              <a:rPr sz="4000" spc="-5" dirty="0" smtClean="0"/>
              <a:t>h</a:t>
            </a:r>
            <a:r>
              <a:rPr sz="4000" spc="-690" dirty="0" smtClean="0"/>
              <a:t>m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marR="49530" indent="-342900">
              <a:lnSpc>
                <a:spcPts val="2500"/>
              </a:lnSpc>
              <a:spcBef>
                <a:spcPts val="500"/>
              </a:spcBef>
            </a:pPr>
            <a:r>
              <a:rPr b="1" spc="-5" dirty="0"/>
              <a:t>procedure </a:t>
            </a:r>
            <a:r>
              <a:rPr i="1" spc="-5" dirty="0">
                <a:latin typeface="Arial"/>
                <a:cs typeface="Arial"/>
              </a:rPr>
              <a:t>iterativeFib</a:t>
            </a:r>
            <a:r>
              <a:rPr spc="-5" dirty="0">
                <a:latin typeface="Arial"/>
                <a:cs typeface="Arial"/>
              </a:rPr>
              <a:t>(</a:t>
            </a:r>
            <a:r>
              <a:rPr i="1" spc="-5" dirty="0">
                <a:latin typeface="Arial"/>
                <a:cs typeface="Arial"/>
              </a:rPr>
              <a:t>n </a:t>
            </a:r>
            <a:r>
              <a:rPr dirty="0">
                <a:latin typeface="Symbol"/>
                <a:cs typeface="Symbol"/>
              </a:rPr>
              <a:t>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b="1" dirty="0"/>
              <a:t>N</a:t>
            </a:r>
            <a:r>
              <a:rPr dirty="0">
                <a:latin typeface="Arial"/>
                <a:cs typeface="Arial"/>
              </a:rPr>
              <a:t>)  </a:t>
            </a:r>
            <a:r>
              <a:rPr b="1" spc="-5" dirty="0"/>
              <a:t>if </a:t>
            </a:r>
            <a:r>
              <a:rPr i="1" dirty="0">
                <a:latin typeface="Arial"/>
                <a:cs typeface="Arial"/>
              </a:rPr>
              <a:t>n </a:t>
            </a:r>
            <a:r>
              <a:rPr dirty="0">
                <a:latin typeface="Arial"/>
                <a:cs typeface="Arial"/>
              </a:rPr>
              <a:t>= 0</a:t>
            </a:r>
            <a:r>
              <a:rPr spc="-15" dirty="0">
                <a:latin typeface="Arial"/>
                <a:cs typeface="Arial"/>
              </a:rPr>
              <a:t> </a:t>
            </a:r>
            <a:r>
              <a:rPr b="1" spc="-5" dirty="0"/>
              <a:t>then</a:t>
            </a:r>
          </a:p>
          <a:p>
            <a:pPr marL="926465">
              <a:lnSpc>
                <a:spcPts val="2440"/>
              </a:lnSpc>
            </a:pPr>
            <a:r>
              <a:rPr b="1" spc="-5" dirty="0"/>
              <a:t>return</a:t>
            </a:r>
            <a:r>
              <a:rPr b="1" spc="-75" dirty="0"/>
              <a:t> </a:t>
            </a:r>
            <a:r>
              <a:rPr dirty="0">
                <a:latin typeface="Arial"/>
                <a:cs typeface="Arial"/>
              </a:rPr>
              <a:t>0</a:t>
            </a:r>
          </a:p>
          <a:p>
            <a:pPr marL="354965">
              <a:lnSpc>
                <a:spcPts val="2740"/>
              </a:lnSpc>
            </a:pPr>
            <a:r>
              <a:rPr b="1" dirty="0"/>
              <a:t>else</a:t>
            </a:r>
            <a:r>
              <a:rPr b="1" spc="-10" dirty="0"/>
              <a:t> </a:t>
            </a:r>
            <a:r>
              <a:rPr b="1" dirty="0"/>
              <a:t>begin</a:t>
            </a:r>
          </a:p>
          <a:p>
            <a:pPr marL="926465">
              <a:lnSpc>
                <a:spcPct val="100000"/>
              </a:lnSpc>
              <a:spcBef>
                <a:spcPts val="295"/>
              </a:spcBef>
            </a:pPr>
            <a:r>
              <a:rPr i="1" dirty="0">
                <a:latin typeface="Arial"/>
                <a:cs typeface="Arial"/>
              </a:rPr>
              <a:t>x :</a:t>
            </a:r>
            <a:r>
              <a:rPr dirty="0">
                <a:latin typeface="Arial"/>
                <a:cs typeface="Arial"/>
              </a:rPr>
              <a:t>=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</a:t>
            </a: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i="1" dirty="0">
                <a:latin typeface="Arial"/>
                <a:cs typeface="Arial"/>
              </a:rPr>
              <a:t>y </a:t>
            </a:r>
            <a:r>
              <a:rPr spc="-5" dirty="0">
                <a:latin typeface="Arial"/>
                <a:cs typeface="Arial"/>
              </a:rPr>
              <a:t>:=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</a:p>
          <a:p>
            <a:pPr marL="926465">
              <a:lnSpc>
                <a:spcPts val="2845"/>
              </a:lnSpc>
              <a:spcBef>
                <a:spcPts val="320"/>
              </a:spcBef>
            </a:pPr>
            <a:r>
              <a:rPr b="1" spc="-5" dirty="0"/>
              <a:t>for </a:t>
            </a:r>
            <a:r>
              <a:rPr i="1" dirty="0">
                <a:latin typeface="Arial"/>
                <a:cs typeface="Arial"/>
              </a:rPr>
              <a:t>i </a:t>
            </a:r>
            <a:r>
              <a:rPr spc="-5" dirty="0">
                <a:latin typeface="Arial"/>
                <a:cs typeface="Arial"/>
              </a:rPr>
              <a:t>:= </a:t>
            </a:r>
            <a:r>
              <a:rPr dirty="0">
                <a:latin typeface="Arial"/>
                <a:cs typeface="Arial"/>
              </a:rPr>
              <a:t>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dirty="0">
                <a:latin typeface="Arial"/>
                <a:cs typeface="Arial"/>
              </a:rPr>
              <a:t>1</a:t>
            </a:r>
            <a:r>
              <a:rPr spc="-15" dirty="0">
                <a:latin typeface="Arial"/>
                <a:cs typeface="Arial"/>
              </a:rPr>
              <a:t> </a:t>
            </a:r>
            <a:r>
              <a:rPr b="1" dirty="0"/>
              <a:t>begin</a:t>
            </a:r>
          </a:p>
          <a:p>
            <a:pPr marL="1841500" marR="1029335">
              <a:lnSpc>
                <a:spcPts val="2900"/>
              </a:lnSpc>
              <a:spcBef>
                <a:spcPts val="45"/>
              </a:spcBef>
            </a:pPr>
            <a:r>
              <a:rPr i="1" dirty="0">
                <a:latin typeface="Arial"/>
                <a:cs typeface="Arial"/>
              </a:rPr>
              <a:t>z </a:t>
            </a:r>
            <a:r>
              <a:rPr i="1" spc="-5" dirty="0">
                <a:latin typeface="Arial"/>
                <a:cs typeface="Arial"/>
              </a:rPr>
              <a:t>:= </a:t>
            </a:r>
            <a:r>
              <a:rPr i="1" dirty="0">
                <a:latin typeface="Arial"/>
                <a:cs typeface="Arial"/>
              </a:rPr>
              <a:t>x +</a:t>
            </a:r>
            <a:r>
              <a:rPr i="1" spc="-10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y  x </a:t>
            </a:r>
            <a:r>
              <a:rPr spc="-5" dirty="0">
                <a:latin typeface="Arial"/>
                <a:cs typeface="Arial"/>
              </a:rPr>
              <a:t>:=</a:t>
            </a:r>
            <a:r>
              <a:rPr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y</a:t>
            </a:r>
          </a:p>
          <a:p>
            <a:pPr marL="1841500">
              <a:lnSpc>
                <a:spcPts val="2800"/>
              </a:lnSpc>
            </a:pPr>
            <a:r>
              <a:rPr i="1" dirty="0">
                <a:latin typeface="Arial"/>
                <a:cs typeface="Arial"/>
              </a:rPr>
              <a:t>y </a:t>
            </a:r>
            <a:r>
              <a:rPr spc="-5" dirty="0">
                <a:latin typeface="Arial"/>
                <a:cs typeface="Arial"/>
              </a:rPr>
              <a:t>:=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z</a:t>
            </a: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b="1" dirty="0"/>
              <a:t>end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6252" y="5196839"/>
            <a:ext cx="515493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0"/>
              </a:lnSpc>
              <a:tabLst>
                <a:tab pos="1497965" algn="l"/>
              </a:tabLst>
            </a:pPr>
            <a:r>
              <a:rPr sz="2400" b="1" spc="-5" dirty="0">
                <a:latin typeface="Arial"/>
                <a:cs typeface="Arial"/>
              </a:rPr>
              <a:t>return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-5" dirty="0">
                <a:latin typeface="Arial"/>
                <a:cs typeface="Arial"/>
              </a:rPr>
              <a:t>{the 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th Fibonacci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8798" y="3806825"/>
            <a:ext cx="2362200" cy="841375"/>
          </a:xfrm>
          <a:prstGeom prst="rect">
            <a:avLst/>
          </a:prstGeom>
          <a:solidFill>
            <a:srgbClr val="FFFED5"/>
          </a:solidFill>
          <a:ln w="19049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32740">
              <a:lnSpc>
                <a:spcPts val="2840"/>
              </a:lnSpc>
              <a:spcBef>
                <a:spcPts val="36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Requires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endParaRPr sz="2400">
              <a:latin typeface="Times New Roman"/>
              <a:cs typeface="Times New Roman"/>
            </a:endParaRPr>
          </a:p>
          <a:p>
            <a:pPr marL="281940">
              <a:lnSpc>
                <a:spcPts val="284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1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additions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719195" algn="l"/>
                <a:tab pos="5356860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Mer</a:t>
            </a:r>
            <a:r>
              <a:rPr sz="4000" spc="-5" dirty="0"/>
              <a:t>g</a:t>
            </a:r>
            <a:r>
              <a:rPr sz="4000" dirty="0"/>
              <a:t>e	S</a:t>
            </a:r>
            <a:r>
              <a:rPr sz="4000" spc="-5" dirty="0"/>
              <a:t>o</a:t>
            </a:r>
            <a:r>
              <a:rPr sz="4000" dirty="0"/>
              <a:t>rt</a:t>
            </a:r>
            <a:r>
              <a:rPr sz="4000" spc="-5" dirty="0"/>
              <a:t> </a:t>
            </a:r>
            <a:r>
              <a:rPr sz="4000" dirty="0" smtClean="0"/>
              <a:t>Exam</a:t>
            </a:r>
            <a:r>
              <a:rPr lang="en-GB" sz="4000" dirty="0" err="1" smtClean="0"/>
              <a:t>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1309688"/>
            <a:ext cx="4462462" cy="5091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84340" y="2333308"/>
            <a:ext cx="796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pli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770052" y="5000307"/>
            <a:ext cx="1073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Mer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g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248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  <a:tab pos="4219575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Mer</a:t>
            </a:r>
            <a:r>
              <a:rPr sz="4000" spc="-5" dirty="0"/>
              <a:t>g</a:t>
            </a:r>
            <a:r>
              <a:rPr sz="4000" dirty="0"/>
              <a:t>e	S</a:t>
            </a:r>
            <a:r>
              <a:rPr sz="4000" spc="-5" dirty="0"/>
              <a:t>o</a:t>
            </a:r>
            <a:r>
              <a:rPr sz="4000" dirty="0"/>
              <a:t>rt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43952" y="1409699"/>
            <a:ext cx="7533005" cy="5041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40"/>
              </a:spcBef>
            </a:pPr>
            <a:r>
              <a:rPr sz="2800" b="1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mergesort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L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dirty="0">
                <a:latin typeface="MT Extra"/>
                <a:cs typeface="MT Extra"/>
              </a:rPr>
              <a:t>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MT Extra"/>
                <a:cs typeface="MT Extra"/>
              </a:rPr>
              <a:t>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340"/>
              </a:spcBef>
              <a:tabLst>
                <a:tab pos="2841625" algn="l"/>
              </a:tabLst>
            </a:pPr>
            <a:r>
              <a:rPr sz="2800" i="1" dirty="0">
                <a:latin typeface="Arial"/>
                <a:cs typeface="Arial"/>
              </a:rPr>
              <a:t>m </a:t>
            </a:r>
            <a:r>
              <a:rPr sz="2800" spc="-5" dirty="0">
                <a:latin typeface="Arial"/>
                <a:cs typeface="Arial"/>
              </a:rPr>
              <a:t>:=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80" dirty="0">
                <a:latin typeface="Symbol"/>
                <a:cs typeface="Symbol"/>
              </a:rPr>
              <a:t>⎣</a:t>
            </a:r>
            <a:r>
              <a:rPr sz="2800" i="1" spc="-680" dirty="0">
                <a:latin typeface="Arial"/>
                <a:cs typeface="Arial"/>
              </a:rPr>
              <a:t>n</a:t>
            </a:r>
            <a:r>
              <a:rPr sz="2800" spc="-680" dirty="0">
                <a:latin typeface="Arial"/>
                <a:cs typeface="Arial"/>
              </a:rPr>
              <a:t>/2</a:t>
            </a:r>
            <a:r>
              <a:rPr sz="2800" spc="-680" dirty="0">
                <a:latin typeface="Symbol"/>
                <a:cs typeface="Symbol"/>
              </a:rPr>
              <a:t>⎦</a:t>
            </a:r>
            <a:r>
              <a:rPr sz="2800" spc="-68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{this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is rough 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½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-way</a:t>
            </a:r>
            <a:r>
              <a:rPr sz="2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point}</a:t>
            </a:r>
            <a:endParaRPr sz="2800">
              <a:latin typeface="Arial"/>
              <a:cs typeface="Arial"/>
            </a:endParaRPr>
          </a:p>
          <a:p>
            <a:pPr marL="977900">
              <a:lnSpc>
                <a:spcPct val="100000"/>
              </a:lnSpc>
              <a:spcBef>
                <a:spcPts val="1010"/>
              </a:spcBef>
            </a:pPr>
            <a:r>
              <a:rPr sz="2800" i="1" dirty="0">
                <a:latin typeface="Arial"/>
                <a:cs typeface="Arial"/>
              </a:rPr>
              <a:t>L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MT Extra"/>
                <a:cs typeface="MT Extra"/>
              </a:rPr>
              <a:t>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5" dirty="0">
                <a:latin typeface="MT Extra"/>
                <a:cs typeface="MT Extra"/>
              </a:rPr>
              <a:t></a:t>
            </a:r>
            <a:r>
              <a:rPr sz="2775" i="1" spc="7" baseline="-21021" dirty="0">
                <a:latin typeface="Arial"/>
                <a:cs typeface="Arial"/>
              </a:rPr>
              <a:t>m</a:t>
            </a:r>
            <a:endParaRPr sz="2775" baseline="-21021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1040"/>
              </a:spcBef>
            </a:pPr>
            <a:r>
              <a:rPr sz="2800" i="1" dirty="0">
                <a:latin typeface="Arial"/>
                <a:cs typeface="Arial"/>
              </a:rPr>
              <a:t>L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MT Extra"/>
                <a:cs typeface="MT Extra"/>
              </a:rPr>
              <a:t></a:t>
            </a:r>
            <a:r>
              <a:rPr sz="2775" i="1" baseline="-21021" dirty="0">
                <a:latin typeface="Arial"/>
                <a:cs typeface="Arial"/>
              </a:rPr>
              <a:t>m+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dirty="0">
                <a:latin typeface="MT Extra"/>
                <a:cs typeface="MT Extra"/>
              </a:rPr>
              <a:t></a:t>
            </a:r>
            <a:r>
              <a:rPr sz="2775" i="1" baseline="-21021" dirty="0">
                <a:latin typeface="Arial"/>
                <a:cs typeface="Arial"/>
              </a:rPr>
              <a:t>n</a:t>
            </a:r>
            <a:endParaRPr sz="2775" baseline="-21021">
              <a:latin typeface="Arial"/>
              <a:cs typeface="Arial"/>
            </a:endParaRPr>
          </a:p>
          <a:p>
            <a:pPr marL="977900">
              <a:lnSpc>
                <a:spcPct val="100000"/>
              </a:lnSpc>
              <a:spcBef>
                <a:spcPts val="1040"/>
              </a:spcBef>
            </a:pPr>
            <a:r>
              <a:rPr sz="2800" i="1" dirty="0">
                <a:latin typeface="Arial"/>
                <a:cs typeface="Arial"/>
              </a:rPr>
              <a:t>L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i="1" dirty="0">
                <a:latin typeface="Arial"/>
                <a:cs typeface="Arial"/>
              </a:rPr>
              <a:t>merge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mergesort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mergesort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27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Arial"/>
              <a:cs typeface="Arial"/>
            </a:endParaRPr>
          </a:p>
          <a:p>
            <a:pPr marL="405765" marR="391160" indent="-342900">
              <a:lnSpc>
                <a:spcPct val="111000"/>
              </a:lnSpc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merge </a:t>
            </a:r>
            <a:r>
              <a:rPr sz="2800" spc="-5" dirty="0">
                <a:latin typeface="Arial"/>
                <a:cs typeface="Arial"/>
              </a:rPr>
              <a:t>takes </a:t>
            </a:r>
            <a:r>
              <a:rPr sz="2800" dirty="0">
                <a:latin typeface="Symbol"/>
                <a:cs typeface="Symbol"/>
              </a:rPr>
              <a:t>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steps,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therefore  the </a:t>
            </a:r>
            <a:r>
              <a:rPr sz="2800" dirty="0">
                <a:latin typeface="Arial"/>
                <a:cs typeface="Arial"/>
              </a:rPr>
              <a:t>merge-sort </a:t>
            </a:r>
            <a:r>
              <a:rPr sz="2800" spc="-5" dirty="0">
                <a:latin typeface="Arial"/>
                <a:cs typeface="Arial"/>
              </a:rPr>
              <a:t>takes </a:t>
            </a:r>
            <a:r>
              <a:rPr sz="2800" dirty="0">
                <a:latin typeface="Symbol"/>
                <a:cs typeface="Symbol"/>
              </a:rPr>
              <a:t>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log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234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Merging Two Sorted</a:t>
            </a:r>
            <a:r>
              <a:rPr sz="4000" spc="-40" dirty="0"/>
              <a:t> </a:t>
            </a:r>
            <a:r>
              <a:rPr sz="4000" spc="-5" dirty="0"/>
              <a:t>Lists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304800" y="1828800"/>
            <a:ext cx="8686798" cy="3941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5780405" algn="l"/>
              </a:tabLst>
            </a:pPr>
            <a:r>
              <a:rPr sz="4000" dirty="0"/>
              <a:t>Rev</a:t>
            </a:r>
            <a:r>
              <a:rPr sz="4000" spc="-5" dirty="0"/>
              <a:t>i</a:t>
            </a:r>
            <a:r>
              <a:rPr sz="4000" dirty="0"/>
              <a:t>e</a:t>
            </a:r>
            <a:r>
              <a:rPr sz="4000" spc="-5" dirty="0"/>
              <a:t>w</a:t>
            </a:r>
            <a:r>
              <a:rPr sz="4000" dirty="0"/>
              <a:t>:</a:t>
            </a:r>
            <a:r>
              <a:rPr sz="4000" spc="-5" dirty="0"/>
              <a:t> </a:t>
            </a: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</a:t>
            </a:r>
            <a:r>
              <a:rPr sz="4000" dirty="0" err="1" smtClean="0"/>
              <a:t>Def</a:t>
            </a:r>
            <a:r>
              <a:rPr sz="4000" spc="-5" dirty="0" err="1" smtClean="0"/>
              <a:t>ini</a:t>
            </a:r>
            <a:r>
              <a:rPr sz="4000" dirty="0" err="1" smtClean="0"/>
              <a:t>t</a:t>
            </a:r>
            <a:r>
              <a:rPr sz="4000" spc="-5" dirty="0" err="1" smtClean="0"/>
              <a:t>io</a:t>
            </a:r>
            <a:r>
              <a:rPr lang="en-GB" sz="4000" spc="-5" dirty="0" smtClean="0"/>
              <a:t>ns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93139" y="1328420"/>
            <a:ext cx="7515859" cy="4384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67945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Recursion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general </a:t>
            </a:r>
            <a:r>
              <a:rPr sz="2600" spc="-5" dirty="0">
                <a:latin typeface="Arial"/>
                <a:cs typeface="Arial"/>
              </a:rPr>
              <a:t>term for the practice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defining </a:t>
            </a:r>
            <a:r>
              <a:rPr sz="2600" dirty="0">
                <a:latin typeface="Arial"/>
                <a:cs typeface="Arial"/>
              </a:rPr>
              <a:t>an object in </a:t>
            </a:r>
            <a:r>
              <a:rPr sz="2600" spc="-5" dirty="0">
                <a:latin typeface="Arial"/>
                <a:cs typeface="Arial"/>
              </a:rPr>
              <a:t>terms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spc="-5" dirty="0">
                <a:latin typeface="Arial"/>
                <a:cs typeface="Arial"/>
              </a:rPr>
              <a:t>itself </a:t>
            </a:r>
            <a:r>
              <a:rPr sz="2600" dirty="0">
                <a:latin typeface="Arial"/>
                <a:cs typeface="Arial"/>
              </a:rPr>
              <a:t>or of part of  </a:t>
            </a:r>
            <a:r>
              <a:rPr sz="2600" spc="-5" dirty="0"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  <a:p>
            <a:pPr marL="355600" marR="361315" indent="-342900">
              <a:lnSpc>
                <a:spcPct val="100499"/>
              </a:lnSpc>
              <a:spcBef>
                <a:spcPts val="236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b="1" i="1" spc="-5" dirty="0">
                <a:latin typeface="Arial"/>
                <a:cs typeface="Arial"/>
              </a:rPr>
              <a:t>recursive definitions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dirty="0">
                <a:latin typeface="Arial"/>
                <a:cs typeface="Arial"/>
              </a:rPr>
              <a:t>we similarly </a:t>
            </a:r>
            <a:r>
              <a:rPr sz="2600" i="1" dirty="0">
                <a:latin typeface="Arial"/>
                <a:cs typeface="Arial"/>
              </a:rPr>
              <a:t>define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spc="-5" dirty="0">
                <a:latin typeface="Arial"/>
                <a:cs typeface="Arial"/>
              </a:rPr>
              <a:t>function,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predicate,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set, </a:t>
            </a:r>
            <a:r>
              <a:rPr sz="2600" dirty="0">
                <a:latin typeface="Arial"/>
                <a:cs typeface="Arial"/>
              </a:rPr>
              <a:t>or a more complex  </a:t>
            </a:r>
            <a:r>
              <a:rPr sz="2600" spc="-5" dirty="0">
                <a:latin typeface="Arial"/>
                <a:cs typeface="Arial"/>
              </a:rPr>
              <a:t>structure </a:t>
            </a:r>
            <a:r>
              <a:rPr sz="2600" dirty="0">
                <a:latin typeface="Arial"/>
                <a:cs typeface="Arial"/>
              </a:rPr>
              <a:t>over an </a:t>
            </a:r>
            <a:r>
              <a:rPr sz="2600" spc="-5" dirty="0">
                <a:latin typeface="Arial"/>
                <a:cs typeface="Arial"/>
              </a:rPr>
              <a:t>infinite </a:t>
            </a:r>
            <a:r>
              <a:rPr sz="2600" dirty="0">
                <a:latin typeface="Arial"/>
                <a:cs typeface="Arial"/>
              </a:rPr>
              <a:t>domain (universe of  discourse)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by:</a:t>
            </a:r>
            <a:endParaRPr sz="2600">
              <a:latin typeface="Arial"/>
              <a:cs typeface="Arial"/>
            </a:endParaRPr>
          </a:p>
          <a:p>
            <a:pPr marL="749300" marR="5080" indent="-279400">
              <a:lnSpc>
                <a:spcPct val="100600"/>
              </a:lnSpc>
              <a:spcBef>
                <a:spcPts val="58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defining the function, predicate </a:t>
            </a:r>
            <a:r>
              <a:rPr sz="2600" dirty="0">
                <a:latin typeface="Arial"/>
                <a:cs typeface="Arial"/>
              </a:rPr>
              <a:t>value, set  membership, or </a:t>
            </a:r>
            <a:r>
              <a:rPr sz="2600" spc="-5" dirty="0">
                <a:latin typeface="Arial"/>
                <a:cs typeface="Arial"/>
              </a:rPr>
              <a:t>structure </a:t>
            </a:r>
            <a:r>
              <a:rPr sz="2600" dirty="0">
                <a:latin typeface="Arial"/>
                <a:cs typeface="Arial"/>
              </a:rPr>
              <a:t>of larger </a:t>
            </a:r>
            <a:r>
              <a:rPr sz="2600" spc="-5" dirty="0">
                <a:latin typeface="Arial"/>
                <a:cs typeface="Arial"/>
              </a:rPr>
              <a:t>elements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  </a:t>
            </a:r>
            <a:r>
              <a:rPr sz="2600" spc="-5" dirty="0">
                <a:latin typeface="Arial"/>
                <a:cs typeface="Arial"/>
              </a:rPr>
              <a:t>terms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those </a:t>
            </a:r>
            <a:r>
              <a:rPr sz="2600" dirty="0">
                <a:latin typeface="Arial"/>
                <a:cs typeface="Arial"/>
              </a:rPr>
              <a:t>of smaller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038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  <a:tab pos="4219575" algn="l"/>
              </a:tabLst>
            </a:pPr>
            <a:r>
              <a:rPr sz="4000" dirty="0"/>
              <a:t>Rec</a:t>
            </a:r>
            <a:r>
              <a:rPr sz="4000" spc="-5" dirty="0"/>
              <a:t>u</a:t>
            </a:r>
            <a:r>
              <a:rPr sz="4000" dirty="0"/>
              <a:t>rs</a:t>
            </a:r>
            <a:r>
              <a:rPr sz="4000" spc="-5" dirty="0"/>
              <a:t>i</a:t>
            </a:r>
            <a:r>
              <a:rPr sz="4000" dirty="0"/>
              <a:t>ve	Mer</a:t>
            </a:r>
            <a:r>
              <a:rPr sz="4000" spc="-5" dirty="0"/>
              <a:t>g</a:t>
            </a:r>
            <a:r>
              <a:rPr sz="4000" dirty="0"/>
              <a:t>e	Met</a:t>
            </a:r>
            <a:r>
              <a:rPr sz="4000" spc="-5" dirty="0"/>
              <a:t>ho</a:t>
            </a:r>
            <a:r>
              <a:rPr sz="4000" dirty="0"/>
              <a:t>d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69352" y="1242059"/>
            <a:ext cx="6705600" cy="1549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{Given two sorted lists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= 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434DD6"/>
                </a:solidFill>
                <a:latin typeface="Arial"/>
                <a:cs typeface="Arial"/>
              </a:rPr>
              <a:t>|</a:t>
            </a:r>
            <a:r>
              <a:rPr sz="2775" i="1" baseline="-21021" dirty="0">
                <a:solidFill>
                  <a:srgbClr val="434DD6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= 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434DD6"/>
                </a:solidFill>
                <a:latin typeface="Arial"/>
                <a:cs typeface="Arial"/>
              </a:rPr>
              <a:t>|</a:t>
            </a:r>
            <a:r>
              <a:rPr sz="2775" i="1" baseline="-21021" dirty="0">
                <a:solidFill>
                  <a:srgbClr val="434DD6"/>
                </a:solidFill>
                <a:latin typeface="Arial"/>
                <a:cs typeface="Arial"/>
              </a:rPr>
              <a:t>B</a:t>
            </a:r>
            <a:r>
              <a:rPr sz="2775" baseline="-21021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),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returns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sorted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list of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all.}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merge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sorted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252" y="2835147"/>
            <a:ext cx="3465195" cy="15824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 marR="30480" algn="just">
              <a:lnSpc>
                <a:spcPct val="121000"/>
              </a:lnSpc>
              <a:spcBef>
                <a:spcPts val="160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empty </a:t>
            </a: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  </a:t>
            </a: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empty </a:t>
            </a: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  </a:t>
            </a: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480" baseline="-2102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3008" y="2835147"/>
            <a:ext cx="3326129" cy="10744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5" dirty="0">
                <a:latin typeface="Arial"/>
                <a:cs typeface="Arial"/>
              </a:rPr>
              <a:t>{If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empty,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.}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Arial"/>
                <a:cs typeface="Arial"/>
              </a:rPr>
              <a:t>{If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empty,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252" y="4391660"/>
            <a:ext cx="5915025" cy="1562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merge</a:t>
            </a:r>
            <a:r>
              <a:rPr sz="2800" dirty="0">
                <a:latin typeface="Arial"/>
                <a:cs typeface="Arial"/>
              </a:rPr>
              <a:t>((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|</a:t>
            </a:r>
            <a:r>
              <a:rPr sz="2775" i="1" baseline="-2102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),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merge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|</a:t>
            </a:r>
            <a:r>
              <a:rPr sz="2775" i="1" baseline="-2102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)))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/>
              <a:t>Eff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cy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 smtClean="0"/>
              <a:t>Rec</a:t>
            </a:r>
            <a:r>
              <a:rPr spc="-5" dirty="0" smtClean="0"/>
              <a:t>u</a:t>
            </a:r>
            <a:r>
              <a:rPr dirty="0" smtClean="0"/>
              <a:t>rs</a:t>
            </a:r>
            <a:r>
              <a:rPr spc="-5" dirty="0" smtClean="0"/>
              <a:t>i</a:t>
            </a:r>
            <a:r>
              <a:rPr dirty="0" smtClean="0"/>
              <a:t>ve A</a:t>
            </a:r>
            <a:r>
              <a:rPr spc="-5" dirty="0" smtClean="0"/>
              <a:t>lgo</a:t>
            </a:r>
            <a:r>
              <a:rPr dirty="0" smtClean="0"/>
              <a:t>r</a:t>
            </a:r>
            <a:r>
              <a:rPr spc="-5" dirty="0" smtClean="0"/>
              <a:t>i</a:t>
            </a:r>
            <a:r>
              <a:rPr dirty="0" smtClean="0"/>
              <a:t>t</a:t>
            </a:r>
            <a:r>
              <a:rPr spc="-5" dirty="0" smtClean="0"/>
              <a:t>h</a:t>
            </a:r>
            <a:r>
              <a:rPr spc="-3185" dirty="0" smtClean="0"/>
              <a:t>m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55039" y="1785620"/>
            <a:ext cx="7877175" cy="3855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 marR="518159" indent="-342900">
              <a:lnSpc>
                <a:spcPct val="99700"/>
              </a:lnSpc>
              <a:spcBef>
                <a:spcPts val="1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time complexity </a:t>
            </a:r>
            <a:r>
              <a:rPr sz="2800" dirty="0">
                <a:latin typeface="Arial"/>
                <a:cs typeface="Arial"/>
              </a:rPr>
              <a:t>of a recursive </a:t>
            </a:r>
            <a:r>
              <a:rPr sz="2800" spc="-5" dirty="0">
                <a:latin typeface="Arial"/>
                <a:cs typeface="Arial"/>
              </a:rPr>
              <a:t>algorithm  </a:t>
            </a:r>
            <a:r>
              <a:rPr sz="2800" dirty="0">
                <a:latin typeface="Arial"/>
                <a:cs typeface="Arial"/>
              </a:rPr>
              <a:t>may depend </a:t>
            </a:r>
            <a:r>
              <a:rPr sz="2800" spc="-5" dirty="0">
                <a:latin typeface="Arial"/>
                <a:cs typeface="Arial"/>
              </a:rPr>
              <a:t>critically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 of  recursive calls it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makes.</a:t>
            </a:r>
            <a:endParaRPr sz="2800">
              <a:latin typeface="Arial"/>
              <a:cs typeface="Arial"/>
            </a:endParaRPr>
          </a:p>
          <a:p>
            <a:pPr marL="393700" marR="43180" indent="-342900">
              <a:lnSpc>
                <a:spcPct val="99900"/>
              </a:lnSpc>
              <a:spcBef>
                <a:spcPts val="263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Example: </a:t>
            </a:r>
            <a:r>
              <a:rPr sz="2800" i="1" dirty="0">
                <a:latin typeface="Arial"/>
                <a:cs typeface="Arial"/>
              </a:rPr>
              <a:t>Modular </a:t>
            </a:r>
            <a:r>
              <a:rPr sz="2800" i="1" spc="-5" dirty="0">
                <a:latin typeface="Arial"/>
                <a:cs typeface="Arial"/>
              </a:rPr>
              <a:t>exponentiation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 power </a:t>
            </a:r>
            <a:r>
              <a:rPr sz="2800" i="1" dirty="0">
                <a:latin typeface="Arial"/>
                <a:cs typeface="Arial"/>
              </a:rPr>
              <a:t>n 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take log(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) time </a:t>
            </a:r>
            <a:r>
              <a:rPr sz="2800" dirty="0">
                <a:latin typeface="Arial"/>
                <a:cs typeface="Arial"/>
              </a:rPr>
              <a:t>if done </a:t>
            </a:r>
            <a:r>
              <a:rPr sz="2800" spc="-5" dirty="0">
                <a:latin typeface="Arial"/>
                <a:cs typeface="Arial"/>
              </a:rPr>
              <a:t>right, </a:t>
            </a:r>
            <a:r>
              <a:rPr sz="2800" dirty="0">
                <a:latin typeface="Arial"/>
                <a:cs typeface="Arial"/>
              </a:rPr>
              <a:t>but linear 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if done </a:t>
            </a:r>
            <a:r>
              <a:rPr sz="2800" spc="-5" dirty="0">
                <a:latin typeface="Arial"/>
                <a:cs typeface="Arial"/>
              </a:rPr>
              <a:t>slightly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differently.</a:t>
            </a:r>
            <a:endParaRPr sz="2800">
              <a:latin typeface="Arial"/>
              <a:cs typeface="Arial"/>
            </a:endParaRPr>
          </a:p>
          <a:p>
            <a:pPr marL="787400" marR="2453640" indent="-279400">
              <a:lnSpc>
                <a:spcPts val="3329"/>
              </a:lnSpc>
              <a:spcBef>
                <a:spcPts val="85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Task: Compute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n </a:t>
            </a:r>
            <a:r>
              <a:rPr sz="2800" b="1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,  where 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≥2, 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≥0, 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1≤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517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8520" algn="l"/>
              </a:tabLst>
            </a:pPr>
            <a:r>
              <a:rPr sz="4000" spc="-5" dirty="0"/>
              <a:t>Modular	Exponentiation</a:t>
            </a:r>
            <a:r>
              <a:rPr sz="4000" spc="-65" dirty="0"/>
              <a:t> </a:t>
            </a:r>
            <a:r>
              <a:rPr sz="4000" dirty="0"/>
              <a:t>#1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726439" y="1379538"/>
            <a:ext cx="8016875" cy="4659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3700" marR="1743710" indent="-342900">
              <a:lnSpc>
                <a:spcPct val="108600"/>
              </a:lnSpc>
              <a:spcBef>
                <a:spcPts val="5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Uses </a:t>
            </a:r>
            <a:r>
              <a:rPr sz="2800" spc="-5" dirty="0">
                <a:latin typeface="Arial"/>
                <a:cs typeface="Arial"/>
              </a:rPr>
              <a:t>the fact that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dirty="0">
                <a:latin typeface="Times New Roman"/>
                <a:cs typeface="Times New Roman"/>
              </a:rPr>
              <a:t>·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−1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that 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dirty="0">
                <a:latin typeface="Times New Roman"/>
                <a:cs typeface="Times New Roman"/>
              </a:rPr>
              <a:t>·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b="1" spc="-5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m = x</a:t>
            </a:r>
            <a:r>
              <a:rPr sz="2800" i="1" dirty="0">
                <a:latin typeface="Times New Roman"/>
                <a:cs typeface="Times New Roman"/>
              </a:rPr>
              <a:t>·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b="1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b="1" spc="-5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.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(Prove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latter theorem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at</a:t>
            </a:r>
            <a:r>
              <a:rPr sz="28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home.)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739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{Returns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75" i="1" baseline="25525" dirty="0">
                <a:solidFill>
                  <a:srgbClr val="434DD6"/>
                </a:solidFill>
                <a:latin typeface="Arial"/>
                <a:cs typeface="Arial"/>
              </a:rPr>
              <a:t>n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2800" b="1" spc="-2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.}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ts val="3329"/>
              </a:lnSpc>
              <a:spcBef>
                <a:spcPts val="60"/>
              </a:spcBef>
            </a:pPr>
            <a:r>
              <a:rPr sz="2800" b="1" dirty="0">
                <a:latin typeface="Arial"/>
                <a:cs typeface="Arial"/>
              </a:rPr>
              <a:t>procedure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mpower</a:t>
            </a:r>
            <a:endParaRPr sz="2800">
              <a:latin typeface="Arial"/>
              <a:cs typeface="Arial"/>
            </a:endParaRPr>
          </a:p>
          <a:p>
            <a:pPr marL="887094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n, m</a:t>
            </a:r>
            <a:r>
              <a:rPr sz="2800" spc="-5" dirty="0">
                <a:latin typeface="Arial"/>
                <a:cs typeface="Arial"/>
              </a:rPr>
              <a:t>: integers with 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≥2, 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≥0,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1≤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65200">
              <a:lnSpc>
                <a:spcPts val="3345"/>
              </a:lnSpc>
              <a:spcBef>
                <a:spcPts val="710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=0 </a:t>
            </a:r>
            <a:r>
              <a:rPr sz="2800" b="1" spc="-5" dirty="0">
                <a:latin typeface="Arial"/>
                <a:cs typeface="Arial"/>
              </a:rPr>
              <a:t>then return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965200">
              <a:lnSpc>
                <a:spcPts val="3345"/>
              </a:lnSpc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i="1" spc="-5" dirty="0">
                <a:latin typeface="Times New Roman"/>
                <a:cs typeface="Times New Roman"/>
              </a:rPr>
              <a:t>·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−1,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b="1" dirty="0">
                <a:latin typeface="Arial"/>
                <a:cs typeface="Arial"/>
              </a:rPr>
              <a:t>mod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this algorithm takes </a:t>
            </a:r>
            <a:r>
              <a:rPr sz="2800" dirty="0">
                <a:latin typeface="Arial"/>
                <a:cs typeface="Arial"/>
              </a:rPr>
              <a:t>Θ(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steps!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517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8520" algn="l"/>
              </a:tabLst>
            </a:pPr>
            <a:r>
              <a:rPr sz="4000" spc="-5" dirty="0"/>
              <a:t>Modular	Exponentiation</a:t>
            </a:r>
            <a:r>
              <a:rPr sz="4000" spc="-65" dirty="0"/>
              <a:t> </a:t>
            </a:r>
            <a:r>
              <a:rPr sz="4000" dirty="0"/>
              <a:t>#2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43952" y="1294194"/>
            <a:ext cx="7399020" cy="50101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1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Uses </a:t>
            </a:r>
            <a:r>
              <a:rPr sz="2800" spc="-5" dirty="0">
                <a:latin typeface="Arial"/>
                <a:cs typeface="Arial"/>
              </a:rPr>
              <a:t>the fact that 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i="1" spc="7" baseline="25525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775" i="1" spc="7" baseline="25525" dirty="0">
                <a:latin typeface="Arial"/>
                <a:cs typeface="Arial"/>
              </a:rPr>
              <a:t>k</a:t>
            </a:r>
            <a:r>
              <a:rPr sz="2775" spc="7" baseline="25525" dirty="0">
                <a:latin typeface="Times New Roman"/>
                <a:cs typeface="Times New Roman"/>
              </a:rPr>
              <a:t>·</a:t>
            </a:r>
            <a:r>
              <a:rPr sz="2775" spc="7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15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Then, 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i="1" spc="7" baseline="25525" dirty="0">
                <a:latin typeface="Arial"/>
                <a:cs typeface="Arial"/>
              </a:rPr>
              <a:t>k </a:t>
            </a:r>
            <a:r>
              <a:rPr sz="2800" b="1" spc="-5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m =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k </a:t>
            </a:r>
            <a:r>
              <a:rPr sz="2800" b="1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b="1" spc="-5" dirty="0">
                <a:latin typeface="Arial"/>
                <a:cs typeface="Arial"/>
              </a:rPr>
              <a:t>mod</a:t>
            </a:r>
            <a:r>
              <a:rPr sz="2800" b="1" spc="-2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{same</a:t>
            </a:r>
            <a:r>
              <a:rPr sz="28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signature}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25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=0 </a:t>
            </a:r>
            <a:r>
              <a:rPr sz="2800" b="1" spc="-5" dirty="0">
                <a:latin typeface="Arial"/>
                <a:cs typeface="Arial"/>
              </a:rPr>
              <a:t>then return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70"/>
              </a:spcBef>
            </a:pPr>
            <a:r>
              <a:rPr sz="2800" b="1" spc="-5" dirty="0">
                <a:latin typeface="Arial"/>
                <a:cs typeface="Arial"/>
              </a:rPr>
              <a:t>else </a:t>
            </a:r>
            <a:r>
              <a:rPr sz="2800" b="1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2|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b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775" spc="-7" baseline="25525" dirty="0">
                <a:latin typeface="Arial"/>
                <a:cs typeface="Arial"/>
              </a:rPr>
              <a:t>2 </a:t>
            </a:r>
            <a:r>
              <a:rPr sz="2800" b="1" dirty="0">
                <a:latin typeface="Arial"/>
                <a:cs typeface="Arial"/>
              </a:rPr>
              <a:t>mod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else return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i="1" spc="-5" dirty="0">
                <a:latin typeface="Times New Roman"/>
                <a:cs typeface="Times New Roman"/>
              </a:rPr>
              <a:t>·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−1,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b="1" dirty="0">
                <a:latin typeface="Arial"/>
                <a:cs typeface="Arial"/>
              </a:rPr>
              <a:t>mod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tabLst>
                <a:tab pos="405765" algn="l"/>
                <a:tab pos="506984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complexity?	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(log </a:t>
            </a:r>
            <a:r>
              <a:rPr sz="3200" i="1" dirty="0">
                <a:solidFill>
                  <a:srgbClr val="FF260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2600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steps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25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4000" dirty="0"/>
              <a:t>A	</a:t>
            </a:r>
            <a:r>
              <a:rPr sz="4000" spc="-5" dirty="0"/>
              <a:t>Slight</a:t>
            </a:r>
            <a:r>
              <a:rPr sz="4000" spc="-60" dirty="0"/>
              <a:t> </a:t>
            </a:r>
            <a:r>
              <a:rPr sz="4000" spc="-5" dirty="0"/>
              <a:t>Variation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410018"/>
            <a:ext cx="726630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Nearly </a:t>
            </a:r>
            <a:r>
              <a:rPr sz="2800" spc="-5" dirty="0">
                <a:latin typeface="Arial"/>
                <a:cs typeface="Arial"/>
              </a:rPr>
              <a:t>identical </a:t>
            </a:r>
            <a:r>
              <a:rPr sz="2800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takes </a:t>
            </a:r>
            <a:r>
              <a:rPr sz="2800" dirty="0">
                <a:latin typeface="Arial"/>
                <a:cs typeface="Arial"/>
              </a:rPr>
              <a:t>Θ(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time instead!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{same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signature}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=0 </a:t>
            </a:r>
            <a:r>
              <a:rPr sz="2800" b="1" spc="-5" dirty="0">
                <a:latin typeface="Arial"/>
                <a:cs typeface="Arial"/>
              </a:rPr>
              <a:t>then return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70"/>
              </a:spcBef>
            </a:pPr>
            <a:r>
              <a:rPr sz="2800" b="1" spc="-5" dirty="0">
                <a:latin typeface="Arial"/>
                <a:cs typeface="Arial"/>
              </a:rPr>
              <a:t>else </a:t>
            </a:r>
            <a:r>
              <a:rPr sz="2800" b="1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2|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b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·</a:t>
            </a:r>
            <a:endParaRPr sz="2800">
              <a:latin typeface="Times New Roman"/>
              <a:cs typeface="Times New Roman"/>
            </a:endParaRPr>
          </a:p>
          <a:p>
            <a:pPr marL="223266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b="1" dirty="0">
                <a:latin typeface="Arial"/>
                <a:cs typeface="Arial"/>
              </a:rPr>
              <a:t>mod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else return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mpower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−1,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·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mod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6774" y="5867399"/>
            <a:ext cx="5864225" cy="466725"/>
          </a:xfrm>
          <a:prstGeom prst="rect">
            <a:avLst/>
          </a:prstGeom>
          <a:solidFill>
            <a:srgbClr val="FFFED5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The 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recursive calls made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critical!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14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Full </a:t>
            </a:r>
            <a:r>
              <a:rPr sz="4000" spc="-5" dirty="0"/>
              <a:t>Binary</a:t>
            </a:r>
            <a:r>
              <a:rPr sz="4000" spc="-95" dirty="0"/>
              <a:t> </a:t>
            </a:r>
            <a:r>
              <a:rPr sz="4000" dirty="0"/>
              <a:t>Trees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662939" y="1286574"/>
            <a:ext cx="8251190" cy="43656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special case of </a:t>
            </a:r>
            <a:r>
              <a:rPr sz="2800" spc="-5" dirty="0">
                <a:latin typeface="Arial"/>
                <a:cs typeface="Arial"/>
              </a:rPr>
              <a:t>extended </a:t>
            </a:r>
            <a:r>
              <a:rPr sz="2800" dirty="0">
                <a:latin typeface="Arial"/>
                <a:cs typeface="Arial"/>
              </a:rPr>
              <a:t>binary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trees.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definition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full </a:t>
            </a:r>
            <a:r>
              <a:rPr sz="2800" dirty="0">
                <a:latin typeface="Arial"/>
                <a:cs typeface="Arial"/>
              </a:rPr>
              <a:t>binary</a:t>
            </a:r>
            <a:r>
              <a:rPr sz="2800" spc="-5" dirty="0">
                <a:latin typeface="Arial"/>
                <a:cs typeface="Arial"/>
              </a:rPr>
              <a:t> trees: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24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 step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A single node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full </a:t>
            </a:r>
            <a:r>
              <a:rPr sz="2800" dirty="0">
                <a:latin typeface="Arial"/>
                <a:cs typeface="Arial"/>
              </a:rPr>
              <a:t>binary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tree.</a:t>
            </a:r>
            <a:endParaRPr sz="2800">
              <a:latin typeface="Arial"/>
              <a:cs typeface="Arial"/>
            </a:endParaRPr>
          </a:p>
          <a:p>
            <a:pPr marL="1181100" marR="954405" indent="-228600">
              <a:lnSpc>
                <a:spcPct val="113900"/>
              </a:lnSpc>
              <a:spcBef>
                <a:spcPts val="67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Note this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different from the extended 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spc="-5" dirty="0">
                <a:latin typeface="Arial"/>
                <a:cs typeface="Arial"/>
              </a:rPr>
              <a:t>tree </a:t>
            </a:r>
            <a:r>
              <a:rPr sz="2800" dirty="0">
                <a:latin typeface="Arial"/>
                <a:cs typeface="Arial"/>
              </a:rPr>
              <a:t>base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case.</a:t>
            </a:r>
            <a:endParaRPr sz="2800">
              <a:latin typeface="Arial"/>
              <a:cs typeface="Arial"/>
            </a:endParaRPr>
          </a:p>
          <a:p>
            <a:pPr marL="774700" marR="102870" indent="-279400">
              <a:lnSpc>
                <a:spcPct val="113900"/>
              </a:lnSpc>
              <a:spcBef>
                <a:spcPts val="74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Recursive step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are disjoint </a:t>
            </a:r>
            <a:r>
              <a:rPr sz="2800" spc="-5" dirty="0">
                <a:latin typeface="Arial"/>
                <a:cs typeface="Arial"/>
              </a:rPr>
              <a:t>full </a:t>
            </a:r>
            <a:r>
              <a:rPr sz="2800" dirty="0">
                <a:latin typeface="Arial"/>
                <a:cs typeface="Arial"/>
              </a:rPr>
              <a:t>binary  </a:t>
            </a:r>
            <a:r>
              <a:rPr sz="2800" spc="-5" dirty="0">
                <a:latin typeface="Arial"/>
                <a:cs typeface="Arial"/>
              </a:rPr>
              <a:t>trees with roots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Arial"/>
                <a:cs typeface="Arial"/>
              </a:rPr>
              <a:t>{(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), (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full </a:t>
            </a:r>
            <a:r>
              <a:rPr sz="2800" dirty="0">
                <a:latin typeface="Arial"/>
                <a:cs typeface="Arial"/>
              </a:rPr>
              <a:t>binary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Buildin</a:t>
            </a:r>
            <a:r>
              <a:rPr sz="4000" dirty="0"/>
              <a:t>g </a:t>
            </a:r>
            <a:r>
              <a:rPr sz="4000" spc="-5" dirty="0"/>
              <a:t>U</a:t>
            </a:r>
            <a:r>
              <a:rPr sz="4000" dirty="0"/>
              <a:t>p Full </a:t>
            </a:r>
            <a:r>
              <a:rPr sz="4000" spc="-5" dirty="0"/>
              <a:t>Binar</a:t>
            </a:r>
            <a:r>
              <a:rPr sz="4000" dirty="0"/>
              <a:t>y </a:t>
            </a:r>
            <a:r>
              <a:rPr sz="4000" dirty="0" smtClean="0"/>
              <a:t>Tree</a:t>
            </a:r>
            <a:r>
              <a:rPr lang="en-GB" sz="4000" dirty="0" smtClean="0"/>
              <a:t>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925638"/>
            <a:ext cx="8534398" cy="363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85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Structural</a:t>
            </a:r>
            <a:r>
              <a:rPr sz="4000" spc="-45" dirty="0"/>
              <a:t> </a:t>
            </a:r>
            <a:r>
              <a:rPr sz="4000" spc="-5" dirty="0"/>
              <a:t>Induction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688339" y="1480820"/>
            <a:ext cx="8110220" cy="4231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333375" indent="-342900">
              <a:lnSpc>
                <a:spcPct val="997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something </a:t>
            </a:r>
            <a:r>
              <a:rPr sz="2800" dirty="0">
                <a:latin typeface="Arial"/>
                <a:cs typeface="Arial"/>
              </a:rPr>
              <a:t>about a recursively </a:t>
            </a:r>
            <a:r>
              <a:rPr sz="2800" spc="-5" dirty="0">
                <a:latin typeface="Arial"/>
                <a:cs typeface="Arial"/>
              </a:rPr>
              <a:t>defined  </a:t>
            </a:r>
            <a:r>
              <a:rPr sz="2800" dirty="0">
                <a:latin typeface="Arial"/>
                <a:cs typeface="Arial"/>
              </a:rPr>
              <a:t>object using an </a:t>
            </a:r>
            <a:r>
              <a:rPr sz="2800" spc="-5" dirty="0">
                <a:latin typeface="Arial"/>
                <a:cs typeface="Arial"/>
              </a:rPr>
              <a:t>inductive </a:t>
            </a:r>
            <a:r>
              <a:rPr sz="2800" dirty="0">
                <a:latin typeface="Arial"/>
                <a:cs typeface="Arial"/>
              </a:rPr>
              <a:t>proof whose </a:t>
            </a:r>
            <a:r>
              <a:rPr sz="2800" spc="-5" dirty="0">
                <a:latin typeface="Arial"/>
                <a:cs typeface="Arial"/>
              </a:rPr>
              <a:t>structure  </a:t>
            </a:r>
            <a:r>
              <a:rPr sz="2800" dirty="0">
                <a:latin typeface="Arial"/>
                <a:cs typeface="Arial"/>
              </a:rPr>
              <a:t>mirrors </a:t>
            </a:r>
            <a:r>
              <a:rPr sz="2800" spc="-5" dirty="0">
                <a:latin typeface="Arial"/>
                <a:cs typeface="Arial"/>
              </a:rPr>
              <a:t>the object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definition.</a:t>
            </a:r>
            <a:endParaRPr sz="2800">
              <a:latin typeface="Arial"/>
              <a:cs typeface="Arial"/>
            </a:endParaRPr>
          </a:p>
          <a:p>
            <a:pPr marL="749300" marR="340995" indent="-279400">
              <a:lnSpc>
                <a:spcPct val="100600"/>
              </a:lnSpc>
              <a:spcBef>
                <a:spcPts val="54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 step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Show </a:t>
            </a:r>
            <a:r>
              <a:rPr sz="2600" spc="-5" dirty="0">
                <a:latin typeface="Arial"/>
                <a:cs typeface="Arial"/>
              </a:rPr>
              <a:t>that the </a:t>
            </a:r>
            <a:r>
              <a:rPr sz="2600" dirty="0">
                <a:latin typeface="Arial"/>
                <a:cs typeface="Arial"/>
              </a:rPr>
              <a:t>result holds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all 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</a:t>
            </a:r>
            <a:r>
              <a:rPr sz="2600" spc="-5" dirty="0">
                <a:latin typeface="Arial"/>
                <a:cs typeface="Arial"/>
              </a:rPr>
              <a:t>specified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basis </a:t>
            </a:r>
            <a:r>
              <a:rPr sz="2600" spc="-5" dirty="0">
                <a:latin typeface="Arial"/>
                <a:cs typeface="Arial"/>
              </a:rPr>
              <a:t>step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recursive </a:t>
            </a:r>
            <a:r>
              <a:rPr sz="2600" spc="-5" dirty="0">
                <a:latin typeface="Arial"/>
                <a:cs typeface="Arial"/>
              </a:rPr>
              <a:t>definition</a:t>
            </a:r>
            <a:endParaRPr sz="2600">
              <a:latin typeface="Arial"/>
              <a:cs typeface="Arial"/>
            </a:endParaRPr>
          </a:p>
          <a:p>
            <a:pPr marL="749300" marR="5080" indent="-279400">
              <a:lnSpc>
                <a:spcPct val="100200"/>
              </a:lnSpc>
              <a:spcBef>
                <a:spcPts val="59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Recursive step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Show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spc="-5" dirty="0">
                <a:latin typeface="Arial"/>
                <a:cs typeface="Arial"/>
              </a:rPr>
              <a:t>the statement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true  for </a:t>
            </a:r>
            <a:r>
              <a:rPr sz="2600" dirty="0">
                <a:latin typeface="Arial"/>
                <a:cs typeface="Arial"/>
              </a:rPr>
              <a:t>each of </a:t>
            </a:r>
            <a:r>
              <a:rPr sz="2600" spc="-5" dirty="0">
                <a:latin typeface="Arial"/>
                <a:cs typeface="Arial"/>
              </a:rPr>
              <a:t>the elements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new set  </a:t>
            </a:r>
            <a:r>
              <a:rPr sz="2600" spc="-5" dirty="0">
                <a:latin typeface="Arial"/>
                <a:cs typeface="Arial"/>
              </a:rPr>
              <a:t>constructed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recursive </a:t>
            </a:r>
            <a:r>
              <a:rPr sz="2600" spc="-5" dirty="0">
                <a:latin typeface="Arial"/>
                <a:cs typeface="Arial"/>
              </a:rPr>
              <a:t>step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 definition,  the </a:t>
            </a:r>
            <a:r>
              <a:rPr sz="2600" dirty="0">
                <a:latin typeface="Arial"/>
                <a:cs typeface="Arial"/>
              </a:rPr>
              <a:t>result holds </a:t>
            </a:r>
            <a:r>
              <a:rPr sz="2600" spc="-5" dirty="0">
                <a:latin typeface="Arial"/>
                <a:cs typeface="Arial"/>
              </a:rPr>
              <a:t>for these </a:t>
            </a:r>
            <a:r>
              <a:rPr sz="2600" dirty="0">
                <a:latin typeface="Arial"/>
                <a:cs typeface="Arial"/>
              </a:rPr>
              <a:t>new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elements.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9276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Str</a:t>
            </a:r>
            <a:r>
              <a:rPr sz="4000" spc="-5" dirty="0"/>
              <a:t>u</a:t>
            </a:r>
            <a:r>
              <a:rPr sz="4000" dirty="0"/>
              <a:t>ct</a:t>
            </a:r>
            <a:r>
              <a:rPr sz="4000" spc="-5" dirty="0"/>
              <a:t>u</a:t>
            </a:r>
            <a:r>
              <a:rPr sz="4000" dirty="0"/>
              <a:t>ral</a:t>
            </a:r>
            <a:r>
              <a:rPr sz="4000" spc="-5" dirty="0"/>
              <a:t> Indu</a:t>
            </a:r>
            <a:r>
              <a:rPr sz="4000" dirty="0"/>
              <a:t>ct</a:t>
            </a:r>
            <a:r>
              <a:rPr sz="4000" spc="-5" dirty="0"/>
              <a:t>ion</a:t>
            </a:r>
            <a:r>
              <a:rPr sz="4000" dirty="0"/>
              <a:t>:</a:t>
            </a:r>
            <a:r>
              <a:rPr sz="4000" spc="-5" dirty="0"/>
              <a:t> </a:t>
            </a:r>
            <a:r>
              <a:rPr sz="4000" dirty="0" smtClean="0"/>
              <a:t>Exam</a:t>
            </a:r>
            <a:r>
              <a:rPr lang="en-GB" sz="4000" dirty="0" err="1" smtClean="0"/>
              <a:t>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31239" y="1226820"/>
            <a:ext cx="7781290" cy="504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11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Let 3</a:t>
            </a:r>
            <a:r>
              <a:rPr sz="2600" spc="-5" dirty="0">
                <a:latin typeface="Symbol"/>
                <a:cs typeface="Symbol"/>
              </a:rPr>
              <a:t></a:t>
            </a:r>
            <a:r>
              <a:rPr sz="2600" i="1" spc="-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, and let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spc="-5" dirty="0">
                <a:latin typeface="Arial"/>
                <a:cs typeface="Arial"/>
              </a:rPr>
              <a:t>if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ts val="3110"/>
              </a:lnSpc>
            </a:pPr>
            <a:r>
              <a:rPr sz="2600" dirty="0">
                <a:latin typeface="Arial"/>
                <a:cs typeface="Arial"/>
              </a:rPr>
              <a:t>Show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of </a:t>
            </a:r>
            <a:r>
              <a:rPr sz="2600" spc="-5" dirty="0">
                <a:latin typeface="Arial"/>
                <a:cs typeface="Arial"/>
              </a:rPr>
              <a:t>positive multiples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3.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6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b="1" dirty="0">
                <a:latin typeface="Arial"/>
                <a:cs typeface="Arial"/>
              </a:rPr>
              <a:t>Z</a:t>
            </a:r>
            <a:r>
              <a:rPr sz="2550" baseline="26143" dirty="0">
                <a:latin typeface="Arial"/>
                <a:cs typeface="Arial"/>
              </a:rPr>
              <a:t>+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spc="-5" dirty="0">
                <a:latin typeface="Arial"/>
                <a:cs typeface="Arial"/>
              </a:rPr>
              <a:t>(3|</a:t>
            </a:r>
            <a:r>
              <a:rPr sz="2600" i="1" spc="-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)}. We’ll </a:t>
            </a:r>
            <a:r>
              <a:rPr sz="2600" dirty="0">
                <a:latin typeface="Arial"/>
                <a:cs typeface="Arial"/>
              </a:rPr>
              <a:t>show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dirty="0">
                <a:latin typeface="Arial"/>
                <a:cs typeface="Arial"/>
              </a:rPr>
              <a:t>S.</a:t>
            </a:r>
            <a:endParaRPr sz="2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850"/>
              </a:spcBef>
              <a:tabLst>
                <a:tab pos="7931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Arial"/>
                <a:cs typeface="Arial"/>
              </a:rPr>
              <a:t>Proof: </a:t>
            </a:r>
            <a:r>
              <a:rPr sz="2500" spc="-5" dirty="0">
                <a:latin typeface="Arial"/>
                <a:cs typeface="Arial"/>
              </a:rPr>
              <a:t>We </a:t>
            </a:r>
            <a:r>
              <a:rPr sz="2500" dirty="0">
                <a:latin typeface="Arial"/>
                <a:cs typeface="Arial"/>
              </a:rPr>
              <a:t>show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i="1" dirty="0">
                <a:latin typeface="Arial"/>
                <a:cs typeface="Arial"/>
              </a:rPr>
              <a:t>A</a:t>
            </a:r>
            <a:r>
              <a:rPr sz="2500" dirty="0">
                <a:latin typeface="Symbol"/>
                <a:cs typeface="Symbol"/>
              </a:rPr>
              <a:t></a:t>
            </a:r>
            <a:r>
              <a:rPr sz="2500" i="1" dirty="0">
                <a:latin typeface="Arial"/>
                <a:cs typeface="Arial"/>
              </a:rPr>
              <a:t>S </a:t>
            </a:r>
            <a:r>
              <a:rPr sz="2500" spc="-5" dirty="0">
                <a:latin typeface="Arial"/>
                <a:cs typeface="Arial"/>
              </a:rPr>
              <a:t>and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Symbol"/>
                <a:cs typeface="Symbol"/>
              </a:rPr>
              <a:t></a:t>
            </a:r>
            <a:r>
              <a:rPr sz="2500" i="1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900"/>
              </a:spcBef>
              <a:tabLst>
                <a:tab pos="7931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show </a:t>
            </a:r>
            <a:r>
              <a:rPr sz="2500" i="1" dirty="0">
                <a:latin typeface="Arial"/>
                <a:cs typeface="Arial"/>
              </a:rPr>
              <a:t>A</a:t>
            </a:r>
            <a:r>
              <a:rPr sz="2500" dirty="0">
                <a:latin typeface="Symbol"/>
                <a:cs typeface="Symbol"/>
              </a:rPr>
              <a:t>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, show [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b="1" dirty="0">
                <a:latin typeface="Arial"/>
                <a:cs typeface="Arial"/>
              </a:rPr>
              <a:t>Z</a:t>
            </a:r>
            <a:r>
              <a:rPr sz="2475" baseline="25252" dirty="0">
                <a:latin typeface="Arial"/>
                <a:cs typeface="Arial"/>
              </a:rPr>
              <a:t>+ </a:t>
            </a:r>
            <a:r>
              <a:rPr sz="2500" dirty="0">
                <a:latin typeface="Symbol"/>
                <a:cs typeface="Symbol"/>
              </a:rPr>
              <a:t>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(3|</a:t>
            </a:r>
            <a:r>
              <a:rPr sz="2500" i="1" spc="-5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)] </a:t>
            </a:r>
            <a:r>
              <a:rPr sz="2500" dirty="0">
                <a:latin typeface="Arial"/>
                <a:cs typeface="Arial"/>
              </a:rPr>
              <a:t>→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193800" marR="238760" indent="-228600">
              <a:lnSpc>
                <a:spcPct val="110000"/>
              </a:lnSpc>
              <a:spcBef>
                <a:spcPts val="600"/>
              </a:spcBef>
              <a:tabLst>
                <a:tab pos="3750945" algn="l"/>
              </a:tabLst>
            </a:pPr>
            <a:r>
              <a:rPr sz="1250" spc="-47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50" spc="5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Arial"/>
                <a:cs typeface="Arial"/>
              </a:rPr>
              <a:t>Inductive</a:t>
            </a:r>
            <a:r>
              <a:rPr sz="2500" b="1" spc="1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proof.	</a:t>
            </a:r>
            <a:r>
              <a:rPr sz="2500" spc="-5" dirty="0">
                <a:latin typeface="Arial"/>
                <a:cs typeface="Arial"/>
              </a:rPr>
              <a:t>Let 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b="1" dirty="0">
                <a:latin typeface="Arial"/>
                <a:cs typeface="Arial"/>
              </a:rPr>
              <a:t>Z</a:t>
            </a:r>
            <a:r>
              <a:rPr sz="2475" baseline="25252" dirty="0">
                <a:latin typeface="Arial"/>
                <a:cs typeface="Arial"/>
              </a:rPr>
              <a:t>+ </a:t>
            </a:r>
            <a:r>
              <a:rPr sz="2500" spc="-5" dirty="0">
                <a:latin typeface="Arial"/>
                <a:cs typeface="Arial"/>
              </a:rPr>
              <a:t>and </a:t>
            </a:r>
            <a:r>
              <a:rPr sz="2500" i="1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(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) = 3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.  </a:t>
            </a:r>
            <a:r>
              <a:rPr sz="2500" spc="-5" dirty="0">
                <a:latin typeface="Arial"/>
                <a:cs typeface="Arial"/>
              </a:rPr>
              <a:t>Induction </a:t>
            </a:r>
            <a:r>
              <a:rPr sz="2500" dirty="0">
                <a:latin typeface="Arial"/>
                <a:cs typeface="Arial"/>
              </a:rPr>
              <a:t>over </a:t>
            </a:r>
            <a:r>
              <a:rPr sz="2500" spc="-5" dirty="0">
                <a:latin typeface="Arial"/>
                <a:cs typeface="Arial"/>
              </a:rPr>
              <a:t>positive multiples </a:t>
            </a:r>
            <a:r>
              <a:rPr sz="2500" dirty="0">
                <a:latin typeface="Arial"/>
                <a:cs typeface="Arial"/>
              </a:rPr>
              <a:t>of 3.</a:t>
            </a:r>
            <a:endParaRPr sz="25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  <a:spcBef>
                <a:spcPts val="900"/>
              </a:spcBef>
            </a:pPr>
            <a:r>
              <a:rPr sz="25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 </a:t>
            </a:r>
            <a:r>
              <a:rPr sz="2500" b="1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case</a:t>
            </a:r>
            <a:r>
              <a:rPr sz="2500" dirty="0">
                <a:latin typeface="Arial"/>
                <a:cs typeface="Arial"/>
              </a:rPr>
              <a:t>: </a:t>
            </a:r>
            <a:r>
              <a:rPr sz="2500" i="1" dirty="0">
                <a:latin typeface="Arial"/>
                <a:cs typeface="Arial"/>
              </a:rPr>
              <a:t>n </a:t>
            </a:r>
            <a:r>
              <a:rPr sz="2500" dirty="0">
                <a:latin typeface="Arial"/>
                <a:cs typeface="Arial"/>
              </a:rPr>
              <a:t>= 1, </a:t>
            </a:r>
            <a:r>
              <a:rPr sz="2500" spc="-5" dirty="0">
                <a:latin typeface="Arial"/>
                <a:cs typeface="Arial"/>
              </a:rPr>
              <a:t>thus </a:t>
            </a:r>
            <a:r>
              <a:rPr sz="2500" dirty="0">
                <a:latin typeface="Arial"/>
                <a:cs typeface="Arial"/>
              </a:rPr>
              <a:t>3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i="1" dirty="0">
                <a:latin typeface="Arial"/>
                <a:cs typeface="Arial"/>
              </a:rPr>
              <a:t>S 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definition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S.</a:t>
            </a:r>
            <a:endParaRPr sz="2500">
              <a:latin typeface="Arial"/>
              <a:cs typeface="Arial"/>
            </a:endParaRPr>
          </a:p>
          <a:p>
            <a:pPr marL="1193800" marR="677545">
              <a:lnSpc>
                <a:spcPct val="110000"/>
              </a:lnSpc>
              <a:spcBef>
                <a:spcPts val="600"/>
              </a:spcBef>
            </a:pPr>
            <a:r>
              <a:rPr sz="25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Inductive </a:t>
            </a:r>
            <a:r>
              <a:rPr sz="2500" b="1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step</a:t>
            </a:r>
            <a:r>
              <a:rPr sz="2500" dirty="0">
                <a:latin typeface="Arial"/>
                <a:cs typeface="Arial"/>
              </a:rPr>
              <a:t>: </a:t>
            </a:r>
            <a:r>
              <a:rPr sz="2500" spc="-5" dirty="0">
                <a:latin typeface="Arial"/>
                <a:cs typeface="Arial"/>
              </a:rPr>
              <a:t>Given </a:t>
            </a:r>
            <a:r>
              <a:rPr sz="2500" i="1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(</a:t>
            </a:r>
            <a:r>
              <a:rPr sz="2500" i="1" dirty="0">
                <a:latin typeface="Arial"/>
                <a:cs typeface="Arial"/>
              </a:rPr>
              <a:t>k</a:t>
            </a:r>
            <a:r>
              <a:rPr sz="2500" dirty="0">
                <a:latin typeface="Arial"/>
                <a:cs typeface="Arial"/>
              </a:rPr>
              <a:t>), prove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(</a:t>
            </a:r>
            <a:r>
              <a:rPr sz="2500" i="1" dirty="0">
                <a:latin typeface="Arial"/>
                <a:cs typeface="Arial"/>
              </a:rPr>
              <a:t>k</a:t>
            </a:r>
            <a:r>
              <a:rPr sz="2500" dirty="0">
                <a:latin typeface="Arial"/>
                <a:cs typeface="Arial"/>
              </a:rPr>
              <a:t>+1).  By </a:t>
            </a:r>
            <a:r>
              <a:rPr sz="2500" spc="-5" dirty="0">
                <a:latin typeface="Arial"/>
                <a:cs typeface="Arial"/>
              </a:rPr>
              <a:t>inductive hypothesis 3</a:t>
            </a:r>
            <a:r>
              <a:rPr sz="2500" i="1" spc="-5" dirty="0">
                <a:latin typeface="Arial"/>
                <a:cs typeface="Arial"/>
              </a:rPr>
              <a:t>k</a:t>
            </a:r>
            <a:r>
              <a:rPr sz="2500" spc="-5" dirty="0">
                <a:latin typeface="Symbol"/>
                <a:cs typeface="Symbol"/>
              </a:rPr>
              <a:t></a:t>
            </a:r>
            <a:r>
              <a:rPr sz="2500" i="1" spc="-5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, and </a:t>
            </a:r>
            <a:r>
              <a:rPr sz="2500" dirty="0">
                <a:latin typeface="Arial"/>
                <a:cs typeface="Arial"/>
              </a:rPr>
              <a:t>3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,  so by </a:t>
            </a:r>
            <a:r>
              <a:rPr sz="2500" spc="-5" dirty="0">
                <a:latin typeface="Arial"/>
                <a:cs typeface="Arial"/>
              </a:rPr>
              <a:t>definition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3(</a:t>
            </a:r>
            <a:r>
              <a:rPr sz="2500" i="1" spc="-5" dirty="0">
                <a:latin typeface="Arial"/>
                <a:cs typeface="Arial"/>
              </a:rPr>
              <a:t>k </a:t>
            </a:r>
            <a:r>
              <a:rPr sz="2500" dirty="0">
                <a:latin typeface="Arial"/>
                <a:cs typeface="Arial"/>
              </a:rPr>
              <a:t>+ 1) = 3</a:t>
            </a:r>
            <a:r>
              <a:rPr sz="2500" i="1" dirty="0">
                <a:latin typeface="Arial"/>
                <a:cs typeface="Arial"/>
              </a:rPr>
              <a:t>k </a:t>
            </a:r>
            <a:r>
              <a:rPr sz="2500" dirty="0">
                <a:latin typeface="Arial"/>
                <a:cs typeface="Arial"/>
              </a:rPr>
              <a:t>+ 3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469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Example</a:t>
            </a:r>
            <a:r>
              <a:rPr sz="4000" spc="-60" dirty="0"/>
              <a:t> </a:t>
            </a:r>
            <a:r>
              <a:rPr sz="4000" i="1" spc="-5" dirty="0">
                <a:solidFill>
                  <a:srgbClr val="434DD6"/>
                </a:solidFill>
                <a:latin typeface="Arial"/>
                <a:cs typeface="Arial"/>
              </a:rPr>
              <a:t>cont.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1146555"/>
            <a:ext cx="7811770" cy="52165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2978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 show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915"/>
              </a:spcBef>
              <a:tabLst>
                <a:tab pos="5340985" algn="l"/>
              </a:tabLst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4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Structural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inductive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proof.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98500" marR="118745">
              <a:lnSpc>
                <a:spcPct val="111000"/>
              </a:lnSpc>
              <a:spcBef>
                <a:spcPts val="67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cases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3 (basis case), which is 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 or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(recursive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step).</a:t>
            </a:r>
            <a:endParaRPr sz="2800">
              <a:latin typeface="Arial"/>
              <a:cs typeface="Arial"/>
            </a:endParaRPr>
          </a:p>
          <a:p>
            <a:pPr marL="698500" marR="266065">
              <a:lnSpc>
                <a:spcPct val="108000"/>
              </a:lnSpc>
              <a:spcBef>
                <a:spcPts val="740"/>
              </a:spcBef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know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positive, </a:t>
            </a:r>
            <a:r>
              <a:rPr sz="2800" dirty="0">
                <a:latin typeface="Arial"/>
                <a:cs typeface="Arial"/>
              </a:rPr>
              <a:t>since </a:t>
            </a:r>
            <a:r>
              <a:rPr sz="2800" spc="-5" dirty="0">
                <a:latin typeface="Arial"/>
                <a:cs typeface="Arial"/>
              </a:rPr>
              <a:t>neither  </a:t>
            </a:r>
            <a:r>
              <a:rPr sz="2800" dirty="0">
                <a:latin typeface="Arial"/>
                <a:cs typeface="Arial"/>
              </a:rPr>
              <a:t>rule </a:t>
            </a:r>
            <a:r>
              <a:rPr sz="2800" spc="-5" dirty="0">
                <a:latin typeface="Arial"/>
                <a:cs typeface="Arial"/>
              </a:rPr>
              <a:t>generates negative </a:t>
            </a:r>
            <a:r>
              <a:rPr sz="2800" dirty="0">
                <a:latin typeface="Arial"/>
                <a:cs typeface="Arial"/>
              </a:rPr>
              <a:t>numbers.</a:t>
            </a:r>
            <a:endParaRPr sz="2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015"/>
              </a:spcBef>
            </a:pPr>
            <a:r>
              <a:rPr sz="2800" dirty="0">
                <a:latin typeface="Arial"/>
                <a:cs typeface="Arial"/>
              </a:rPr>
              <a:t>So,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and so we know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365"/>
              </a:spcBef>
            </a:pPr>
            <a:r>
              <a:rPr sz="2800" dirty="0">
                <a:latin typeface="Arial"/>
                <a:cs typeface="Arial"/>
              </a:rPr>
              <a:t>are in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by </a:t>
            </a:r>
            <a:r>
              <a:rPr sz="2800" spc="-5" dirty="0">
                <a:latin typeface="Arial"/>
                <a:cs typeface="Arial"/>
              </a:rPr>
              <a:t>strong inductive hypothesis.</a:t>
            </a:r>
            <a:endParaRPr sz="2800">
              <a:latin typeface="Arial"/>
              <a:cs typeface="Arial"/>
            </a:endParaRPr>
          </a:p>
          <a:p>
            <a:pPr marL="698500" marR="1579880">
              <a:lnSpc>
                <a:spcPct val="111000"/>
              </a:lnSpc>
              <a:spcBef>
                <a:spcPts val="645"/>
              </a:spcBef>
            </a:pPr>
            <a:r>
              <a:rPr sz="2800" dirty="0">
                <a:latin typeface="Arial"/>
                <a:cs typeface="Arial"/>
              </a:rPr>
              <a:t>Since </a:t>
            </a:r>
            <a:r>
              <a:rPr sz="2800" spc="-5" dirty="0">
                <a:latin typeface="Arial"/>
                <a:cs typeface="Arial"/>
              </a:rPr>
              <a:t>3|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3|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we have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3|(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+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),  thus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276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</a:tabLst>
            </a:pPr>
            <a:r>
              <a:rPr sz="4000" spc="-5" dirty="0"/>
              <a:t>Recursive	Algorithms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480820"/>
            <a:ext cx="7524750" cy="4579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definitions </a:t>
            </a:r>
            <a:r>
              <a:rPr sz="2800" dirty="0">
                <a:latin typeface="Arial"/>
                <a:cs typeface="Arial"/>
              </a:rPr>
              <a:t>can be used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describe  </a:t>
            </a:r>
            <a:r>
              <a:rPr sz="2800" spc="-5" dirty="0">
                <a:latin typeface="Arial"/>
                <a:cs typeface="Arial"/>
              </a:rPr>
              <a:t>functions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dirty="0">
                <a:latin typeface="Arial"/>
                <a:cs typeface="Arial"/>
              </a:rPr>
              <a:t>as well as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algorithms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4965" marR="638175" indent="-342900">
              <a:lnSpc>
                <a:spcPts val="3350"/>
              </a:lnSpc>
              <a:spcBef>
                <a:spcPts val="24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latin typeface="Arial"/>
                <a:cs typeface="Arial"/>
              </a:rPr>
              <a:t>recursive procedure </a:t>
            </a:r>
            <a:r>
              <a:rPr sz="2800" dirty="0">
                <a:latin typeface="Arial"/>
                <a:cs typeface="Arial"/>
              </a:rPr>
              <a:t>is a procedure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dirty="0">
                <a:latin typeface="Arial"/>
                <a:cs typeface="Arial"/>
              </a:rPr>
              <a:t>invokes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itself.</a:t>
            </a:r>
            <a:endParaRPr sz="2800">
              <a:latin typeface="Arial"/>
              <a:cs typeface="Arial"/>
            </a:endParaRPr>
          </a:p>
          <a:p>
            <a:pPr marL="354965" marR="717550" indent="-342900">
              <a:lnSpc>
                <a:spcPct val="102000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latin typeface="Arial"/>
                <a:cs typeface="Arial"/>
              </a:rPr>
              <a:t>recursive </a:t>
            </a:r>
            <a:r>
              <a:rPr sz="2800" i="1" spc="-5" dirty="0">
                <a:latin typeface="Arial"/>
                <a:cs typeface="Arial"/>
              </a:rPr>
              <a:t>algorithm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algorithm that  contains </a:t>
            </a:r>
            <a:r>
              <a:rPr sz="2800" dirty="0">
                <a:latin typeface="Arial"/>
                <a:cs typeface="Arial"/>
              </a:rPr>
              <a:t>a recursive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354965" marR="282575" indent="-342900" algn="just">
              <a:lnSpc>
                <a:spcPct val="99900"/>
              </a:lnSpc>
              <a:spcBef>
                <a:spcPts val="263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1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algorithm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is called recursive if it solves</a:t>
            </a:r>
            <a:r>
              <a:rPr sz="2800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 problem by reducing it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instance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the 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same problem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with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smaller</a:t>
            </a:r>
            <a:r>
              <a:rPr sz="2800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input.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Exam</a:t>
            </a:r>
            <a:r>
              <a:rPr sz="4000" spc="-5" dirty="0"/>
              <a:t>pl</a:t>
            </a:r>
            <a:r>
              <a:rPr sz="4000" dirty="0"/>
              <a:t>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69352" y="1631696"/>
            <a:ext cx="5749290" cy="19780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procedure </a:t>
            </a:r>
            <a:r>
              <a:rPr sz="2800" spc="-5" dirty="0">
                <a:latin typeface="Arial"/>
                <a:cs typeface="Arial"/>
              </a:rPr>
              <a:t>to compute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15"/>
              </a:spcBef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Arial"/>
                <a:cs typeface="Arial"/>
              </a:rPr>
              <a:t>0: </a:t>
            </a:r>
            <a:r>
              <a:rPr sz="2800" dirty="0">
                <a:latin typeface="Arial"/>
                <a:cs typeface="Arial"/>
              </a:rPr>
              <a:t>real,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0 </a:t>
            </a:r>
            <a:r>
              <a:rPr sz="2800" b="1" spc="-5" dirty="0">
                <a:latin typeface="Arial"/>
                <a:cs typeface="Arial"/>
              </a:rPr>
              <a:t>then return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65"/>
              </a:spcBef>
            </a:pPr>
            <a:r>
              <a:rPr sz="2800" b="1" dirty="0">
                <a:latin typeface="Arial"/>
                <a:cs typeface="Arial"/>
              </a:rPr>
              <a:t>else </a:t>
            </a: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·</a:t>
            </a:r>
            <a:r>
              <a:rPr sz="2800" i="1" spc="-5" dirty="0">
                <a:latin typeface="Arial"/>
                <a:cs typeface="Arial"/>
              </a:rPr>
              <a:t>power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−1)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2712" y="4792663"/>
            <a:ext cx="1217930" cy="476250"/>
          </a:xfrm>
          <a:prstGeom prst="rect">
            <a:avLst/>
          </a:prstGeom>
          <a:solidFill>
            <a:srgbClr val="FFFED5"/>
          </a:solidFill>
          <a:ln w="19049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5323" y="4419600"/>
            <a:ext cx="3008630" cy="1196975"/>
          </a:xfrm>
          <a:prstGeom prst="rect">
            <a:avLst/>
          </a:prstGeom>
          <a:solidFill>
            <a:srgbClr val="FFFED5"/>
          </a:solidFill>
          <a:ln w="9524">
            <a:solidFill>
              <a:srgbClr val="434DD6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497205" marR="496570" indent="228600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latin typeface="Times New Roman"/>
                <a:cs typeface="Times New Roman"/>
              </a:rPr>
              <a:t>subproblems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ts val="2820"/>
              </a:lnSpc>
            </a:pPr>
            <a:r>
              <a:rPr sz="2400" spc="-5" dirty="0">
                <a:latin typeface="Times New Roman"/>
                <a:cs typeface="Times New Roman"/>
              </a:rPr>
              <a:t>as the original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239" y="5381308"/>
            <a:ext cx="294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divide-and-conquer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technique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38437" y="4983162"/>
            <a:ext cx="2891155" cy="298450"/>
            <a:chOff x="2738437" y="4983162"/>
            <a:chExt cx="2891155" cy="298450"/>
          </a:xfrm>
        </p:grpSpPr>
        <p:sp>
          <p:nvSpPr>
            <p:cNvPr id="15" name="object 15"/>
            <p:cNvSpPr/>
            <p:nvPr/>
          </p:nvSpPr>
          <p:spPr>
            <a:xfrm>
              <a:off x="2743199" y="4987924"/>
              <a:ext cx="2881630" cy="288925"/>
            </a:xfrm>
            <a:custGeom>
              <a:avLst/>
              <a:gdLst/>
              <a:ahLst/>
              <a:cxnLst/>
              <a:rect l="l" t="t" r="r" b="b"/>
              <a:pathLst>
                <a:path w="2881629" h="288925">
                  <a:moveTo>
                    <a:pt x="2160983" y="0"/>
                  </a:moveTo>
                  <a:lnTo>
                    <a:pt x="2160983" y="72231"/>
                  </a:lnTo>
                  <a:lnTo>
                    <a:pt x="0" y="72231"/>
                  </a:lnTo>
                  <a:lnTo>
                    <a:pt x="0" y="216693"/>
                  </a:lnTo>
                  <a:lnTo>
                    <a:pt x="2160983" y="216693"/>
                  </a:lnTo>
                  <a:lnTo>
                    <a:pt x="2160983" y="288925"/>
                  </a:lnTo>
                  <a:lnTo>
                    <a:pt x="2881312" y="144462"/>
                  </a:lnTo>
                  <a:lnTo>
                    <a:pt x="2160983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3199" y="4987924"/>
              <a:ext cx="2881630" cy="288925"/>
            </a:xfrm>
            <a:custGeom>
              <a:avLst/>
              <a:gdLst/>
              <a:ahLst/>
              <a:cxnLst/>
              <a:rect l="l" t="t" r="r" b="b"/>
              <a:pathLst>
                <a:path w="2881629" h="288925">
                  <a:moveTo>
                    <a:pt x="0" y="72231"/>
                  </a:moveTo>
                  <a:lnTo>
                    <a:pt x="2160984" y="72231"/>
                  </a:lnTo>
                  <a:lnTo>
                    <a:pt x="2160984" y="0"/>
                  </a:lnTo>
                  <a:lnTo>
                    <a:pt x="2881312" y="144462"/>
                  </a:lnTo>
                  <a:lnTo>
                    <a:pt x="2160984" y="288924"/>
                  </a:lnTo>
                  <a:lnTo>
                    <a:pt x="2160984" y="216693"/>
                  </a:lnTo>
                  <a:lnTo>
                    <a:pt x="0" y="216693"/>
                  </a:lnTo>
                  <a:lnTo>
                    <a:pt x="0" y="722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535</Words>
  <Application>Microsoft Office PowerPoint</Application>
  <PresentationFormat>On-screen Show (4:3)</PresentationFormat>
  <Paragraphs>203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</vt:lpstr>
      <vt:lpstr>Review: Recursive Definitions</vt:lpstr>
      <vt:lpstr>Full Binary Trees</vt:lpstr>
      <vt:lpstr>Building Up Full Binary Trees</vt:lpstr>
      <vt:lpstr>Structural Induction</vt:lpstr>
      <vt:lpstr>Structural Induction: Example</vt:lpstr>
      <vt:lpstr>Example cont.</vt:lpstr>
      <vt:lpstr>Recursive Algorithms</vt:lpstr>
      <vt:lpstr>Example</vt:lpstr>
      <vt:lpstr>Recursive Euclid’s Algorithm</vt:lpstr>
      <vt:lpstr>Recursive Linear Search</vt:lpstr>
      <vt:lpstr>Recursive Binary Search</vt:lpstr>
      <vt:lpstr>Recursive Fibonacci Algorithm</vt:lpstr>
      <vt:lpstr>Analysis of Fibonacci Procedure</vt:lpstr>
      <vt:lpstr>Analysis of Fibonacci Procedure</vt:lpstr>
      <vt:lpstr>Iterative Fibonacci Algorithm</vt:lpstr>
      <vt:lpstr>Recursive Merge Sort Example</vt:lpstr>
      <vt:lpstr>Recursive Merge Sort</vt:lpstr>
      <vt:lpstr>Merging Two Sorted Lists</vt:lpstr>
      <vt:lpstr>Recursive Merge Method</vt:lpstr>
      <vt:lpstr>Efficiency of Recursive Algorithm</vt:lpstr>
      <vt:lpstr>Modular Exponentiation #1</vt:lpstr>
      <vt:lpstr>Modular Exponentiation #2</vt:lpstr>
      <vt:lpstr>A Slight Variation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  Computer Science I</dc:title>
  <cp:lastModifiedBy>ADMIN</cp:lastModifiedBy>
  <cp:revision>3</cp:revision>
  <dcterms:created xsi:type="dcterms:W3CDTF">2020-09-16T02:18:05Z</dcterms:created>
  <dcterms:modified xsi:type="dcterms:W3CDTF">2020-09-16T03:09:54Z</dcterms:modified>
</cp:coreProperties>
</file>