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84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64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17512" y="468314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74662"/>
                </a:lnTo>
                <a:lnTo>
                  <a:pt x="438150" y="474662"/>
                </a:lnTo>
                <a:lnTo>
                  <a:pt x="438150" y="0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0099" y="468313"/>
            <a:ext cx="328613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1337" y="890589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422275" y="0"/>
                </a:moveTo>
                <a:lnTo>
                  <a:pt x="0" y="0"/>
                </a:lnTo>
                <a:lnTo>
                  <a:pt x="0" y="474662"/>
                </a:lnTo>
                <a:lnTo>
                  <a:pt x="422275" y="474662"/>
                </a:lnTo>
                <a:lnTo>
                  <a:pt x="422275" y="0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61999" y="360363"/>
            <a:ext cx="31750" cy="1052830"/>
          </a:xfrm>
          <a:custGeom>
            <a:avLst/>
            <a:gdLst/>
            <a:ahLst/>
            <a:cxnLst/>
            <a:rect l="l" t="t" r="r" b="b"/>
            <a:pathLst>
              <a:path w="31750" h="1052830">
                <a:moveTo>
                  <a:pt x="31750" y="0"/>
                </a:moveTo>
                <a:lnTo>
                  <a:pt x="0" y="0"/>
                </a:lnTo>
                <a:lnTo>
                  <a:pt x="0" y="1052511"/>
                </a:lnTo>
                <a:lnTo>
                  <a:pt x="31750" y="1052511"/>
                </a:lnTo>
                <a:lnTo>
                  <a:pt x="3175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388350" y="147638"/>
            <a:ext cx="401637" cy="4016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01102" y="462281"/>
            <a:ext cx="6741794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17512" y="468314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74662"/>
                </a:lnTo>
                <a:lnTo>
                  <a:pt x="438150" y="474662"/>
                </a:lnTo>
                <a:lnTo>
                  <a:pt x="438150" y="0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0099" y="468313"/>
            <a:ext cx="328613" cy="4746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1337" y="890589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422275" y="0"/>
                </a:moveTo>
                <a:lnTo>
                  <a:pt x="0" y="0"/>
                </a:lnTo>
                <a:lnTo>
                  <a:pt x="0" y="474662"/>
                </a:lnTo>
                <a:lnTo>
                  <a:pt x="422275" y="474662"/>
                </a:lnTo>
                <a:lnTo>
                  <a:pt x="422275" y="0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392" y="462281"/>
            <a:ext cx="895921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339" y="2938082"/>
            <a:ext cx="8091170" cy="280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9389" y="6562556"/>
            <a:ext cx="299593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88891" y="6572081"/>
            <a:ext cx="44069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38400"/>
            <a:ext cx="9009380" cy="1052830"/>
            <a:chOff x="0" y="2438400"/>
            <a:chExt cx="9009380" cy="1052830"/>
          </a:xfrm>
        </p:grpSpPr>
        <p:sp>
          <p:nvSpPr>
            <p:cNvPr id="3" name="object 3"/>
            <p:cNvSpPr/>
            <p:nvPr/>
          </p:nvSpPr>
          <p:spPr>
            <a:xfrm>
              <a:off x="290512" y="2546350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7661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37661" y="474662"/>
                  </a:lnTo>
                  <a:lnTo>
                    <a:pt x="437661" y="0"/>
                  </a:lnTo>
                  <a:close/>
                </a:path>
              </a:pathLst>
            </a:custGeom>
            <a:solidFill>
              <a:srgbClr val="434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3466" y="2546351"/>
              <a:ext cx="328245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4337" y="2968625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79">
                  <a:moveTo>
                    <a:pt x="421821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21821" y="474662"/>
                  </a:lnTo>
                  <a:lnTo>
                    <a:pt x="421821" y="0"/>
                  </a:lnTo>
                  <a:close/>
                </a:path>
              </a:pathLst>
            </a:custGeom>
            <a:solidFill>
              <a:srgbClr val="FFD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3431" y="2968625"/>
              <a:ext cx="369093" cy="4746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895599"/>
              <a:ext cx="560387" cy="4222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4999" y="2438400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29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5913" y="3260726"/>
              <a:ext cx="8693149" cy="5556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69339" y="2181859"/>
            <a:ext cx="30753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83790" algn="l"/>
              </a:tabLst>
            </a:pPr>
            <a:r>
              <a:rPr sz="4800" spc="-5" dirty="0">
                <a:solidFill>
                  <a:srgbClr val="000099"/>
                </a:solidFill>
              </a:rPr>
              <a:t>L</a:t>
            </a:r>
            <a:r>
              <a:rPr sz="4800" dirty="0">
                <a:solidFill>
                  <a:srgbClr val="000099"/>
                </a:solidFill>
              </a:rPr>
              <a:t>ect</a:t>
            </a:r>
            <a:r>
              <a:rPr sz="4800" spc="-5" dirty="0">
                <a:solidFill>
                  <a:srgbClr val="000099"/>
                </a:solidFill>
              </a:rPr>
              <a:t>u</a:t>
            </a:r>
            <a:r>
              <a:rPr sz="4800" dirty="0">
                <a:solidFill>
                  <a:srgbClr val="000099"/>
                </a:solidFill>
              </a:rPr>
              <a:t>re	</a:t>
            </a:r>
            <a:endParaRPr sz="4800" dirty="0"/>
          </a:p>
        </p:txBody>
      </p:sp>
      <p:sp>
        <p:nvSpPr>
          <p:cNvPr id="13" name="object 13"/>
          <p:cNvSpPr txBox="1"/>
          <p:nvPr/>
        </p:nvSpPr>
        <p:spPr>
          <a:xfrm>
            <a:off x="1121727" y="3598889"/>
            <a:ext cx="6593840" cy="214058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3200" b="1" spc="-5" dirty="0">
                <a:latin typeface="Arial"/>
                <a:cs typeface="Arial"/>
              </a:rPr>
              <a:t>Chapter </a:t>
            </a:r>
            <a:r>
              <a:rPr sz="3200" b="1" dirty="0">
                <a:latin typeface="Arial"/>
                <a:cs typeface="Arial"/>
              </a:rPr>
              <a:t>5.</a:t>
            </a:r>
            <a:r>
              <a:rPr sz="3200" b="1" spc="-5" dirty="0">
                <a:latin typeface="Arial"/>
                <a:cs typeface="Arial"/>
              </a:rPr>
              <a:t> Counting</a:t>
            </a:r>
            <a:endParaRPr sz="3200">
              <a:latin typeface="Arial"/>
              <a:cs typeface="Arial"/>
            </a:endParaRPr>
          </a:p>
          <a:p>
            <a:pPr marL="1520190" lvl="1" indent="-593725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1520825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Basics of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Counting</a:t>
            </a:r>
            <a:endParaRPr sz="2800">
              <a:latin typeface="Arial"/>
              <a:cs typeface="Arial"/>
            </a:endParaRPr>
          </a:p>
          <a:p>
            <a:pPr marL="1520190" lvl="1" indent="-593725">
              <a:lnSpc>
                <a:spcPct val="100000"/>
              </a:lnSpc>
              <a:spcBef>
                <a:spcPts val="640"/>
              </a:spcBef>
              <a:buAutoNum type="arabicPeriod"/>
              <a:tabLst>
                <a:tab pos="1520825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Pigeonhole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Principle</a:t>
            </a:r>
            <a:endParaRPr sz="2800">
              <a:latin typeface="Arial"/>
              <a:cs typeface="Arial"/>
            </a:endParaRPr>
          </a:p>
          <a:p>
            <a:pPr marL="1520190" lvl="1" indent="-593725">
              <a:lnSpc>
                <a:spcPct val="100000"/>
              </a:lnSpc>
              <a:spcBef>
                <a:spcPts val="740"/>
              </a:spcBef>
              <a:buAutoNum type="arabicPeriod"/>
              <a:tabLst>
                <a:tab pos="1520825" algn="l"/>
              </a:tabLst>
            </a:pPr>
            <a:r>
              <a:rPr sz="2800" spc="-5" dirty="0">
                <a:latin typeface="Arial"/>
                <a:cs typeface="Arial"/>
              </a:rPr>
              <a:t>Permutations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spc="-5" dirty="0">
                <a:latin typeface="Arial"/>
                <a:cs typeface="Arial"/>
              </a:rPr>
              <a:t>Combinations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141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</a:t>
            </a:r>
            <a:r>
              <a:rPr dirty="0"/>
              <a:t>c</a:t>
            </a:r>
            <a:r>
              <a:rPr spc="-5" dirty="0"/>
              <a:t>lu</a:t>
            </a:r>
            <a:r>
              <a:rPr dirty="0"/>
              <a:t>s</a:t>
            </a:r>
            <a:r>
              <a:rPr spc="-5" dirty="0"/>
              <a:t>ion</a:t>
            </a:r>
            <a:r>
              <a:rPr dirty="0"/>
              <a:t>-Exc</a:t>
            </a:r>
            <a:r>
              <a:rPr spc="-5" dirty="0"/>
              <a:t>lu</a:t>
            </a:r>
            <a:r>
              <a:rPr dirty="0"/>
              <a:t>s</a:t>
            </a:r>
            <a:r>
              <a:rPr spc="-5" dirty="0"/>
              <a:t>io</a:t>
            </a:r>
            <a:r>
              <a:rPr dirty="0"/>
              <a:t>n</a:t>
            </a:r>
            <a:r>
              <a:rPr spc="-5" dirty="0"/>
              <a:t> </a:t>
            </a:r>
            <a:r>
              <a:rPr dirty="0" err="1"/>
              <a:t>Pr</a:t>
            </a:r>
            <a:r>
              <a:rPr spc="-5" dirty="0" err="1"/>
              <a:t>in</a:t>
            </a:r>
            <a:r>
              <a:rPr dirty="0" err="1"/>
              <a:t>c</a:t>
            </a:r>
            <a:r>
              <a:rPr spc="-5" dirty="0" err="1"/>
              <a:t>ipl</a:t>
            </a:r>
            <a:r>
              <a:rPr lang="en-GB" spc="-5" dirty="0"/>
              <a:t>e</a:t>
            </a:r>
            <a:endParaRPr sz="1200" baseline="15625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10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069339" y="1379538"/>
            <a:ext cx="7709534" cy="4619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69240" indent="-342900">
              <a:lnSpc>
                <a:spcPct val="1071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Suppose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k </a:t>
            </a:r>
            <a:r>
              <a:rPr sz="2800" spc="-5" dirty="0">
                <a:latin typeface="Arial"/>
                <a:cs typeface="Arial"/>
              </a:rPr>
              <a:t>out of </a:t>
            </a:r>
            <a:r>
              <a:rPr sz="2800" i="1" dirty="0">
                <a:latin typeface="Arial"/>
                <a:cs typeface="Arial"/>
              </a:rPr>
              <a:t>m </a:t>
            </a:r>
            <a:r>
              <a:rPr sz="2800" dirty="0">
                <a:latin typeface="Arial"/>
                <a:cs typeface="Arial"/>
              </a:rPr>
              <a:t>ways of doing </a:t>
            </a:r>
            <a:r>
              <a:rPr sz="2800" spc="-5" dirty="0">
                <a:latin typeface="Arial"/>
                <a:cs typeface="Arial"/>
              </a:rPr>
              <a:t>task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 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also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simultaneously </a:t>
            </a:r>
            <a:r>
              <a:rPr sz="2800" dirty="0">
                <a:latin typeface="Arial"/>
                <a:cs typeface="Arial"/>
              </a:rPr>
              <a:t>accomplish </a:t>
            </a:r>
            <a:r>
              <a:rPr sz="2800" spc="-5" dirty="0">
                <a:latin typeface="Arial"/>
                <a:cs typeface="Arial"/>
              </a:rPr>
              <a:t>task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2.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  <a:tabLst>
                <a:tab pos="7550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spc="-5" dirty="0">
                <a:latin typeface="Arial"/>
                <a:cs typeface="Arial"/>
              </a:rPr>
              <a:t>there </a:t>
            </a:r>
            <a:r>
              <a:rPr sz="2800" dirty="0">
                <a:latin typeface="Arial"/>
                <a:cs typeface="Arial"/>
              </a:rPr>
              <a:t>are also </a:t>
            </a:r>
            <a:r>
              <a:rPr sz="2800" i="1" dirty="0">
                <a:latin typeface="Arial"/>
                <a:cs typeface="Arial"/>
              </a:rPr>
              <a:t>n </a:t>
            </a:r>
            <a:r>
              <a:rPr sz="2800" dirty="0">
                <a:latin typeface="Arial"/>
                <a:cs typeface="Arial"/>
              </a:rPr>
              <a:t>ways of doing </a:t>
            </a:r>
            <a:r>
              <a:rPr sz="2800" spc="-5" dirty="0">
                <a:latin typeface="Arial"/>
                <a:cs typeface="Arial"/>
              </a:rPr>
              <a:t>task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2.</a:t>
            </a:r>
            <a:endParaRPr sz="2800">
              <a:latin typeface="Arial"/>
              <a:cs typeface="Arial"/>
            </a:endParaRPr>
          </a:p>
          <a:p>
            <a:pPr marL="355600" marR="250825" indent="-342900">
              <a:lnSpc>
                <a:spcPct val="110500"/>
              </a:lnSpc>
              <a:spcBef>
                <a:spcPts val="270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Then, the </a:t>
            </a:r>
            <a:r>
              <a:rPr sz="2800" dirty="0">
                <a:latin typeface="Arial"/>
                <a:cs typeface="Arial"/>
              </a:rPr>
              <a:t>number of ways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accomplish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spc="-5" dirty="0">
                <a:latin typeface="Arial"/>
                <a:cs typeface="Arial"/>
              </a:rPr>
              <a:t>Do  either task </a:t>
            </a:r>
            <a:r>
              <a:rPr sz="2800" dirty="0">
                <a:latin typeface="Arial"/>
                <a:cs typeface="Arial"/>
              </a:rPr>
              <a:t>1 or </a:t>
            </a:r>
            <a:r>
              <a:rPr sz="2800" spc="-5" dirty="0">
                <a:latin typeface="Arial"/>
                <a:cs typeface="Arial"/>
              </a:rPr>
              <a:t>task 2</a:t>
            </a:r>
            <a:r>
              <a:rPr sz="2800" spc="-5" dirty="0">
                <a:latin typeface="Times New Roman"/>
                <a:cs typeface="Times New Roman"/>
              </a:rPr>
              <a:t>”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m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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800" spc="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Set </a:t>
            </a:r>
            <a:r>
              <a:rPr sz="2800" spc="-5" dirty="0">
                <a:latin typeface="Arial"/>
                <a:cs typeface="Arial"/>
              </a:rPr>
              <a:t>theory: If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dirty="0">
                <a:latin typeface="Arial"/>
                <a:cs typeface="Arial"/>
              </a:rPr>
              <a:t>are not </a:t>
            </a:r>
            <a:r>
              <a:rPr sz="2800" spc="-5" dirty="0">
                <a:latin typeface="Arial"/>
                <a:cs typeface="Arial"/>
              </a:rPr>
              <a:t>disjoint,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then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350"/>
              </a:spcBef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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| = |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|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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| - |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</a:t>
            </a:r>
            <a:r>
              <a:rPr sz="2800" spc="1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  <a:tabLst>
                <a:tab pos="7550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If they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spc="-5" dirty="0">
                <a:latin typeface="Arial"/>
                <a:cs typeface="Arial"/>
              </a:rPr>
              <a:t>disjoint, this simplifies to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| +</a:t>
            </a:r>
            <a:r>
              <a:rPr sz="28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141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</a:t>
            </a:r>
            <a:r>
              <a:rPr dirty="0"/>
              <a:t>c</a:t>
            </a:r>
            <a:r>
              <a:rPr spc="-5" dirty="0"/>
              <a:t>lu</a:t>
            </a:r>
            <a:r>
              <a:rPr dirty="0"/>
              <a:t>s</a:t>
            </a:r>
            <a:r>
              <a:rPr spc="-5" dirty="0"/>
              <a:t>ion</a:t>
            </a:r>
            <a:r>
              <a:rPr dirty="0"/>
              <a:t>-Exc</a:t>
            </a:r>
            <a:r>
              <a:rPr spc="-5" dirty="0"/>
              <a:t>lu</a:t>
            </a:r>
            <a:r>
              <a:rPr dirty="0"/>
              <a:t>s</a:t>
            </a:r>
            <a:r>
              <a:rPr spc="-5" dirty="0"/>
              <a:t>io</a:t>
            </a:r>
            <a:r>
              <a:rPr dirty="0"/>
              <a:t>n</a:t>
            </a:r>
            <a:r>
              <a:rPr spc="-5" dirty="0"/>
              <a:t> </a:t>
            </a:r>
            <a:r>
              <a:rPr dirty="0"/>
              <a:t>Exam</a:t>
            </a:r>
            <a:r>
              <a:rPr spc="-5" dirty="0"/>
              <a:t>pl</a:t>
            </a:r>
            <a:r>
              <a:rPr spc="-695" dirty="0"/>
              <a:t>e</a:t>
            </a:r>
            <a:endParaRPr sz="1200" baseline="15625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11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94752" y="1400555"/>
            <a:ext cx="7252334" cy="389572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10"/>
              </a:spcBef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10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Some </a:t>
            </a:r>
            <a:r>
              <a:rPr sz="2800" spc="-5" dirty="0">
                <a:latin typeface="Arial"/>
                <a:cs typeface="Arial"/>
              </a:rPr>
              <a:t>hypothetical </a:t>
            </a:r>
            <a:r>
              <a:rPr sz="2800" dirty="0">
                <a:latin typeface="Arial"/>
                <a:cs typeface="Arial"/>
              </a:rPr>
              <a:t>rules </a:t>
            </a:r>
            <a:r>
              <a:rPr sz="2800" spc="-5" dirty="0">
                <a:latin typeface="Arial"/>
                <a:cs typeface="Arial"/>
              </a:rPr>
              <a:t>for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passwords:</a:t>
            </a:r>
          </a:p>
          <a:p>
            <a:pPr marL="469265" algn="just">
              <a:lnSpc>
                <a:spcPct val="100000"/>
              </a:lnSpc>
              <a:spcBef>
                <a:spcPts val="915"/>
              </a:spcBef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7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Passwords must be </a:t>
            </a:r>
            <a:r>
              <a:rPr lang="en-IN" sz="2800" dirty="0">
                <a:latin typeface="Arial"/>
                <a:cs typeface="Arial"/>
              </a:rPr>
              <a:t>2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characters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long</a:t>
            </a:r>
          </a:p>
          <a:p>
            <a:pPr marL="748665" marR="271780" indent="-279400" algn="just">
              <a:lnSpc>
                <a:spcPct val="110400"/>
              </a:lnSpc>
              <a:spcBef>
                <a:spcPts val="1695"/>
              </a:spcBef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7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Each </a:t>
            </a:r>
            <a:r>
              <a:rPr sz="2800" spc="-5" dirty="0">
                <a:latin typeface="Arial"/>
                <a:cs typeface="Arial"/>
              </a:rPr>
              <a:t>character </a:t>
            </a:r>
            <a:r>
              <a:rPr sz="2800" dirty="0">
                <a:latin typeface="Arial"/>
                <a:cs typeface="Arial"/>
              </a:rPr>
              <a:t>must be a </a:t>
            </a:r>
            <a:r>
              <a:rPr sz="2800" spc="-5" dirty="0">
                <a:latin typeface="Arial"/>
                <a:cs typeface="Arial"/>
              </a:rPr>
              <a:t>letter </a:t>
            </a:r>
            <a:r>
              <a:rPr sz="2800" dirty="0">
                <a:latin typeface="Arial"/>
                <a:cs typeface="Arial"/>
              </a:rPr>
              <a:t>a ~ z, a  digit 0 ~ 9, or one of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10 </a:t>
            </a:r>
            <a:r>
              <a:rPr sz="2800" spc="-5" dirty="0">
                <a:latin typeface="Arial"/>
                <a:cs typeface="Arial"/>
              </a:rPr>
              <a:t>punctuation  characters </a:t>
            </a:r>
            <a:r>
              <a:rPr sz="2800" dirty="0">
                <a:latin typeface="Arial"/>
                <a:cs typeface="Arial"/>
              </a:rPr>
              <a:t>! @ # $ % ^ &amp; * (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)</a:t>
            </a:r>
          </a:p>
          <a:p>
            <a:pPr marL="469265" algn="just">
              <a:lnSpc>
                <a:spcPct val="100000"/>
              </a:lnSpc>
              <a:spcBef>
                <a:spcPts val="2020"/>
              </a:spcBef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7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Each password must </a:t>
            </a:r>
            <a:r>
              <a:rPr sz="2800" spc="-5" dirty="0">
                <a:latin typeface="Arial"/>
                <a:cs typeface="Arial"/>
              </a:rPr>
              <a:t>contain </a:t>
            </a:r>
            <a:r>
              <a:rPr sz="28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at least</a:t>
            </a:r>
            <a:r>
              <a:rPr sz="2800" i="1" u="heavy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one</a:t>
            </a:r>
            <a:endParaRPr sz="2800" dirty="0">
              <a:latin typeface="Arial"/>
              <a:cs typeface="Arial"/>
            </a:endParaRPr>
          </a:p>
          <a:p>
            <a:pPr marL="748665">
              <a:lnSpc>
                <a:spcPct val="100000"/>
              </a:lnSpc>
              <a:spcBef>
                <a:spcPts val="360"/>
              </a:spcBef>
            </a:pPr>
            <a:r>
              <a:rPr sz="2800" dirty="0">
                <a:latin typeface="Arial"/>
                <a:cs typeface="Arial"/>
              </a:rPr>
              <a:t>digit or </a:t>
            </a:r>
            <a:r>
              <a:rPr sz="2800" spc="-5" dirty="0">
                <a:latin typeface="Arial"/>
                <a:cs typeface="Arial"/>
              </a:rPr>
              <a:t>punctuation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character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12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01102" y="462281"/>
            <a:ext cx="42310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Setup of</a:t>
            </a:r>
            <a:r>
              <a:rPr spc="-60" dirty="0"/>
              <a:t> </a:t>
            </a:r>
            <a:r>
              <a:rPr spc="-5" dirty="0"/>
              <a:t>Problem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93139" y="1379538"/>
            <a:ext cx="7640320" cy="4657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95934" indent="-342900">
              <a:lnSpc>
                <a:spcPct val="1071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A legal password has a digit or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punctuation  character </a:t>
            </a:r>
            <a:r>
              <a:rPr sz="2800" dirty="0">
                <a:latin typeface="Arial"/>
                <a:cs typeface="Arial"/>
              </a:rPr>
              <a:t>in </a:t>
            </a:r>
            <a:r>
              <a:rPr sz="2800" spc="-5" dirty="0">
                <a:latin typeface="Arial"/>
                <a:cs typeface="Arial"/>
              </a:rPr>
              <a:t>position </a:t>
            </a:r>
            <a:r>
              <a:rPr sz="2800" dirty="0">
                <a:latin typeface="Arial"/>
                <a:cs typeface="Arial"/>
              </a:rPr>
              <a:t>1 </a:t>
            </a:r>
            <a:r>
              <a:rPr sz="2800" b="1" spc="-5" dirty="0">
                <a:latin typeface="Arial"/>
                <a:cs typeface="Arial"/>
              </a:rPr>
              <a:t>or </a:t>
            </a:r>
            <a:r>
              <a:rPr sz="2800" spc="-5" dirty="0">
                <a:latin typeface="Arial"/>
                <a:cs typeface="Arial"/>
              </a:rPr>
              <a:t>position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2.</a:t>
            </a:r>
            <a:endParaRPr sz="2800">
              <a:latin typeface="Arial"/>
              <a:cs typeface="Arial"/>
            </a:endParaRPr>
          </a:p>
          <a:p>
            <a:pPr marL="749300" marR="1005205" indent="-279400">
              <a:lnSpc>
                <a:spcPct val="111000"/>
              </a:lnSpc>
              <a:spcBef>
                <a:spcPts val="640"/>
              </a:spcBef>
              <a:tabLst>
                <a:tab pos="7550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800" spc="-5" dirty="0">
                <a:latin typeface="Arial"/>
                <a:cs typeface="Arial"/>
              </a:rPr>
              <a:t>These </a:t>
            </a:r>
            <a:r>
              <a:rPr sz="2800" dirty="0">
                <a:latin typeface="Arial"/>
                <a:cs typeface="Arial"/>
              </a:rPr>
              <a:t>cases overlap, so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principle  applies.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# of passwords </a:t>
            </a:r>
            <a:r>
              <a:rPr sz="2800" spc="-5" dirty="0">
                <a:latin typeface="Arial"/>
                <a:cs typeface="Arial"/>
              </a:rPr>
              <a:t>with OK </a:t>
            </a:r>
            <a:r>
              <a:rPr sz="2800" dirty="0">
                <a:latin typeface="Arial"/>
                <a:cs typeface="Arial"/>
              </a:rPr>
              <a:t>symbol in </a:t>
            </a:r>
            <a:r>
              <a:rPr sz="2800" spc="-5" dirty="0">
                <a:latin typeface="Arial"/>
                <a:cs typeface="Arial"/>
              </a:rPr>
              <a:t>position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#1</a:t>
            </a:r>
            <a:endParaRPr sz="2800">
              <a:latin typeface="Arial"/>
              <a:cs typeface="Arial"/>
            </a:endParaRPr>
          </a:p>
          <a:p>
            <a:pPr marR="322580" algn="r">
              <a:lnSpc>
                <a:spcPct val="100000"/>
              </a:lnSpc>
              <a:spcBef>
                <a:spcPts val="365"/>
              </a:spcBef>
            </a:pPr>
            <a:r>
              <a:rPr sz="2800" dirty="0">
                <a:latin typeface="Arial"/>
                <a:cs typeface="Arial"/>
              </a:rPr>
              <a:t>= (10 + 10) </a:t>
            </a:r>
            <a:r>
              <a:rPr sz="2800" dirty="0">
                <a:latin typeface="Symbol"/>
                <a:cs typeface="Symbol"/>
              </a:rPr>
              <a:t>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(10 + 10 + 26) = 20 </a:t>
            </a:r>
            <a:r>
              <a:rPr sz="2800" dirty="0">
                <a:latin typeface="Symbol"/>
                <a:cs typeface="Symbol"/>
              </a:rPr>
              <a:t>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46 =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920</a:t>
            </a:r>
            <a:endParaRPr sz="2800">
              <a:latin typeface="Arial"/>
              <a:cs typeface="Arial"/>
            </a:endParaRPr>
          </a:p>
          <a:p>
            <a:pPr marR="281305" algn="r">
              <a:lnSpc>
                <a:spcPct val="100000"/>
              </a:lnSpc>
              <a:spcBef>
                <a:spcPts val="1015"/>
              </a:spcBef>
              <a:tabLst>
                <a:tab pos="3422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# </a:t>
            </a:r>
            <a:r>
              <a:rPr sz="2800" spc="-5" dirty="0">
                <a:latin typeface="Arial"/>
                <a:cs typeface="Arial"/>
              </a:rPr>
              <a:t>with OK </a:t>
            </a:r>
            <a:r>
              <a:rPr sz="2800" dirty="0">
                <a:latin typeface="Arial"/>
                <a:cs typeface="Arial"/>
              </a:rPr>
              <a:t>symbol in pos. #2 = 46 </a:t>
            </a:r>
            <a:r>
              <a:rPr sz="2800" dirty="0">
                <a:latin typeface="Symbol"/>
                <a:cs typeface="Symbol"/>
              </a:rPr>
              <a:t>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20 =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920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# </a:t>
            </a:r>
            <a:r>
              <a:rPr sz="2800" spc="-5" dirty="0">
                <a:latin typeface="Arial"/>
                <a:cs typeface="Arial"/>
              </a:rPr>
              <a:t>with OK </a:t>
            </a:r>
            <a:r>
              <a:rPr sz="2800" dirty="0">
                <a:latin typeface="Arial"/>
                <a:cs typeface="Arial"/>
              </a:rPr>
              <a:t>symbol </a:t>
            </a:r>
            <a:r>
              <a:rPr sz="2800" spc="-5" dirty="0">
                <a:latin typeface="Arial"/>
                <a:cs typeface="Arial"/>
              </a:rPr>
              <a:t>both </a:t>
            </a:r>
            <a:r>
              <a:rPr sz="2800" dirty="0">
                <a:latin typeface="Arial"/>
                <a:cs typeface="Arial"/>
              </a:rPr>
              <a:t>places = 20 </a:t>
            </a:r>
            <a:r>
              <a:rPr sz="2800" dirty="0">
                <a:latin typeface="Symbol"/>
                <a:cs typeface="Symbol"/>
              </a:rPr>
              <a:t>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20 =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400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Answer: 920 + 920 − 400 =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1,440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13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01102" y="462281"/>
            <a:ext cx="35534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Tree</a:t>
            </a:r>
            <a:r>
              <a:rPr spc="-90" dirty="0"/>
              <a:t> </a:t>
            </a:r>
            <a:r>
              <a:rPr spc="-5" dirty="0"/>
              <a:t>Diagrams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93139" y="1554479"/>
            <a:ext cx="7900670" cy="4127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40055" indent="-342900">
              <a:lnSpc>
                <a:spcPct val="1131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tree </a:t>
            </a:r>
            <a:r>
              <a:rPr sz="2800" dirty="0">
                <a:latin typeface="Arial"/>
                <a:cs typeface="Arial"/>
              </a:rPr>
              <a:t>diagram can be used in many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different  counting </a:t>
            </a:r>
            <a:r>
              <a:rPr sz="2800" dirty="0">
                <a:latin typeface="Arial"/>
                <a:cs typeface="Arial"/>
              </a:rPr>
              <a:t>problems.</a:t>
            </a:r>
            <a:endParaRPr sz="2800">
              <a:latin typeface="Arial"/>
              <a:cs typeface="Arial"/>
            </a:endParaRPr>
          </a:p>
          <a:p>
            <a:pPr marL="355600" marR="539115" indent="-342900">
              <a:lnSpc>
                <a:spcPct val="113500"/>
              </a:lnSpc>
              <a:spcBef>
                <a:spcPts val="277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use </a:t>
            </a:r>
            <a:r>
              <a:rPr sz="2800" spc="-5" dirty="0">
                <a:latin typeface="Arial"/>
                <a:cs typeface="Arial"/>
              </a:rPr>
              <a:t>trees </a:t>
            </a:r>
            <a:r>
              <a:rPr sz="2800" dirty="0">
                <a:latin typeface="Arial"/>
                <a:cs typeface="Arial"/>
              </a:rPr>
              <a:t>in </a:t>
            </a:r>
            <a:r>
              <a:rPr sz="2800" spc="-5" dirty="0">
                <a:latin typeface="Arial"/>
                <a:cs typeface="Arial"/>
              </a:rPr>
              <a:t>counting, </a:t>
            </a:r>
            <a:r>
              <a:rPr sz="2800" dirty="0">
                <a:latin typeface="Arial"/>
                <a:cs typeface="Arial"/>
              </a:rPr>
              <a:t>we use a branch </a:t>
            </a:r>
            <a:r>
              <a:rPr sz="2800" spc="-5" dirty="0">
                <a:latin typeface="Arial"/>
                <a:cs typeface="Arial"/>
              </a:rPr>
              <a:t>to  </a:t>
            </a:r>
            <a:r>
              <a:rPr sz="2800" dirty="0">
                <a:latin typeface="Arial"/>
                <a:cs typeface="Arial"/>
              </a:rPr>
              <a:t>represent each possible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choice.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14799"/>
              </a:lnSpc>
              <a:spcBef>
                <a:spcPts val="273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We </a:t>
            </a:r>
            <a:r>
              <a:rPr sz="2800" dirty="0">
                <a:latin typeface="Arial"/>
                <a:cs typeface="Arial"/>
              </a:rPr>
              <a:t>represent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possible </a:t>
            </a:r>
            <a:r>
              <a:rPr sz="2800" spc="-5" dirty="0">
                <a:latin typeface="Arial"/>
                <a:cs typeface="Arial"/>
              </a:rPr>
              <a:t>outcomes </a:t>
            </a:r>
            <a:r>
              <a:rPr sz="2800" dirty="0">
                <a:latin typeface="Arial"/>
                <a:cs typeface="Arial"/>
              </a:rPr>
              <a:t>by </a:t>
            </a:r>
            <a:r>
              <a:rPr sz="2800" spc="-5" dirty="0">
                <a:latin typeface="Arial"/>
                <a:cs typeface="Arial"/>
              </a:rPr>
              <a:t>the  </a:t>
            </a:r>
            <a:r>
              <a:rPr sz="2800" dirty="0">
                <a:latin typeface="Arial"/>
                <a:cs typeface="Arial"/>
              </a:rPr>
              <a:t>leaves, which are </a:t>
            </a:r>
            <a:r>
              <a:rPr sz="2800" spc="-5" dirty="0">
                <a:latin typeface="Arial"/>
                <a:cs typeface="Arial"/>
              </a:rPr>
              <a:t>the endpoints </a:t>
            </a:r>
            <a:r>
              <a:rPr sz="2800" dirty="0">
                <a:latin typeface="Arial"/>
                <a:cs typeface="Arial"/>
              </a:rPr>
              <a:t>of branches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not  having </a:t>
            </a:r>
            <a:r>
              <a:rPr sz="2800" spc="-5" dirty="0">
                <a:latin typeface="Arial"/>
                <a:cs typeface="Arial"/>
              </a:rPr>
              <a:t>other </a:t>
            </a:r>
            <a:r>
              <a:rPr sz="2800" dirty="0">
                <a:latin typeface="Arial"/>
                <a:cs typeface="Arial"/>
              </a:rPr>
              <a:t>branches </a:t>
            </a:r>
            <a:r>
              <a:rPr sz="2800" spc="-5" dirty="0">
                <a:latin typeface="Arial"/>
                <a:cs typeface="Arial"/>
              </a:rPr>
              <a:t>starting </a:t>
            </a:r>
            <a:r>
              <a:rPr sz="2800" dirty="0">
                <a:latin typeface="Arial"/>
                <a:cs typeface="Arial"/>
              </a:rPr>
              <a:t>at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them.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2" y="462281"/>
            <a:ext cx="8959215" cy="1231106"/>
          </a:xfrm>
        </p:spPr>
        <p:txBody>
          <a:bodyPr/>
          <a:lstStyle/>
          <a:p>
            <a:r>
              <a:rPr lang="en-GB" spc="-5" dirty="0"/>
              <a:t>Tree	Diagrams:</a:t>
            </a:r>
            <a:r>
              <a:rPr lang="en-GB" spc="-45" dirty="0"/>
              <a:t> </a:t>
            </a:r>
            <a:r>
              <a:rPr lang="en-GB" spc="-5" dirty="0"/>
              <a:t>Example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2830" y="1447800"/>
            <a:ext cx="8091170" cy="861774"/>
          </a:xfrm>
        </p:spPr>
        <p:txBody>
          <a:bodyPr/>
          <a:lstStyle/>
          <a:p>
            <a:r>
              <a:rPr lang="en-GB" dirty="0"/>
              <a:t>How many bit </a:t>
            </a:r>
            <a:r>
              <a:rPr lang="en-GB" spc="-5" dirty="0"/>
              <a:t>strings </a:t>
            </a:r>
            <a:r>
              <a:rPr lang="en-GB" dirty="0"/>
              <a:t>of </a:t>
            </a:r>
            <a:r>
              <a:rPr lang="en-GB" spc="-5" dirty="0"/>
              <a:t>length four </a:t>
            </a:r>
            <a:r>
              <a:rPr lang="en-GB" dirty="0"/>
              <a:t>do not have </a:t>
            </a:r>
            <a:r>
              <a:rPr lang="en-GB" spc="-5" dirty="0"/>
              <a:t>two  consecutive </a:t>
            </a:r>
            <a:r>
              <a:rPr lang="en-GB" dirty="0"/>
              <a:t>1s?</a:t>
            </a:r>
          </a:p>
        </p:txBody>
      </p:sp>
      <p:sp>
        <p:nvSpPr>
          <p:cNvPr id="4" name="object 5"/>
          <p:cNvSpPr/>
          <p:nvPr/>
        </p:nvSpPr>
        <p:spPr>
          <a:xfrm>
            <a:off x="2209800" y="2305050"/>
            <a:ext cx="5105398" cy="4095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4" y="890589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4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999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8"/>
              <a:ext cx="8226424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01102" y="462281"/>
            <a:ext cx="59550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26820" algn="l"/>
              </a:tabLst>
            </a:pPr>
            <a:r>
              <a:rPr spc="-5" dirty="0"/>
              <a:t>Tree	Diagrams:</a:t>
            </a:r>
            <a:r>
              <a:rPr spc="-45" dirty="0"/>
              <a:t> </a:t>
            </a:r>
            <a:r>
              <a:rPr spc="-5" dirty="0"/>
              <a:t>Example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93139" y="1224279"/>
            <a:ext cx="7869555" cy="95758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5080" indent="-342900" algn="just">
              <a:lnSpc>
                <a:spcPct val="89000"/>
              </a:lnSpc>
              <a:spcBef>
                <a:spcPts val="390"/>
              </a:spcBef>
            </a:pPr>
            <a:r>
              <a:rPr sz="1300" spc="-480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300" spc="139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playoff between two teams consists </a:t>
            </a:r>
            <a:r>
              <a:rPr sz="2200" dirty="0">
                <a:latin typeface="Arial"/>
                <a:cs typeface="Arial"/>
              </a:rPr>
              <a:t>of at most </a:t>
            </a:r>
            <a:r>
              <a:rPr sz="2200" spc="-5" dirty="0">
                <a:latin typeface="Arial"/>
                <a:cs typeface="Arial"/>
              </a:rPr>
              <a:t>five </a:t>
            </a:r>
            <a:r>
              <a:rPr sz="2200" dirty="0">
                <a:latin typeface="Arial"/>
                <a:cs typeface="Arial"/>
              </a:rPr>
              <a:t>games.  </a:t>
            </a:r>
            <a:r>
              <a:rPr sz="2200" spc="-5" dirty="0">
                <a:latin typeface="Arial"/>
                <a:cs typeface="Arial"/>
              </a:rPr>
              <a:t>The first team that </a:t>
            </a:r>
            <a:r>
              <a:rPr sz="2200" dirty="0">
                <a:latin typeface="Arial"/>
                <a:cs typeface="Arial"/>
              </a:rPr>
              <a:t>wins </a:t>
            </a:r>
            <a:r>
              <a:rPr sz="2200" spc="-5" dirty="0">
                <a:latin typeface="Arial"/>
                <a:cs typeface="Arial"/>
              </a:rPr>
              <a:t>three </a:t>
            </a:r>
            <a:r>
              <a:rPr sz="2200" dirty="0">
                <a:latin typeface="Arial"/>
                <a:cs typeface="Arial"/>
              </a:rPr>
              <a:t>games wins </a:t>
            </a:r>
            <a:r>
              <a:rPr sz="2200" spc="-5" dirty="0">
                <a:latin typeface="Arial"/>
                <a:cs typeface="Arial"/>
              </a:rPr>
              <a:t>the playoff. In </a:t>
            </a:r>
            <a:r>
              <a:rPr sz="2200" dirty="0">
                <a:latin typeface="Arial"/>
                <a:cs typeface="Arial"/>
              </a:rPr>
              <a:t>how  many </a:t>
            </a:r>
            <a:r>
              <a:rPr sz="2200" spc="-5" dirty="0">
                <a:latin typeface="Arial"/>
                <a:cs typeface="Arial"/>
              </a:rPr>
              <a:t>different </a:t>
            </a:r>
            <a:r>
              <a:rPr sz="2200" dirty="0">
                <a:latin typeface="Arial"/>
                <a:cs typeface="Arial"/>
              </a:rPr>
              <a:t>ways can </a:t>
            </a:r>
            <a:r>
              <a:rPr sz="2200" spc="-5" dirty="0">
                <a:latin typeface="Arial"/>
                <a:cs typeface="Arial"/>
              </a:rPr>
              <a:t>the playoff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occur?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47800" y="2297113"/>
            <a:ext cx="7238998" cy="41354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4" y="890589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4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999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8"/>
              <a:ext cx="8226424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16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01102" y="462281"/>
            <a:ext cx="60940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6640" algn="l"/>
                <a:tab pos="3935095" algn="l"/>
              </a:tabLst>
            </a:pPr>
            <a:r>
              <a:rPr spc="-5" dirty="0"/>
              <a:t>The	Pigeonhole	Principle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4752" y="1491298"/>
            <a:ext cx="7541895" cy="475488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4965" marR="360045" indent="-342900">
              <a:lnSpc>
                <a:spcPts val="3000"/>
              </a:lnSpc>
              <a:spcBef>
                <a:spcPts val="50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A.k.a. the </a:t>
            </a: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dirty="0">
                <a:latin typeface="Arial"/>
                <a:cs typeface="Arial"/>
              </a:rPr>
              <a:t>Dirichlet drawer </a:t>
            </a:r>
            <a:r>
              <a:rPr sz="2800" spc="-5" dirty="0">
                <a:latin typeface="Arial"/>
                <a:cs typeface="Arial"/>
              </a:rPr>
              <a:t>principle</a:t>
            </a:r>
            <a:r>
              <a:rPr sz="2800" spc="-5" dirty="0">
                <a:latin typeface="Times New Roman"/>
                <a:cs typeface="Times New Roman"/>
              </a:rPr>
              <a:t>” </a:t>
            </a:r>
            <a:r>
              <a:rPr sz="2800" dirty="0">
                <a:latin typeface="Arial"/>
                <a:cs typeface="Arial"/>
              </a:rPr>
              <a:t>or </a:t>
            </a:r>
            <a:r>
              <a:rPr sz="2800" spc="-5" dirty="0">
                <a:latin typeface="Arial"/>
                <a:cs typeface="Arial"/>
              </a:rPr>
              <a:t>the  </a:t>
            </a:r>
            <a:r>
              <a:rPr sz="2800" dirty="0">
                <a:latin typeface="Arial"/>
                <a:cs typeface="Arial"/>
              </a:rPr>
              <a:t>“Shoe Box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Principle”.</a:t>
            </a:r>
            <a:endParaRPr sz="2800">
              <a:latin typeface="Arial"/>
              <a:cs typeface="Arial"/>
            </a:endParaRPr>
          </a:p>
          <a:p>
            <a:pPr marL="354965" marR="744855" indent="-342900">
              <a:lnSpc>
                <a:spcPct val="89600"/>
              </a:lnSpc>
              <a:spcBef>
                <a:spcPts val="163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If </a:t>
            </a:r>
            <a:r>
              <a:rPr sz="2800" i="1" dirty="0">
                <a:latin typeface="Arial"/>
                <a:cs typeface="Arial"/>
              </a:rPr>
              <a:t>k </a:t>
            </a:r>
            <a:r>
              <a:rPr sz="2800" dirty="0">
                <a:latin typeface="Arial"/>
                <a:cs typeface="Arial"/>
              </a:rPr>
              <a:t>+ 1 or more </a:t>
            </a:r>
            <a:r>
              <a:rPr sz="2800" spc="-5" dirty="0">
                <a:latin typeface="Arial"/>
                <a:cs typeface="Arial"/>
              </a:rPr>
              <a:t>objects </a:t>
            </a:r>
            <a:r>
              <a:rPr sz="2800" dirty="0">
                <a:latin typeface="Arial"/>
                <a:cs typeface="Arial"/>
              </a:rPr>
              <a:t>are assigned </a:t>
            </a:r>
            <a:r>
              <a:rPr sz="2800" spc="-5" dirty="0">
                <a:latin typeface="Arial"/>
                <a:cs typeface="Arial"/>
              </a:rPr>
              <a:t>to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k  </a:t>
            </a:r>
            <a:r>
              <a:rPr sz="2800" dirty="0">
                <a:latin typeface="Arial"/>
                <a:cs typeface="Arial"/>
              </a:rPr>
              <a:t>places, </a:t>
            </a:r>
            <a:r>
              <a:rPr sz="2800" spc="-5" dirty="0">
                <a:latin typeface="Arial"/>
                <a:cs typeface="Arial"/>
              </a:rPr>
              <a:t>then </a:t>
            </a:r>
            <a:r>
              <a:rPr sz="2800" dirty="0">
                <a:latin typeface="Arial"/>
                <a:cs typeface="Arial"/>
              </a:rPr>
              <a:t>at least 1 place must be  assigned 2 or more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objects.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In terms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assignment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function:</a:t>
            </a:r>
            <a:endParaRPr sz="2800">
              <a:latin typeface="Arial"/>
              <a:cs typeface="Arial"/>
            </a:endParaRPr>
          </a:p>
          <a:p>
            <a:pPr marL="748665" marR="5080" indent="-279400">
              <a:lnSpc>
                <a:spcPct val="89600"/>
              </a:lnSpc>
              <a:spcBef>
                <a:spcPts val="1785"/>
              </a:spcBef>
              <a:tabLst>
                <a:tab pos="7550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800" dirty="0">
                <a:latin typeface="Arial"/>
                <a:cs typeface="Arial"/>
              </a:rPr>
              <a:t>If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: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→ 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|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| </a:t>
            </a:r>
            <a:r>
              <a:rPr sz="2800" dirty="0">
                <a:latin typeface="Symbol"/>
                <a:cs typeface="Symbol"/>
              </a:rPr>
              <a:t>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|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| + 1, </a:t>
            </a:r>
            <a:r>
              <a:rPr sz="2800" spc="-5" dirty="0">
                <a:latin typeface="Arial"/>
                <a:cs typeface="Arial"/>
              </a:rPr>
              <a:t>then </a:t>
            </a:r>
            <a:r>
              <a:rPr sz="2800" dirty="0">
                <a:latin typeface="Arial"/>
                <a:cs typeface="Arial"/>
              </a:rPr>
              <a:t>some  element of 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dirty="0">
                <a:latin typeface="Arial"/>
                <a:cs typeface="Arial"/>
              </a:rPr>
              <a:t>has more </a:t>
            </a:r>
            <a:r>
              <a:rPr sz="2800" spc="-5" dirty="0">
                <a:latin typeface="Arial"/>
                <a:cs typeface="Arial"/>
              </a:rPr>
              <a:t>than two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preimages  under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1320"/>
              </a:spcBef>
            </a:pPr>
            <a:r>
              <a:rPr sz="1400" spc="-52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39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I.e., 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is not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one-to-one.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01102" y="462281"/>
            <a:ext cx="60940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6640" algn="l"/>
                <a:tab pos="3935095" algn="l"/>
              </a:tabLst>
            </a:pPr>
            <a:r>
              <a:rPr spc="-5" dirty="0"/>
              <a:t>The	Pigeonhole	Principle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4752" y="1297750"/>
            <a:ext cx="7297420" cy="26320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3549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Proof by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contradiction:</a:t>
            </a:r>
            <a:endParaRPr sz="2600">
              <a:latin typeface="Arial"/>
              <a:cs typeface="Arial"/>
            </a:endParaRPr>
          </a:p>
          <a:p>
            <a:pPr marL="748665" marR="5080" indent="-279400">
              <a:lnSpc>
                <a:spcPct val="99000"/>
              </a:lnSpc>
              <a:spcBef>
                <a:spcPts val="640"/>
              </a:spcBef>
              <a:tabLst>
                <a:tab pos="7550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600" spc="-5" dirty="0">
                <a:latin typeface="Arial"/>
                <a:cs typeface="Arial"/>
              </a:rPr>
              <a:t>If the </a:t>
            </a:r>
            <a:r>
              <a:rPr sz="2600" dirty="0">
                <a:latin typeface="Arial"/>
                <a:cs typeface="Arial"/>
              </a:rPr>
              <a:t>conclusion is </a:t>
            </a:r>
            <a:r>
              <a:rPr sz="2600" spc="-5" dirty="0">
                <a:latin typeface="Arial"/>
                <a:cs typeface="Arial"/>
              </a:rPr>
              <a:t>false, </a:t>
            </a:r>
            <a:r>
              <a:rPr sz="2600" dirty="0">
                <a:latin typeface="Arial"/>
                <a:cs typeface="Arial"/>
              </a:rPr>
              <a:t>each pigeonhole  </a:t>
            </a:r>
            <a:r>
              <a:rPr sz="2600" spc="-5" dirty="0">
                <a:latin typeface="Arial"/>
                <a:cs typeface="Arial"/>
              </a:rPr>
              <a:t>contains </a:t>
            </a:r>
            <a:r>
              <a:rPr sz="2600" dirty="0">
                <a:latin typeface="Arial"/>
                <a:cs typeface="Arial"/>
              </a:rPr>
              <a:t>at most one pigeon and in </a:t>
            </a:r>
            <a:r>
              <a:rPr sz="2600" spc="-5" dirty="0">
                <a:latin typeface="Arial"/>
                <a:cs typeface="Arial"/>
              </a:rPr>
              <a:t>this time,  </a:t>
            </a:r>
            <a:r>
              <a:rPr sz="2600" dirty="0">
                <a:latin typeface="Arial"/>
                <a:cs typeface="Arial"/>
              </a:rPr>
              <a:t>we can account </a:t>
            </a:r>
            <a:r>
              <a:rPr sz="2600" spc="-5" dirty="0">
                <a:latin typeface="Arial"/>
                <a:cs typeface="Arial"/>
              </a:rPr>
              <a:t>for </a:t>
            </a:r>
            <a:r>
              <a:rPr sz="2600" dirty="0">
                <a:latin typeface="Arial"/>
                <a:cs typeface="Arial"/>
              </a:rPr>
              <a:t>at most </a:t>
            </a:r>
            <a:r>
              <a:rPr sz="2600" i="1" dirty="0">
                <a:latin typeface="Arial"/>
                <a:cs typeface="Arial"/>
              </a:rPr>
              <a:t>k</a:t>
            </a:r>
            <a:r>
              <a:rPr sz="2600" i="1" spc="-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pigeons.</a:t>
            </a:r>
            <a:endParaRPr sz="2600">
              <a:latin typeface="Arial"/>
              <a:cs typeface="Arial"/>
            </a:endParaRPr>
          </a:p>
          <a:p>
            <a:pPr marL="748665" marR="539750" indent="-279400">
              <a:lnSpc>
                <a:spcPts val="3080"/>
              </a:lnSpc>
              <a:spcBef>
                <a:spcPts val="840"/>
              </a:spcBef>
              <a:tabLst>
                <a:tab pos="7550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600" dirty="0">
                <a:latin typeface="Arial"/>
                <a:cs typeface="Arial"/>
              </a:rPr>
              <a:t>Since </a:t>
            </a:r>
            <a:r>
              <a:rPr sz="2600" spc="-5" dirty="0">
                <a:latin typeface="Arial"/>
                <a:cs typeface="Arial"/>
              </a:rPr>
              <a:t>there </a:t>
            </a:r>
            <a:r>
              <a:rPr sz="2600" dirty="0">
                <a:latin typeface="Arial"/>
                <a:cs typeface="Arial"/>
              </a:rPr>
              <a:t>are </a:t>
            </a:r>
            <a:r>
              <a:rPr sz="2600" i="1" dirty="0">
                <a:latin typeface="Arial"/>
                <a:cs typeface="Arial"/>
              </a:rPr>
              <a:t>k + </a:t>
            </a:r>
            <a:r>
              <a:rPr sz="2600" dirty="0">
                <a:latin typeface="Arial"/>
                <a:cs typeface="Arial"/>
              </a:rPr>
              <a:t>1 pigeons, we have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  </a:t>
            </a:r>
            <a:r>
              <a:rPr sz="2600" spc="-5" dirty="0">
                <a:latin typeface="Arial"/>
                <a:cs typeface="Arial"/>
              </a:rPr>
              <a:t>contradiction.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81200" y="3914774"/>
            <a:ext cx="6781798" cy="2543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1410">
              <a:lnSpc>
                <a:spcPct val="100000"/>
              </a:lnSpc>
              <a:spcBef>
                <a:spcPts val="100"/>
              </a:spcBef>
              <a:tabLst>
                <a:tab pos="3999865" algn="l"/>
              </a:tabLst>
            </a:pPr>
            <a:r>
              <a:rPr dirty="0"/>
              <a:t>P</a:t>
            </a:r>
            <a:r>
              <a:rPr spc="-5" dirty="0"/>
              <a:t>ig</a:t>
            </a:r>
            <a:r>
              <a:rPr dirty="0"/>
              <a:t>e</a:t>
            </a:r>
            <a:r>
              <a:rPr spc="-5" dirty="0"/>
              <a:t>onhol</a:t>
            </a:r>
            <a:r>
              <a:rPr dirty="0"/>
              <a:t>e	Pr</a:t>
            </a:r>
            <a:r>
              <a:rPr spc="-5" dirty="0"/>
              <a:t>in</a:t>
            </a:r>
            <a:r>
              <a:rPr dirty="0"/>
              <a:t>c</a:t>
            </a:r>
            <a:r>
              <a:rPr spc="-5" dirty="0"/>
              <a:t>ipl</a:t>
            </a:r>
            <a:r>
              <a:rPr dirty="0"/>
              <a:t>e:</a:t>
            </a:r>
            <a:r>
              <a:rPr spc="-5" dirty="0"/>
              <a:t> </a:t>
            </a:r>
            <a:r>
              <a:rPr dirty="0"/>
              <a:t>Exam</a:t>
            </a:r>
            <a:r>
              <a:rPr lang="en-GB" dirty="0" err="1"/>
              <a:t>ple</a:t>
            </a:r>
            <a:endParaRPr sz="1200" baseline="15625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18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94752" y="1455738"/>
            <a:ext cx="7604125" cy="44069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There </a:t>
            </a:r>
            <a:r>
              <a:rPr sz="2800" dirty="0">
                <a:latin typeface="Arial"/>
                <a:cs typeface="Arial"/>
              </a:rPr>
              <a:t>are 101 possible numeric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grades</a:t>
            </a:r>
            <a:endParaRPr sz="28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240"/>
              </a:spcBef>
            </a:pPr>
            <a:r>
              <a:rPr sz="2800" dirty="0">
                <a:latin typeface="Arial"/>
                <a:cs typeface="Arial"/>
              </a:rPr>
              <a:t>(0% ~ 100%) rounded </a:t>
            </a:r>
            <a:r>
              <a:rPr sz="2800" spc="-5" dirty="0">
                <a:latin typeface="Arial"/>
                <a:cs typeface="Arial"/>
              </a:rPr>
              <a:t>to the </a:t>
            </a:r>
            <a:r>
              <a:rPr sz="2800" dirty="0">
                <a:latin typeface="Arial"/>
                <a:cs typeface="Arial"/>
              </a:rPr>
              <a:t>nearest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integer.</a:t>
            </a:r>
            <a:endParaRPr sz="2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2020"/>
              </a:spcBef>
              <a:tabLst>
                <a:tab pos="7550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Also, </a:t>
            </a:r>
            <a:r>
              <a:rPr sz="2800" spc="-5" dirty="0">
                <a:latin typeface="Arial"/>
                <a:cs typeface="Arial"/>
              </a:rPr>
              <a:t>there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dirty="0">
                <a:latin typeface="Symbol"/>
                <a:cs typeface="Symbol"/>
              </a:rPr>
              <a:t></a:t>
            </a:r>
            <a:r>
              <a:rPr sz="2800" dirty="0">
                <a:latin typeface="Arial"/>
                <a:cs typeface="Arial"/>
              </a:rPr>
              <a:t>101 </a:t>
            </a:r>
            <a:r>
              <a:rPr sz="2800" spc="-5" dirty="0">
                <a:latin typeface="Arial"/>
                <a:cs typeface="Arial"/>
              </a:rPr>
              <a:t>students </a:t>
            </a:r>
            <a:r>
              <a:rPr sz="2800" dirty="0">
                <a:latin typeface="Arial"/>
                <a:cs typeface="Arial"/>
              </a:rPr>
              <a:t>in a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class.</a:t>
            </a:r>
            <a:endParaRPr sz="2800">
              <a:latin typeface="Arial"/>
              <a:cs typeface="Arial"/>
            </a:endParaRPr>
          </a:p>
          <a:p>
            <a:pPr marL="354965" marR="5080" indent="-342900">
              <a:lnSpc>
                <a:spcPct val="110400"/>
              </a:lnSpc>
              <a:spcBef>
                <a:spcPts val="1689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Therefore, there </a:t>
            </a:r>
            <a:r>
              <a:rPr sz="2800" dirty="0">
                <a:latin typeface="Arial"/>
                <a:cs typeface="Arial"/>
              </a:rPr>
              <a:t>must be at least one  (rounded) grade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dirty="0">
                <a:latin typeface="Arial"/>
                <a:cs typeface="Arial"/>
              </a:rPr>
              <a:t>will be shared by at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least  2 </a:t>
            </a:r>
            <a:r>
              <a:rPr sz="2800" spc="-5" dirty="0">
                <a:latin typeface="Arial"/>
                <a:cs typeface="Arial"/>
              </a:rPr>
              <a:t>students </a:t>
            </a:r>
            <a:r>
              <a:rPr sz="2800" dirty="0">
                <a:latin typeface="Arial"/>
                <a:cs typeface="Arial"/>
              </a:rPr>
              <a:t>at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end of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semester.</a:t>
            </a:r>
            <a:endParaRPr sz="2800">
              <a:latin typeface="Arial"/>
              <a:cs typeface="Arial"/>
            </a:endParaRPr>
          </a:p>
          <a:p>
            <a:pPr marL="748665" marR="276860" indent="-279400">
              <a:lnSpc>
                <a:spcPct val="110700"/>
              </a:lnSpc>
              <a:spcBef>
                <a:spcPts val="1660"/>
              </a:spcBef>
              <a:tabLst>
                <a:tab pos="7550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800" spc="-5" dirty="0">
                <a:latin typeface="Arial"/>
                <a:cs typeface="Arial"/>
              </a:rPr>
              <a:t>i.e., the function from students to </a:t>
            </a:r>
            <a:r>
              <a:rPr sz="2800" dirty="0">
                <a:latin typeface="Arial"/>
                <a:cs typeface="Arial"/>
              </a:rPr>
              <a:t>rounded  grades is </a:t>
            </a:r>
            <a:r>
              <a:rPr sz="2800" i="1" dirty="0">
                <a:latin typeface="Arial"/>
                <a:cs typeface="Arial"/>
              </a:rPr>
              <a:t>not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one-to-one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function.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19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01102" y="462281"/>
            <a:ext cx="59251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00580" algn="l"/>
                <a:tab pos="4331335" algn="l"/>
              </a:tabLst>
            </a:pPr>
            <a:r>
              <a:rPr spc="-5" dirty="0"/>
              <a:t>Another	Example	of</a:t>
            </a:r>
            <a:r>
              <a:rPr spc="-80" dirty="0"/>
              <a:t> </a:t>
            </a:r>
            <a:r>
              <a:rPr spc="-5" dirty="0"/>
              <a:t>P.P.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16939" y="1407160"/>
            <a:ext cx="8037830" cy="472440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55600" marR="168910" indent="-342900">
              <a:lnSpc>
                <a:spcPct val="110000"/>
              </a:lnSpc>
              <a:spcBef>
                <a:spcPts val="30"/>
              </a:spcBef>
              <a:tabLst>
                <a:tab pos="354965" algn="l"/>
              </a:tabLst>
            </a:pPr>
            <a:r>
              <a:rPr sz="1400" spc="-509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-509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10 persons have </a:t>
            </a:r>
            <a:r>
              <a:rPr sz="2400" spc="-5" dirty="0">
                <a:latin typeface="Arial"/>
                <a:cs typeface="Arial"/>
              </a:rPr>
              <a:t>first </a:t>
            </a:r>
            <a:r>
              <a:rPr sz="2400" dirty="0">
                <a:latin typeface="Arial"/>
                <a:cs typeface="Arial"/>
              </a:rPr>
              <a:t>names as Alice, Bernare, and  Charles, and last names as Lee, </a:t>
            </a:r>
            <a:r>
              <a:rPr sz="2400" spc="-5" dirty="0">
                <a:latin typeface="Arial"/>
                <a:cs typeface="Arial"/>
              </a:rPr>
              <a:t>McDuff, </a:t>
            </a:r>
            <a:r>
              <a:rPr sz="2400" dirty="0">
                <a:latin typeface="Arial"/>
                <a:cs typeface="Arial"/>
              </a:rPr>
              <a:t>and Ng.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Show  </a:t>
            </a:r>
            <a:r>
              <a:rPr sz="2400" spc="-5" dirty="0">
                <a:latin typeface="Arial"/>
                <a:cs typeface="Arial"/>
              </a:rPr>
              <a:t>that </a:t>
            </a:r>
            <a:r>
              <a:rPr sz="2400" dirty="0">
                <a:latin typeface="Arial"/>
                <a:cs typeface="Arial"/>
              </a:rPr>
              <a:t>at least </a:t>
            </a:r>
            <a:r>
              <a:rPr sz="2400" spc="-5" dirty="0">
                <a:latin typeface="Arial"/>
                <a:cs typeface="Arial"/>
              </a:rPr>
              <a:t>two </a:t>
            </a:r>
            <a:r>
              <a:rPr sz="2400" dirty="0">
                <a:latin typeface="Arial"/>
                <a:cs typeface="Arial"/>
              </a:rPr>
              <a:t>persons have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same </a:t>
            </a:r>
            <a:r>
              <a:rPr sz="2400" spc="-5" dirty="0">
                <a:latin typeface="Arial"/>
                <a:cs typeface="Arial"/>
              </a:rPr>
              <a:t>first </a:t>
            </a:r>
            <a:r>
              <a:rPr sz="2400" dirty="0">
                <a:latin typeface="Arial"/>
                <a:cs typeface="Arial"/>
              </a:rPr>
              <a:t>and last  names.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354965" algn="l"/>
              </a:tabLst>
            </a:pPr>
            <a:r>
              <a:rPr sz="1400" spc="-509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-509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Solution:</a:t>
            </a:r>
            <a:endParaRPr sz="2400">
              <a:latin typeface="Arial"/>
              <a:cs typeface="Arial"/>
            </a:endParaRPr>
          </a:p>
          <a:p>
            <a:pPr marL="749300" marR="394970" indent="-279400">
              <a:lnSpc>
                <a:spcPct val="108500"/>
              </a:lnSpc>
              <a:spcBef>
                <a:spcPts val="675"/>
              </a:spcBef>
              <a:tabLst>
                <a:tab pos="7550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400" dirty="0">
                <a:latin typeface="Arial"/>
                <a:cs typeface="Arial"/>
              </a:rPr>
              <a:t>9 possible names </a:t>
            </a:r>
            <a:r>
              <a:rPr sz="2400" spc="-5" dirty="0">
                <a:latin typeface="Arial"/>
                <a:cs typeface="Arial"/>
              </a:rPr>
              <a:t>for the </a:t>
            </a:r>
            <a:r>
              <a:rPr sz="2400" dirty="0">
                <a:latin typeface="Arial"/>
                <a:cs typeface="Arial"/>
              </a:rPr>
              <a:t>10 persons → 10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pigeons  and 9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pigeonholes.</a:t>
            </a:r>
            <a:endParaRPr sz="2400">
              <a:latin typeface="Arial"/>
              <a:cs typeface="Arial"/>
            </a:endParaRPr>
          </a:p>
          <a:p>
            <a:pPr marL="749300" marR="758825" indent="-279400">
              <a:lnSpc>
                <a:spcPct val="108500"/>
              </a:lnSpc>
              <a:spcBef>
                <a:spcPts val="655"/>
              </a:spcBef>
              <a:tabLst>
                <a:tab pos="7550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400" dirty="0">
                <a:latin typeface="Arial"/>
                <a:cs typeface="Arial"/>
              </a:rPr>
              <a:t>Assignment of names </a:t>
            </a:r>
            <a:r>
              <a:rPr sz="2400" spc="-5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people = assignment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 pigeonholes </a:t>
            </a:r>
            <a:r>
              <a:rPr sz="2400" spc="-5" dirty="0">
                <a:latin typeface="Arial"/>
                <a:cs typeface="Arial"/>
              </a:rPr>
              <a:t>to 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pigeons</a:t>
            </a:r>
            <a:endParaRPr sz="2400">
              <a:latin typeface="Arial"/>
              <a:cs typeface="Arial"/>
            </a:endParaRPr>
          </a:p>
          <a:p>
            <a:pPr marL="749300" marR="5080" indent="-279400">
              <a:lnSpc>
                <a:spcPct val="108500"/>
              </a:lnSpc>
              <a:spcBef>
                <a:spcPts val="650"/>
              </a:spcBef>
              <a:tabLst>
                <a:tab pos="7550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400" dirty="0">
                <a:latin typeface="Arial"/>
                <a:cs typeface="Arial"/>
              </a:rPr>
              <a:t>By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Pigeonhole Principle, some name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(pigeonhole)  is assigned </a:t>
            </a:r>
            <a:r>
              <a:rPr sz="2400" spc="-5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at least </a:t>
            </a:r>
            <a:r>
              <a:rPr sz="2400" spc="-5" dirty="0">
                <a:latin typeface="Arial"/>
                <a:cs typeface="Arial"/>
              </a:rPr>
              <a:t>two </a:t>
            </a:r>
            <a:r>
              <a:rPr sz="2400" dirty="0">
                <a:latin typeface="Arial"/>
                <a:cs typeface="Arial"/>
              </a:rPr>
              <a:t>persons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(pigeons).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4" y="890589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4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999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8"/>
              <a:ext cx="8226424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2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01102" y="462281"/>
            <a:ext cx="17760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Review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45528" y="1407160"/>
            <a:ext cx="7827645" cy="49911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93065" marR="163195" indent="-342900">
              <a:lnSpc>
                <a:spcPct val="109700"/>
              </a:lnSpc>
              <a:spcBef>
                <a:spcPts val="40"/>
              </a:spcBef>
              <a:tabLst>
                <a:tab pos="393065" algn="l"/>
                <a:tab pos="1426210" algn="l"/>
                <a:tab pos="2112645" algn="l"/>
              </a:tabLst>
            </a:pPr>
            <a:r>
              <a:rPr sz="1400" spc="-509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-509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Sum Rule</a:t>
            </a:r>
            <a:r>
              <a:rPr sz="2400" b="1" spc="-5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If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task </a:t>
            </a:r>
            <a:r>
              <a:rPr sz="2400" dirty="0">
                <a:latin typeface="Arial"/>
                <a:cs typeface="Arial"/>
              </a:rPr>
              <a:t>can be done in one of </a:t>
            </a:r>
            <a:r>
              <a:rPr sz="2400" i="1" dirty="0">
                <a:latin typeface="Arial"/>
                <a:cs typeface="Arial"/>
              </a:rPr>
              <a:t>n</a:t>
            </a:r>
            <a:r>
              <a:rPr sz="2400" baseline="-20833" dirty="0">
                <a:latin typeface="Arial"/>
                <a:cs typeface="Arial"/>
              </a:rPr>
              <a:t>1 </a:t>
            </a:r>
            <a:r>
              <a:rPr sz="2400" dirty="0">
                <a:latin typeface="Arial"/>
                <a:cs typeface="Arial"/>
              </a:rPr>
              <a:t>ways, or  </a:t>
            </a:r>
            <a:r>
              <a:rPr sz="2400" spc="-5" dirty="0">
                <a:latin typeface="Arial"/>
                <a:cs typeface="Arial"/>
              </a:rPr>
              <a:t>in one of </a:t>
            </a:r>
            <a:r>
              <a:rPr sz="2400" i="1" dirty="0">
                <a:latin typeface="Arial"/>
                <a:cs typeface="Arial"/>
              </a:rPr>
              <a:t>n</a:t>
            </a:r>
            <a:r>
              <a:rPr sz="2400" baseline="-20833" dirty="0">
                <a:latin typeface="Arial"/>
                <a:cs typeface="Arial"/>
              </a:rPr>
              <a:t>2 </a:t>
            </a:r>
            <a:r>
              <a:rPr sz="2400" dirty="0">
                <a:latin typeface="Arial"/>
                <a:cs typeface="Arial"/>
              </a:rPr>
              <a:t>ways, …, or in one of </a:t>
            </a:r>
            <a:r>
              <a:rPr sz="2400" i="1" dirty="0">
                <a:latin typeface="Arial"/>
                <a:cs typeface="Arial"/>
              </a:rPr>
              <a:t>n</a:t>
            </a:r>
            <a:r>
              <a:rPr sz="2400" i="1" baseline="-20833" dirty="0">
                <a:latin typeface="Arial"/>
                <a:cs typeface="Arial"/>
              </a:rPr>
              <a:t>m </a:t>
            </a:r>
            <a:r>
              <a:rPr sz="2400" dirty="0">
                <a:latin typeface="Arial"/>
                <a:cs typeface="Arial"/>
              </a:rPr>
              <a:t>ways, where  none of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set of </a:t>
            </a:r>
            <a:r>
              <a:rPr sz="2400" i="1" dirty="0">
                <a:latin typeface="Arial"/>
                <a:cs typeface="Arial"/>
              </a:rPr>
              <a:t>n</a:t>
            </a:r>
            <a:r>
              <a:rPr sz="2400" i="1" baseline="-20833" dirty="0">
                <a:latin typeface="Arial"/>
                <a:cs typeface="Arial"/>
              </a:rPr>
              <a:t>i </a:t>
            </a:r>
            <a:r>
              <a:rPr sz="2400" dirty="0">
                <a:latin typeface="Arial"/>
                <a:cs typeface="Arial"/>
              </a:rPr>
              <a:t>ways of doing </a:t>
            </a:r>
            <a:r>
              <a:rPr sz="2400" spc="-5" dirty="0">
                <a:latin typeface="Arial"/>
                <a:cs typeface="Arial"/>
              </a:rPr>
              <a:t>the task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the  </a:t>
            </a:r>
            <a:r>
              <a:rPr sz="2400" dirty="0">
                <a:latin typeface="Arial"/>
                <a:cs typeface="Arial"/>
              </a:rPr>
              <a:t>same as any of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set of </a:t>
            </a:r>
            <a:r>
              <a:rPr sz="2400" i="1" dirty="0">
                <a:latin typeface="Arial"/>
                <a:cs typeface="Arial"/>
              </a:rPr>
              <a:t>n</a:t>
            </a:r>
            <a:r>
              <a:rPr sz="2400" i="1" baseline="-20833" dirty="0">
                <a:latin typeface="Arial"/>
                <a:cs typeface="Arial"/>
              </a:rPr>
              <a:t>j </a:t>
            </a:r>
            <a:r>
              <a:rPr sz="2400" dirty="0">
                <a:latin typeface="Arial"/>
                <a:cs typeface="Arial"/>
              </a:rPr>
              <a:t>ways, </a:t>
            </a:r>
            <a:r>
              <a:rPr sz="2400" spc="-5" dirty="0">
                <a:latin typeface="Arial"/>
                <a:cs typeface="Arial"/>
              </a:rPr>
              <a:t>for </a:t>
            </a:r>
            <a:r>
              <a:rPr sz="2400" dirty="0">
                <a:latin typeface="Arial"/>
                <a:cs typeface="Arial"/>
              </a:rPr>
              <a:t>all pairs </a:t>
            </a:r>
            <a:r>
              <a:rPr sz="2400" i="1" dirty="0">
                <a:latin typeface="Arial"/>
                <a:cs typeface="Arial"/>
              </a:rPr>
              <a:t>i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i="1" dirty="0">
                <a:latin typeface="Arial"/>
                <a:cs typeface="Arial"/>
              </a:rPr>
              <a:t>j  </a:t>
            </a:r>
            <a:r>
              <a:rPr sz="2400" spc="-5" dirty="0">
                <a:latin typeface="Arial"/>
                <a:cs typeface="Arial"/>
              </a:rPr>
              <a:t>with </a:t>
            </a:r>
            <a:r>
              <a:rPr sz="2400" dirty="0">
                <a:latin typeface="Arial"/>
                <a:cs typeface="Arial"/>
              </a:rPr>
              <a:t>1 </a:t>
            </a:r>
            <a:r>
              <a:rPr sz="2400" dirty="0">
                <a:latin typeface="Symbol"/>
                <a:cs typeface="Symbol"/>
              </a:rPr>
              <a:t>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Arial"/>
                <a:cs typeface="Arial"/>
              </a:rPr>
              <a:t>i </a:t>
            </a:r>
            <a:r>
              <a:rPr sz="2400" dirty="0">
                <a:latin typeface="Symbol"/>
                <a:cs typeface="Symbol"/>
              </a:rPr>
              <a:t>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Arial"/>
                <a:cs typeface="Arial"/>
              </a:rPr>
              <a:t>j </a:t>
            </a:r>
            <a:r>
              <a:rPr sz="2400" dirty="0">
                <a:latin typeface="Symbol"/>
                <a:cs typeface="Symbol"/>
              </a:rPr>
              <a:t>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. </a:t>
            </a:r>
            <a:r>
              <a:rPr sz="2400" spc="-5" dirty="0">
                <a:latin typeface="Arial"/>
                <a:cs typeface="Arial"/>
              </a:rPr>
              <a:t>Then the </a:t>
            </a:r>
            <a:r>
              <a:rPr sz="2400" dirty="0">
                <a:latin typeface="Arial"/>
                <a:cs typeface="Arial"/>
              </a:rPr>
              <a:t>number of ways </a:t>
            </a:r>
            <a:r>
              <a:rPr sz="2400" spc="-5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do </a:t>
            </a:r>
            <a:r>
              <a:rPr sz="2400" spc="-5" dirty="0">
                <a:latin typeface="Arial"/>
                <a:cs typeface="Arial"/>
              </a:rPr>
              <a:t>the  task</a:t>
            </a:r>
            <a:r>
              <a:rPr sz="2400" dirty="0">
                <a:latin typeface="Arial"/>
                <a:cs typeface="Arial"/>
              </a:rPr>
              <a:t> is	</a:t>
            </a:r>
            <a:r>
              <a:rPr sz="2400" i="1" dirty="0">
                <a:latin typeface="Arial"/>
                <a:cs typeface="Arial"/>
              </a:rPr>
              <a:t>n</a:t>
            </a:r>
            <a:r>
              <a:rPr sz="2400" baseline="-20833" dirty="0">
                <a:latin typeface="Arial"/>
                <a:cs typeface="Arial"/>
              </a:rPr>
              <a:t>1 </a:t>
            </a:r>
            <a:r>
              <a:rPr sz="2400" i="1" dirty="0">
                <a:latin typeface="Arial"/>
                <a:cs typeface="Arial"/>
              </a:rPr>
              <a:t>+	n</a:t>
            </a:r>
            <a:r>
              <a:rPr sz="2400" baseline="-20833" dirty="0">
                <a:latin typeface="Arial"/>
                <a:cs typeface="Arial"/>
              </a:rPr>
              <a:t>2 </a:t>
            </a:r>
            <a:r>
              <a:rPr sz="2400" i="1" dirty="0">
                <a:latin typeface="Arial"/>
                <a:cs typeface="Arial"/>
              </a:rPr>
              <a:t>+ </a:t>
            </a:r>
            <a:r>
              <a:rPr sz="2400" dirty="0">
                <a:latin typeface="MT Extra"/>
                <a:cs typeface="MT Extra"/>
              </a:rPr>
              <a:t>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Arial"/>
                <a:cs typeface="Arial"/>
              </a:rPr>
              <a:t>+</a:t>
            </a:r>
            <a:r>
              <a:rPr sz="2400" i="1" spc="5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n</a:t>
            </a:r>
            <a:r>
              <a:rPr sz="2400" i="1" baseline="-20833" dirty="0">
                <a:latin typeface="Arial"/>
                <a:cs typeface="Arial"/>
              </a:rPr>
              <a:t>m</a:t>
            </a:r>
            <a:r>
              <a:rPr sz="2400" i="1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93065" marR="55880" indent="-342900">
              <a:lnSpc>
                <a:spcPct val="109700"/>
              </a:lnSpc>
              <a:spcBef>
                <a:spcPts val="1240"/>
              </a:spcBef>
              <a:tabLst>
                <a:tab pos="393065" algn="l"/>
              </a:tabLst>
            </a:pPr>
            <a:r>
              <a:rPr sz="1400" spc="-509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-509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Product Rule</a:t>
            </a:r>
            <a:r>
              <a:rPr sz="2400" b="1" spc="-5" dirty="0">
                <a:latin typeface="Arial"/>
                <a:cs typeface="Arial"/>
              </a:rPr>
              <a:t>: </a:t>
            </a:r>
            <a:r>
              <a:rPr sz="2400" dirty="0">
                <a:latin typeface="Arial"/>
                <a:cs typeface="Arial"/>
              </a:rPr>
              <a:t>Suppose </a:t>
            </a:r>
            <a:r>
              <a:rPr sz="2400" spc="-5" dirty="0">
                <a:latin typeface="Arial"/>
                <a:cs typeface="Arial"/>
              </a:rPr>
              <a:t>that </a:t>
            </a:r>
            <a:r>
              <a:rPr sz="2400" dirty="0">
                <a:latin typeface="Arial"/>
                <a:cs typeface="Arial"/>
              </a:rPr>
              <a:t>a procedure can be  broken down </a:t>
            </a:r>
            <a:r>
              <a:rPr sz="2400" spc="-5" dirty="0">
                <a:latin typeface="Arial"/>
                <a:cs typeface="Arial"/>
              </a:rPr>
              <a:t>into </a:t>
            </a:r>
            <a:r>
              <a:rPr sz="2400" dirty="0">
                <a:latin typeface="Arial"/>
                <a:cs typeface="Arial"/>
              </a:rPr>
              <a:t>a sequence of </a:t>
            </a:r>
            <a:r>
              <a:rPr sz="2400" i="1" dirty="0">
                <a:latin typeface="Arial"/>
                <a:cs typeface="Arial"/>
              </a:rPr>
              <a:t>m </a:t>
            </a:r>
            <a:r>
              <a:rPr sz="2400" dirty="0">
                <a:latin typeface="Arial"/>
                <a:cs typeface="Arial"/>
              </a:rPr>
              <a:t>successive </a:t>
            </a:r>
            <a:r>
              <a:rPr sz="2400" spc="-5" dirty="0">
                <a:latin typeface="Arial"/>
                <a:cs typeface="Arial"/>
              </a:rPr>
              <a:t>tasks.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If  the task </a:t>
            </a:r>
            <a:r>
              <a:rPr sz="2400" i="1" dirty="0">
                <a:latin typeface="Arial"/>
                <a:cs typeface="Arial"/>
              </a:rPr>
              <a:t>T</a:t>
            </a:r>
            <a:r>
              <a:rPr sz="2400" baseline="-20833" dirty="0">
                <a:latin typeface="Arial"/>
                <a:cs typeface="Arial"/>
              </a:rPr>
              <a:t>1 </a:t>
            </a:r>
            <a:r>
              <a:rPr sz="2400" dirty="0">
                <a:latin typeface="Arial"/>
                <a:cs typeface="Arial"/>
              </a:rPr>
              <a:t>can be done in </a:t>
            </a:r>
            <a:r>
              <a:rPr sz="2400" i="1" dirty="0">
                <a:latin typeface="Arial"/>
                <a:cs typeface="Arial"/>
              </a:rPr>
              <a:t>n</a:t>
            </a:r>
            <a:r>
              <a:rPr sz="2400" baseline="-20833" dirty="0">
                <a:latin typeface="Arial"/>
                <a:cs typeface="Arial"/>
              </a:rPr>
              <a:t>1 </a:t>
            </a:r>
            <a:r>
              <a:rPr sz="2400" dirty="0">
                <a:latin typeface="Arial"/>
                <a:cs typeface="Arial"/>
              </a:rPr>
              <a:t>ways; </a:t>
            </a:r>
            <a:r>
              <a:rPr sz="2400" spc="-5" dirty="0">
                <a:latin typeface="Arial"/>
                <a:cs typeface="Arial"/>
              </a:rPr>
              <a:t>the task </a:t>
            </a:r>
            <a:r>
              <a:rPr sz="2400" i="1" dirty="0">
                <a:latin typeface="Arial"/>
                <a:cs typeface="Arial"/>
              </a:rPr>
              <a:t>T</a:t>
            </a:r>
            <a:r>
              <a:rPr sz="2400" baseline="-20833" dirty="0">
                <a:latin typeface="Arial"/>
                <a:cs typeface="Arial"/>
              </a:rPr>
              <a:t>2 </a:t>
            </a:r>
            <a:r>
              <a:rPr sz="2400" dirty="0">
                <a:latin typeface="Arial"/>
                <a:cs typeface="Arial"/>
              </a:rPr>
              <a:t>can  then </a:t>
            </a:r>
            <a:r>
              <a:rPr sz="2400" spc="-5" dirty="0">
                <a:latin typeface="Arial"/>
                <a:cs typeface="Arial"/>
              </a:rPr>
              <a:t>be done in </a:t>
            </a:r>
            <a:r>
              <a:rPr sz="2400" i="1" dirty="0">
                <a:latin typeface="Arial"/>
                <a:cs typeface="Arial"/>
              </a:rPr>
              <a:t>n</a:t>
            </a:r>
            <a:r>
              <a:rPr sz="2400" baseline="-20833" dirty="0">
                <a:latin typeface="Arial"/>
                <a:cs typeface="Arial"/>
              </a:rPr>
              <a:t>2 </a:t>
            </a:r>
            <a:r>
              <a:rPr sz="2400" dirty="0">
                <a:latin typeface="Arial"/>
                <a:cs typeface="Arial"/>
              </a:rPr>
              <a:t>ways; </a:t>
            </a:r>
            <a:r>
              <a:rPr sz="2400" spc="-5" dirty="0">
                <a:latin typeface="Arial"/>
                <a:cs typeface="Arial"/>
              </a:rPr>
              <a:t>...; </a:t>
            </a:r>
            <a:r>
              <a:rPr sz="2400" dirty="0">
                <a:latin typeface="Arial"/>
                <a:cs typeface="Arial"/>
              </a:rPr>
              <a:t>and </a:t>
            </a:r>
            <a:r>
              <a:rPr sz="2400" spc="-5" dirty="0">
                <a:latin typeface="Arial"/>
                <a:cs typeface="Arial"/>
              </a:rPr>
              <a:t>the task </a:t>
            </a:r>
            <a:r>
              <a:rPr sz="2400" i="1" dirty="0">
                <a:latin typeface="Arial"/>
                <a:cs typeface="Arial"/>
              </a:rPr>
              <a:t>T</a:t>
            </a:r>
            <a:r>
              <a:rPr sz="2400" i="1" baseline="-20833" dirty="0">
                <a:latin typeface="Arial"/>
                <a:cs typeface="Arial"/>
              </a:rPr>
              <a:t>m </a:t>
            </a:r>
            <a:r>
              <a:rPr sz="2400" dirty="0">
                <a:latin typeface="Arial"/>
                <a:cs typeface="Arial"/>
              </a:rPr>
              <a:t>can be  </a:t>
            </a:r>
            <a:r>
              <a:rPr sz="2400" spc="-5" dirty="0">
                <a:latin typeface="Arial"/>
                <a:cs typeface="Arial"/>
              </a:rPr>
              <a:t>done in </a:t>
            </a:r>
            <a:r>
              <a:rPr sz="2400" i="1" dirty="0">
                <a:latin typeface="Arial"/>
                <a:cs typeface="Arial"/>
              </a:rPr>
              <a:t>n</a:t>
            </a:r>
            <a:r>
              <a:rPr sz="2400" i="1" baseline="-20833" dirty="0">
                <a:latin typeface="Arial"/>
                <a:cs typeface="Arial"/>
              </a:rPr>
              <a:t>m </a:t>
            </a:r>
            <a:r>
              <a:rPr sz="2400" dirty="0">
                <a:latin typeface="Arial"/>
                <a:cs typeface="Arial"/>
              </a:rPr>
              <a:t>ways, </a:t>
            </a:r>
            <a:r>
              <a:rPr sz="2400" spc="-5" dirty="0">
                <a:latin typeface="Arial"/>
                <a:cs typeface="Arial"/>
              </a:rPr>
              <a:t>then there </a:t>
            </a:r>
            <a:r>
              <a:rPr sz="2400" dirty="0">
                <a:latin typeface="Arial"/>
                <a:cs typeface="Arial"/>
              </a:rPr>
              <a:t>are </a:t>
            </a:r>
            <a:r>
              <a:rPr sz="2400" i="1" dirty="0">
                <a:latin typeface="Arial"/>
                <a:cs typeface="Arial"/>
              </a:rPr>
              <a:t>n</a:t>
            </a:r>
            <a:r>
              <a:rPr sz="2400" baseline="-20833" dirty="0">
                <a:latin typeface="Arial"/>
                <a:cs typeface="Arial"/>
              </a:rPr>
              <a:t>1</a:t>
            </a:r>
            <a:r>
              <a:rPr sz="2400" i="1" dirty="0">
                <a:latin typeface="Arial"/>
                <a:cs typeface="Arial"/>
              </a:rPr>
              <a:t>·n</a:t>
            </a:r>
            <a:r>
              <a:rPr sz="2400" baseline="-20833" dirty="0">
                <a:latin typeface="Arial"/>
                <a:cs typeface="Arial"/>
              </a:rPr>
              <a:t>2</a:t>
            </a:r>
            <a:r>
              <a:rPr sz="2400" i="1" dirty="0">
                <a:latin typeface="Arial"/>
                <a:cs typeface="Arial"/>
              </a:rPr>
              <a:t>···n</a:t>
            </a:r>
            <a:r>
              <a:rPr sz="2400" i="1" baseline="-20833" dirty="0">
                <a:latin typeface="Arial"/>
                <a:cs typeface="Arial"/>
              </a:rPr>
              <a:t>m </a:t>
            </a:r>
            <a:r>
              <a:rPr sz="2400" dirty="0">
                <a:latin typeface="Arial"/>
                <a:cs typeface="Arial"/>
              </a:rPr>
              <a:t>ways </a:t>
            </a:r>
            <a:r>
              <a:rPr sz="2400" spc="-5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do 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procedure.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20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139701"/>
            <a:ext cx="57842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Generalized</a:t>
            </a:r>
            <a:r>
              <a:rPr spc="-50" dirty="0"/>
              <a:t> </a:t>
            </a:r>
            <a:r>
              <a:rPr spc="-5" dirty="0"/>
              <a:t>Pigeonhole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69339" y="622301"/>
            <a:ext cx="7535545" cy="5050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Principle</a:t>
            </a:r>
            <a:endParaRPr sz="4000" dirty="0">
              <a:latin typeface="Arial"/>
              <a:cs typeface="Arial"/>
            </a:endParaRPr>
          </a:p>
          <a:p>
            <a:pPr marL="355600" marR="252729" indent="-342900">
              <a:lnSpc>
                <a:spcPct val="107100"/>
              </a:lnSpc>
              <a:spcBef>
                <a:spcPts val="236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If </a:t>
            </a:r>
            <a:r>
              <a:rPr sz="2800" i="1" dirty="0">
                <a:latin typeface="Arial"/>
                <a:cs typeface="Arial"/>
              </a:rPr>
              <a:t>N </a:t>
            </a:r>
            <a:r>
              <a:rPr sz="2800" spc="-5" dirty="0">
                <a:latin typeface="Arial"/>
                <a:cs typeface="Arial"/>
              </a:rPr>
              <a:t>objects </a:t>
            </a:r>
            <a:r>
              <a:rPr sz="2800" dirty="0">
                <a:latin typeface="Arial"/>
                <a:cs typeface="Arial"/>
              </a:rPr>
              <a:t>are assigned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i="1" dirty="0">
                <a:latin typeface="Arial"/>
                <a:cs typeface="Arial"/>
              </a:rPr>
              <a:t>k </a:t>
            </a:r>
            <a:r>
              <a:rPr sz="2800" dirty="0">
                <a:latin typeface="Arial"/>
                <a:cs typeface="Arial"/>
              </a:rPr>
              <a:t>places, </a:t>
            </a:r>
            <a:r>
              <a:rPr sz="2800" spc="-5" dirty="0">
                <a:latin typeface="Arial"/>
                <a:cs typeface="Arial"/>
              </a:rPr>
              <a:t>then  </a:t>
            </a:r>
            <a:r>
              <a:rPr sz="2800" dirty="0">
                <a:latin typeface="Arial"/>
                <a:cs typeface="Arial"/>
              </a:rPr>
              <a:t>at least one place must be assigned at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least</a:t>
            </a:r>
          </a:p>
          <a:p>
            <a:pPr marL="355600">
              <a:lnSpc>
                <a:spcPct val="100000"/>
              </a:lnSpc>
              <a:spcBef>
                <a:spcPts val="340"/>
              </a:spcBef>
            </a:pPr>
            <a:r>
              <a:rPr sz="2800" spc="-680" dirty="0">
                <a:latin typeface="Symbol"/>
                <a:cs typeface="Symbol"/>
              </a:rPr>
              <a:t>⎡</a:t>
            </a:r>
            <a:r>
              <a:rPr sz="2800" i="1" spc="-680" dirty="0">
                <a:latin typeface="Arial"/>
                <a:cs typeface="Arial"/>
              </a:rPr>
              <a:t>N</a:t>
            </a:r>
            <a:r>
              <a:rPr sz="2800" spc="-680" dirty="0">
                <a:latin typeface="Arial"/>
                <a:cs typeface="Arial"/>
              </a:rPr>
              <a:t>/</a:t>
            </a:r>
            <a:r>
              <a:rPr sz="2800" i="1" spc="-680" dirty="0">
                <a:latin typeface="Arial"/>
                <a:cs typeface="Arial"/>
              </a:rPr>
              <a:t>k</a:t>
            </a:r>
            <a:r>
              <a:rPr sz="2800" spc="-680" dirty="0">
                <a:latin typeface="Symbol"/>
                <a:cs typeface="Symbol"/>
              </a:rPr>
              <a:t>⎤</a:t>
            </a:r>
            <a:r>
              <a:rPr sz="2800" spc="-6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objects.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9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latin typeface="Arial"/>
                <a:cs typeface="Arial"/>
              </a:rPr>
              <a:t>E.g.</a:t>
            </a:r>
            <a:r>
              <a:rPr sz="2800" spc="-5" dirty="0">
                <a:latin typeface="Arial"/>
                <a:cs typeface="Arial"/>
              </a:rPr>
              <a:t>, there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i="1" dirty="0">
                <a:latin typeface="Arial"/>
                <a:cs typeface="Arial"/>
              </a:rPr>
              <a:t>N </a:t>
            </a:r>
            <a:r>
              <a:rPr sz="2800" dirty="0">
                <a:latin typeface="Arial"/>
                <a:cs typeface="Arial"/>
              </a:rPr>
              <a:t>= 280 </a:t>
            </a:r>
            <a:r>
              <a:rPr sz="2800" spc="-5" dirty="0">
                <a:latin typeface="Arial"/>
                <a:cs typeface="Arial"/>
              </a:rPr>
              <a:t>students </a:t>
            </a:r>
            <a:r>
              <a:rPr sz="2800" dirty="0">
                <a:latin typeface="Arial"/>
                <a:cs typeface="Arial"/>
              </a:rPr>
              <a:t>in a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class.</a:t>
            </a:r>
          </a:p>
          <a:p>
            <a:pPr marL="355600">
              <a:lnSpc>
                <a:spcPct val="100000"/>
              </a:lnSpc>
              <a:spcBef>
                <a:spcPts val="385"/>
              </a:spcBef>
            </a:pPr>
            <a:r>
              <a:rPr sz="2800" spc="-5" dirty="0">
                <a:latin typeface="Arial"/>
                <a:cs typeface="Arial"/>
              </a:rPr>
              <a:t>There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i="1" dirty="0">
                <a:latin typeface="Arial"/>
                <a:cs typeface="Arial"/>
              </a:rPr>
              <a:t>k </a:t>
            </a:r>
            <a:r>
              <a:rPr sz="2800" dirty="0">
                <a:latin typeface="Arial"/>
                <a:cs typeface="Arial"/>
              </a:rPr>
              <a:t>= 52 weeks in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year.</a:t>
            </a:r>
          </a:p>
          <a:p>
            <a:pPr marL="749300" marR="5080" indent="-279400">
              <a:lnSpc>
                <a:spcPct val="109000"/>
              </a:lnSpc>
              <a:spcBef>
                <a:spcPts val="710"/>
              </a:spcBef>
              <a:tabLst>
                <a:tab pos="755015" algn="l"/>
                <a:tab pos="595439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800" spc="-5" dirty="0">
                <a:latin typeface="Arial"/>
                <a:cs typeface="Arial"/>
              </a:rPr>
              <a:t>Therefore, there </a:t>
            </a:r>
            <a:r>
              <a:rPr sz="2800" dirty="0">
                <a:latin typeface="Arial"/>
                <a:cs typeface="Arial"/>
              </a:rPr>
              <a:t>must be at least 1 week  during which at least</a:t>
            </a:r>
            <a:r>
              <a:rPr sz="2800" spc="85" dirty="0">
                <a:latin typeface="Arial"/>
                <a:cs typeface="Arial"/>
              </a:rPr>
              <a:t> </a:t>
            </a:r>
            <a:r>
              <a:rPr sz="2800" spc="-475" dirty="0">
                <a:latin typeface="Symbol"/>
                <a:cs typeface="Symbol"/>
              </a:rPr>
              <a:t>⎡</a:t>
            </a:r>
            <a:r>
              <a:rPr sz="2800" spc="-475" dirty="0">
                <a:latin typeface="Arial"/>
                <a:cs typeface="Arial"/>
              </a:rPr>
              <a:t>280/52</a:t>
            </a:r>
            <a:r>
              <a:rPr sz="2800" spc="-475" dirty="0">
                <a:latin typeface="Symbol"/>
                <a:cs typeface="Symbol"/>
              </a:rPr>
              <a:t>⎤</a:t>
            </a:r>
            <a:r>
              <a:rPr sz="2800" spc="-475" dirty="0">
                <a:latin typeface="Times New Roman"/>
                <a:cs typeface="Times New Roman"/>
              </a:rPr>
              <a:t>  </a:t>
            </a:r>
            <a:r>
              <a:rPr sz="2800" spc="-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=	</a:t>
            </a:r>
            <a:r>
              <a:rPr sz="2800" spc="-595" dirty="0">
                <a:latin typeface="Symbol"/>
                <a:cs typeface="Symbol"/>
              </a:rPr>
              <a:t>⎡</a:t>
            </a:r>
            <a:r>
              <a:rPr sz="2800" spc="-595" dirty="0">
                <a:latin typeface="Arial"/>
                <a:cs typeface="Arial"/>
              </a:rPr>
              <a:t>5.38</a:t>
            </a:r>
            <a:r>
              <a:rPr sz="2800" spc="-595" dirty="0">
                <a:latin typeface="Symbol"/>
                <a:cs typeface="Symbol"/>
              </a:rPr>
              <a:t>⎤</a:t>
            </a:r>
            <a:r>
              <a:rPr sz="2800" spc="-5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spc="-910" dirty="0">
                <a:latin typeface="Arial"/>
                <a:cs typeface="Arial"/>
              </a:rPr>
              <a:t>6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students </a:t>
            </a:r>
            <a:r>
              <a:rPr sz="2800" dirty="0">
                <a:latin typeface="Arial"/>
                <a:cs typeface="Arial"/>
              </a:rPr>
              <a:t>in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class have a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birthday.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01102" y="462281"/>
            <a:ext cx="36099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Proof of</a:t>
            </a:r>
            <a:r>
              <a:rPr spc="-70" dirty="0"/>
              <a:t> </a:t>
            </a:r>
            <a:r>
              <a:rPr spc="-5" dirty="0"/>
              <a:t>G.P.P.</a:t>
            </a:r>
          </a:p>
        </p:txBody>
      </p:sp>
      <p:sp>
        <p:nvSpPr>
          <p:cNvPr id="10" name="object 10"/>
          <p:cNvSpPr/>
          <p:nvPr/>
        </p:nvSpPr>
        <p:spPr>
          <a:xfrm>
            <a:off x="2496863" y="4338985"/>
            <a:ext cx="344805" cy="0"/>
          </a:xfrm>
          <a:custGeom>
            <a:avLst/>
            <a:gdLst/>
            <a:ahLst/>
            <a:cxnLst/>
            <a:rect l="l" t="t" r="r" b="b"/>
            <a:pathLst>
              <a:path w="344805">
                <a:moveTo>
                  <a:pt x="0" y="0"/>
                </a:moveTo>
                <a:lnTo>
                  <a:pt x="344643" y="0"/>
                </a:lnTo>
              </a:path>
            </a:pathLst>
          </a:custGeom>
          <a:ln w="152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48664" y="4338985"/>
            <a:ext cx="344170" cy="0"/>
          </a:xfrm>
          <a:custGeom>
            <a:avLst/>
            <a:gdLst/>
            <a:ahLst/>
            <a:cxnLst/>
            <a:rect l="l" t="t" r="r" b="b"/>
            <a:pathLst>
              <a:path w="344170">
                <a:moveTo>
                  <a:pt x="0" y="0"/>
                </a:moveTo>
                <a:lnTo>
                  <a:pt x="343877" y="0"/>
                </a:lnTo>
              </a:path>
            </a:pathLst>
          </a:custGeom>
          <a:ln w="152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88015" y="4338985"/>
            <a:ext cx="344170" cy="0"/>
          </a:xfrm>
          <a:custGeom>
            <a:avLst/>
            <a:gdLst/>
            <a:ahLst/>
            <a:cxnLst/>
            <a:rect l="l" t="t" r="r" b="b"/>
            <a:pathLst>
              <a:path w="344170">
                <a:moveTo>
                  <a:pt x="0" y="0"/>
                </a:moveTo>
                <a:lnTo>
                  <a:pt x="343846" y="0"/>
                </a:lnTo>
              </a:path>
            </a:pathLst>
          </a:custGeom>
          <a:ln w="152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81375" y="3805065"/>
            <a:ext cx="16954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spc="-1245" dirty="0">
                <a:latin typeface="Symbol"/>
                <a:cs typeface="Symbol"/>
              </a:rPr>
              <a:t>⎞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21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5369684" y="3836268"/>
            <a:ext cx="206565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27785" algn="l"/>
              </a:tabLst>
            </a:pPr>
            <a:r>
              <a:rPr sz="2950" spc="-1245" dirty="0">
                <a:latin typeface="Symbol"/>
                <a:cs typeface="Symbol"/>
              </a:rPr>
              <a:t>⎞</a:t>
            </a:r>
            <a:r>
              <a:rPr sz="2950" spc="-1245" dirty="0">
                <a:latin typeface="Times New Roman"/>
                <a:cs typeface="Times New Roman"/>
              </a:rPr>
              <a:t>	</a:t>
            </a:r>
            <a:r>
              <a:rPr sz="2950" spc="-1245" dirty="0">
                <a:latin typeface="Symbol"/>
                <a:cs typeface="Symbol"/>
              </a:rPr>
              <a:t>⎛</a:t>
            </a:r>
            <a:r>
              <a:rPr sz="2950" spc="-85" dirty="0">
                <a:latin typeface="Times New Roman"/>
                <a:cs typeface="Times New Roman"/>
              </a:rPr>
              <a:t> </a:t>
            </a:r>
            <a:r>
              <a:rPr sz="4425" i="1" baseline="3766" dirty="0">
                <a:latin typeface="Times New Roman"/>
                <a:cs typeface="Times New Roman"/>
              </a:rPr>
              <a:t>N</a:t>
            </a:r>
            <a:r>
              <a:rPr sz="4425" i="1" spc="-22" baseline="3766" dirty="0">
                <a:latin typeface="Times New Roman"/>
                <a:cs typeface="Times New Roman"/>
              </a:rPr>
              <a:t> </a:t>
            </a:r>
            <a:r>
              <a:rPr sz="2950" spc="-1680" dirty="0">
                <a:latin typeface="Symbol"/>
                <a:cs typeface="Symbol"/>
              </a:rPr>
              <a:t>⎞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72320" y="4383360"/>
            <a:ext cx="326326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09675" algn="l"/>
                <a:tab pos="2524760" algn="l"/>
                <a:tab pos="3105785" algn="l"/>
              </a:tabLst>
            </a:pPr>
            <a:r>
              <a:rPr sz="4425" spc="-2700" baseline="-4708" dirty="0">
                <a:latin typeface="Symbol"/>
                <a:cs typeface="Symbol"/>
              </a:rPr>
              <a:t>⎝</a:t>
            </a:r>
            <a:r>
              <a:rPr sz="4425" spc="-705" baseline="-4708" dirty="0">
                <a:latin typeface="Symbol"/>
                <a:cs typeface="Symbol"/>
              </a:rPr>
              <a:t></a:t>
            </a:r>
            <a:r>
              <a:rPr sz="2950" spc="-1245" dirty="0">
                <a:latin typeface="Symbol"/>
                <a:cs typeface="Symbol"/>
              </a:rPr>
              <a:t>⎝</a:t>
            </a:r>
            <a:r>
              <a:rPr sz="2950" dirty="0">
                <a:latin typeface="Times New Roman"/>
                <a:cs typeface="Times New Roman"/>
              </a:rPr>
              <a:t>	</a:t>
            </a:r>
            <a:r>
              <a:rPr sz="2950" spc="-1245" dirty="0">
                <a:latin typeface="Symbol"/>
                <a:cs typeface="Symbol"/>
              </a:rPr>
              <a:t>⎠</a:t>
            </a:r>
            <a:r>
              <a:rPr sz="2950" dirty="0">
                <a:latin typeface="Times New Roman"/>
                <a:cs typeface="Times New Roman"/>
              </a:rPr>
              <a:t>	</a:t>
            </a:r>
            <a:r>
              <a:rPr sz="2950" spc="-1245" dirty="0">
                <a:latin typeface="Symbol"/>
                <a:cs typeface="Symbol"/>
              </a:rPr>
              <a:t>⎝</a:t>
            </a:r>
            <a:r>
              <a:rPr sz="2950" dirty="0">
                <a:latin typeface="Times New Roman"/>
                <a:cs typeface="Times New Roman"/>
              </a:rPr>
              <a:t>	</a:t>
            </a:r>
            <a:r>
              <a:rPr sz="2950" spc="-1450" dirty="0">
                <a:latin typeface="Symbol"/>
                <a:cs typeface="Symbol"/>
              </a:rPr>
              <a:t>⎠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74698" y="4414557"/>
            <a:ext cx="267652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19045" algn="l"/>
              </a:tabLst>
            </a:pPr>
            <a:r>
              <a:rPr sz="2950" spc="-1245" dirty="0">
                <a:latin typeface="Symbol"/>
                <a:cs typeface="Symbol"/>
              </a:rPr>
              <a:t>⎠</a:t>
            </a:r>
            <a:r>
              <a:rPr sz="2950" spc="-1245" dirty="0">
                <a:latin typeface="Times New Roman"/>
                <a:cs typeface="Times New Roman"/>
              </a:rPr>
              <a:t>	</a:t>
            </a:r>
            <a:r>
              <a:rPr sz="2950" spc="-1450" dirty="0">
                <a:latin typeface="Symbol"/>
                <a:cs typeface="Symbol"/>
              </a:rPr>
              <a:t>⎠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74698" y="3808897"/>
            <a:ext cx="1379220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9930" algn="l"/>
              </a:tabLst>
            </a:pPr>
            <a:r>
              <a:rPr sz="2950" spc="-1245" dirty="0">
                <a:latin typeface="Symbol"/>
                <a:cs typeface="Symbol"/>
              </a:rPr>
              <a:t>⎞</a:t>
            </a:r>
            <a:r>
              <a:rPr sz="2950" spc="-1245" dirty="0">
                <a:latin typeface="Times New Roman"/>
                <a:cs typeface="Times New Roman"/>
              </a:rPr>
              <a:t>	</a:t>
            </a:r>
            <a:r>
              <a:rPr sz="2950" spc="-1190" dirty="0">
                <a:latin typeface="Symbol"/>
                <a:cs typeface="Symbol"/>
              </a:rPr>
              <a:t>⎛</a:t>
            </a:r>
            <a:r>
              <a:rPr sz="4425" spc="-1785" baseline="-3766" dirty="0">
                <a:latin typeface="Symbol"/>
                <a:cs typeface="Symbol"/>
              </a:rPr>
              <a:t>⎛</a:t>
            </a:r>
            <a:r>
              <a:rPr sz="4425" spc="-187" baseline="-3766" dirty="0">
                <a:latin typeface="Times New Roman"/>
                <a:cs typeface="Times New Roman"/>
              </a:rPr>
              <a:t> </a:t>
            </a:r>
            <a:r>
              <a:rPr sz="2950" i="1" spc="-865" dirty="0">
                <a:latin typeface="Times New Roman"/>
                <a:cs typeface="Times New Roman"/>
              </a:rPr>
              <a:t>N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38027" y="4383360"/>
            <a:ext cx="88328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5805" algn="l"/>
              </a:tabLst>
            </a:pPr>
            <a:r>
              <a:rPr sz="4425" spc="-1867" baseline="-4708" dirty="0">
                <a:latin typeface="Symbol"/>
                <a:cs typeface="Symbol"/>
              </a:rPr>
              <a:t>⎝</a:t>
            </a:r>
            <a:r>
              <a:rPr sz="4425" spc="-555" baseline="-4708" dirty="0">
                <a:latin typeface="Times New Roman"/>
                <a:cs typeface="Times New Roman"/>
              </a:rPr>
              <a:t> </a:t>
            </a:r>
            <a:r>
              <a:rPr sz="2950" spc="-1245" dirty="0">
                <a:latin typeface="Symbol"/>
                <a:cs typeface="Symbol"/>
              </a:rPr>
              <a:t>⎢</a:t>
            </a:r>
            <a:r>
              <a:rPr sz="2950" dirty="0">
                <a:latin typeface="Times New Roman"/>
                <a:cs typeface="Times New Roman"/>
              </a:rPr>
              <a:t>	</a:t>
            </a:r>
            <a:r>
              <a:rPr sz="2950" spc="-1450" dirty="0">
                <a:latin typeface="Symbol"/>
                <a:cs typeface="Symbol"/>
              </a:rPr>
              <a:t>⎥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22436" y="3836268"/>
            <a:ext cx="1123950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425" i="1" spc="-1155" baseline="-31073" dirty="0">
                <a:latin typeface="Times New Roman"/>
                <a:cs typeface="Times New Roman"/>
              </a:rPr>
              <a:t>k</a:t>
            </a:r>
            <a:r>
              <a:rPr sz="4425" spc="-1155" baseline="4708" dirty="0">
                <a:latin typeface="Symbol"/>
                <a:cs typeface="Symbol"/>
              </a:rPr>
              <a:t>⎛</a:t>
            </a:r>
            <a:r>
              <a:rPr sz="4425" spc="-585" baseline="4708" dirty="0">
                <a:latin typeface="Times New Roman"/>
                <a:cs typeface="Times New Roman"/>
              </a:rPr>
              <a:t> </a:t>
            </a:r>
            <a:r>
              <a:rPr sz="2950" spc="-1245" dirty="0">
                <a:latin typeface="Symbol"/>
                <a:cs typeface="Symbol"/>
              </a:rPr>
              <a:t>⎡</a:t>
            </a:r>
            <a:r>
              <a:rPr sz="2950" spc="-335" dirty="0">
                <a:latin typeface="Times New Roman"/>
                <a:cs typeface="Times New Roman"/>
              </a:rPr>
              <a:t> </a:t>
            </a:r>
            <a:r>
              <a:rPr sz="4425" i="1" baseline="3766" dirty="0">
                <a:latin typeface="Times New Roman"/>
                <a:cs typeface="Times New Roman"/>
              </a:rPr>
              <a:t>N  </a:t>
            </a:r>
            <a:r>
              <a:rPr sz="2950" spc="-1750" dirty="0">
                <a:latin typeface="Symbol"/>
                <a:cs typeface="Symbol"/>
              </a:rPr>
              <a:t>⎤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29738" y="4045522"/>
            <a:ext cx="3167380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348230" algn="l"/>
              </a:tabLst>
            </a:pPr>
            <a:r>
              <a:rPr sz="2950" spc="-580" dirty="0">
                <a:latin typeface="Symbol"/>
                <a:cs typeface="Symbol"/>
              </a:rPr>
              <a:t></a:t>
            </a:r>
            <a:r>
              <a:rPr sz="2950" spc="-580" dirty="0">
                <a:latin typeface="Times New Roman"/>
                <a:cs typeface="Times New Roman"/>
              </a:rPr>
              <a:t>1</a:t>
            </a:r>
            <a:r>
              <a:rPr sz="4425" spc="-869" baseline="-4708" dirty="0">
                <a:latin typeface="Symbol"/>
                <a:cs typeface="Symbol"/>
              </a:rPr>
              <a:t>⎟</a:t>
            </a:r>
            <a:r>
              <a:rPr sz="4425" spc="-869" baseline="-4708" dirty="0">
                <a:latin typeface="Times New Roman"/>
                <a:cs typeface="Times New Roman"/>
              </a:rPr>
              <a:t>   </a:t>
            </a:r>
            <a:r>
              <a:rPr sz="2950" spc="-595" dirty="0">
                <a:latin typeface="Symbol"/>
                <a:cs typeface="Symbol"/>
              </a:rPr>
              <a:t></a:t>
            </a:r>
            <a:r>
              <a:rPr sz="2950" spc="-595" dirty="0">
                <a:latin typeface="Times New Roman"/>
                <a:cs typeface="Times New Roman"/>
              </a:rPr>
              <a:t>1</a:t>
            </a:r>
            <a:r>
              <a:rPr sz="2950" spc="-595" dirty="0">
                <a:latin typeface="Symbol"/>
                <a:cs typeface="Symbol"/>
              </a:rPr>
              <a:t>⎟</a:t>
            </a:r>
            <a:r>
              <a:rPr sz="2950" spc="-595" dirty="0">
                <a:latin typeface="Times New Roman"/>
                <a:cs typeface="Times New Roman"/>
              </a:rPr>
              <a:t>     </a:t>
            </a:r>
            <a:r>
              <a:rPr sz="2950" dirty="0">
                <a:latin typeface="Symbol"/>
                <a:cs typeface="Symbol"/>
              </a:rPr>
              <a:t></a:t>
            </a:r>
            <a:r>
              <a:rPr sz="2950" spc="-165" dirty="0">
                <a:latin typeface="Times New Roman"/>
                <a:cs typeface="Times New Roman"/>
              </a:rPr>
              <a:t> </a:t>
            </a:r>
            <a:r>
              <a:rPr sz="2950" i="1" spc="-770" dirty="0">
                <a:latin typeface="Times New Roman"/>
                <a:cs typeface="Times New Roman"/>
              </a:rPr>
              <a:t>k</a:t>
            </a:r>
            <a:r>
              <a:rPr sz="4425" spc="-1155" baseline="-4708" dirty="0">
                <a:latin typeface="Symbol"/>
                <a:cs typeface="Symbol"/>
              </a:rPr>
              <a:t>⎜</a:t>
            </a:r>
            <a:r>
              <a:rPr sz="4425" spc="397" baseline="-4708" dirty="0">
                <a:latin typeface="Times New Roman"/>
                <a:cs typeface="Times New Roman"/>
              </a:rPr>
              <a:t> </a:t>
            </a:r>
            <a:r>
              <a:rPr sz="4425" i="1" baseline="-43314" dirty="0">
                <a:latin typeface="Times New Roman"/>
                <a:cs typeface="Times New Roman"/>
              </a:rPr>
              <a:t>k	</a:t>
            </a:r>
            <a:r>
              <a:rPr sz="4425" spc="-1867" baseline="-4708" dirty="0">
                <a:latin typeface="Symbol"/>
                <a:cs typeface="Symbol"/>
              </a:rPr>
              <a:t>⎟</a:t>
            </a:r>
            <a:r>
              <a:rPr sz="4425" spc="-209" baseline="-4708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Symbol"/>
                <a:cs typeface="Symbol"/>
              </a:rPr>
              <a:t></a:t>
            </a:r>
            <a:r>
              <a:rPr sz="2950" spc="-5" dirty="0">
                <a:latin typeface="Times New Roman"/>
                <a:cs typeface="Times New Roman"/>
              </a:rPr>
              <a:t> </a:t>
            </a:r>
            <a:r>
              <a:rPr sz="2950" i="1" spc="-210" dirty="0">
                <a:latin typeface="Times New Roman"/>
                <a:cs typeface="Times New Roman"/>
              </a:rPr>
              <a:t>N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12627" y="4045522"/>
            <a:ext cx="2720340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950" spc="-1245" dirty="0">
                <a:latin typeface="Symbol"/>
                <a:cs typeface="Symbol"/>
              </a:rPr>
              <a:t>⎜</a:t>
            </a:r>
            <a:r>
              <a:rPr sz="2950" spc="-380" dirty="0">
                <a:latin typeface="Times New Roman"/>
                <a:cs typeface="Times New Roman"/>
              </a:rPr>
              <a:t> </a:t>
            </a:r>
            <a:r>
              <a:rPr sz="4425" spc="-1867" baseline="-22598" dirty="0">
                <a:latin typeface="Symbol"/>
                <a:cs typeface="Symbol"/>
              </a:rPr>
              <a:t>⎢</a:t>
            </a:r>
            <a:r>
              <a:rPr sz="4425" spc="-44" baseline="-22598" dirty="0">
                <a:latin typeface="Times New Roman"/>
                <a:cs typeface="Times New Roman"/>
              </a:rPr>
              <a:t> </a:t>
            </a:r>
            <a:r>
              <a:rPr sz="4425" i="1" baseline="-43314" dirty="0">
                <a:latin typeface="Times New Roman"/>
                <a:cs typeface="Times New Roman"/>
              </a:rPr>
              <a:t>k </a:t>
            </a:r>
            <a:r>
              <a:rPr sz="4425" spc="-1867" baseline="-22598" dirty="0">
                <a:latin typeface="Symbol"/>
                <a:cs typeface="Symbol"/>
              </a:rPr>
              <a:t>⎥</a:t>
            </a:r>
            <a:r>
              <a:rPr sz="4425" spc="-307" baseline="-22598" dirty="0">
                <a:latin typeface="Times New Roman"/>
                <a:cs typeface="Times New Roman"/>
              </a:rPr>
              <a:t> </a:t>
            </a:r>
            <a:r>
              <a:rPr sz="2950" spc="-590" dirty="0">
                <a:latin typeface="Symbol"/>
                <a:cs typeface="Symbol"/>
              </a:rPr>
              <a:t></a:t>
            </a:r>
            <a:r>
              <a:rPr sz="2950" spc="-590" dirty="0">
                <a:latin typeface="Times New Roman"/>
                <a:cs typeface="Times New Roman"/>
              </a:rPr>
              <a:t>1</a:t>
            </a:r>
            <a:r>
              <a:rPr sz="2950" spc="-590" dirty="0">
                <a:latin typeface="Symbol"/>
                <a:cs typeface="Symbol"/>
              </a:rPr>
              <a:t>⎟</a:t>
            </a:r>
            <a:r>
              <a:rPr sz="2950" spc="-59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Symbol"/>
                <a:cs typeface="Symbol"/>
              </a:rPr>
              <a:t></a:t>
            </a:r>
            <a:r>
              <a:rPr sz="2950" dirty="0">
                <a:latin typeface="Times New Roman"/>
                <a:cs typeface="Times New Roman"/>
              </a:rPr>
              <a:t> </a:t>
            </a:r>
            <a:r>
              <a:rPr sz="2950" i="1" spc="-955" dirty="0">
                <a:latin typeface="Times New Roman"/>
                <a:cs typeface="Times New Roman"/>
              </a:rPr>
              <a:t>k</a:t>
            </a:r>
            <a:r>
              <a:rPr sz="2950" spc="-955" dirty="0">
                <a:latin typeface="Symbol"/>
                <a:cs typeface="Symbol"/>
              </a:rPr>
              <a:t>⎜</a:t>
            </a:r>
            <a:r>
              <a:rPr sz="4425" spc="-1432" baseline="-4708" dirty="0">
                <a:latin typeface="Symbol"/>
                <a:cs typeface="Symbol"/>
              </a:rPr>
              <a:t>⎜</a:t>
            </a:r>
            <a:r>
              <a:rPr sz="4425" spc="-967" baseline="-4708" dirty="0">
                <a:latin typeface="Times New Roman"/>
                <a:cs typeface="Times New Roman"/>
              </a:rPr>
              <a:t> </a:t>
            </a:r>
            <a:r>
              <a:rPr sz="4425" i="1" baseline="-43314" dirty="0">
                <a:latin typeface="Times New Roman"/>
                <a:cs typeface="Times New Roman"/>
              </a:rPr>
              <a:t>k</a:t>
            </a:r>
            <a:endParaRPr sz="4425" baseline="-43314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50339" y="1278954"/>
            <a:ext cx="7089140" cy="2317115"/>
          </a:xfrm>
          <a:prstGeom prst="rect">
            <a:avLst/>
          </a:prstGeom>
        </p:spPr>
        <p:txBody>
          <a:bodyPr vert="horz" wrap="square" lIns="0" tIns="1790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1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contradiction.</a:t>
            </a:r>
            <a:endParaRPr sz="2800">
              <a:latin typeface="Arial"/>
              <a:cs typeface="Arial"/>
            </a:endParaRPr>
          </a:p>
          <a:p>
            <a:pPr marL="354965" marR="208915">
              <a:lnSpc>
                <a:spcPct val="119900"/>
              </a:lnSpc>
              <a:spcBef>
                <a:spcPts val="645"/>
              </a:spcBef>
            </a:pPr>
            <a:r>
              <a:rPr sz="2800" dirty="0">
                <a:latin typeface="Arial"/>
                <a:cs typeface="Arial"/>
              </a:rPr>
              <a:t>Suppose every place has </a:t>
            </a:r>
            <a:r>
              <a:rPr sz="2800" dirty="0">
                <a:latin typeface="Symbol"/>
                <a:cs typeface="Symbol"/>
              </a:rPr>
              <a:t>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680" dirty="0">
                <a:latin typeface="Symbol"/>
                <a:cs typeface="Symbol"/>
              </a:rPr>
              <a:t>⎡</a:t>
            </a:r>
            <a:r>
              <a:rPr sz="2800" i="1" spc="-680" dirty="0">
                <a:latin typeface="Arial"/>
                <a:cs typeface="Arial"/>
              </a:rPr>
              <a:t>N</a:t>
            </a:r>
            <a:r>
              <a:rPr sz="2800" spc="-680" dirty="0">
                <a:latin typeface="Arial"/>
                <a:cs typeface="Arial"/>
              </a:rPr>
              <a:t>/</a:t>
            </a:r>
            <a:r>
              <a:rPr sz="2800" i="1" spc="-680" dirty="0">
                <a:latin typeface="Arial"/>
                <a:cs typeface="Arial"/>
              </a:rPr>
              <a:t>k</a:t>
            </a:r>
            <a:r>
              <a:rPr sz="2800" spc="-680" dirty="0">
                <a:latin typeface="Symbol"/>
                <a:cs typeface="Symbol"/>
              </a:rPr>
              <a:t>⎤</a:t>
            </a:r>
            <a:r>
              <a:rPr sz="2800" spc="-680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Arial"/>
                <a:cs typeface="Arial"/>
              </a:rPr>
              <a:t>objects,  </a:t>
            </a:r>
            <a:r>
              <a:rPr sz="2800" spc="-5" dirty="0">
                <a:latin typeface="Arial"/>
                <a:cs typeface="Arial"/>
              </a:rPr>
              <a:t>thus </a:t>
            </a:r>
            <a:r>
              <a:rPr sz="2800" dirty="0">
                <a:latin typeface="Symbol"/>
                <a:cs typeface="Symbol"/>
              </a:rPr>
              <a:t>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680" dirty="0">
                <a:latin typeface="Symbol"/>
                <a:cs typeface="Symbol"/>
              </a:rPr>
              <a:t>⎡</a:t>
            </a:r>
            <a:r>
              <a:rPr sz="2800" i="1" spc="-680" dirty="0">
                <a:latin typeface="Arial"/>
                <a:cs typeface="Arial"/>
              </a:rPr>
              <a:t>N</a:t>
            </a:r>
            <a:r>
              <a:rPr sz="2800" spc="-680" dirty="0">
                <a:latin typeface="Arial"/>
                <a:cs typeface="Arial"/>
              </a:rPr>
              <a:t>/</a:t>
            </a:r>
            <a:r>
              <a:rPr sz="2800" i="1" spc="-680" dirty="0">
                <a:latin typeface="Arial"/>
                <a:cs typeface="Arial"/>
              </a:rPr>
              <a:t>k</a:t>
            </a:r>
            <a:r>
              <a:rPr sz="2800" spc="-680" dirty="0">
                <a:latin typeface="Symbol"/>
                <a:cs typeface="Symbol"/>
              </a:rPr>
              <a:t>⎤</a:t>
            </a:r>
            <a:r>
              <a:rPr sz="2800" spc="-6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−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Then the total </a:t>
            </a:r>
            <a:r>
              <a:rPr sz="2800" dirty="0">
                <a:latin typeface="Arial"/>
                <a:cs typeface="Arial"/>
              </a:rPr>
              <a:t>number of </a:t>
            </a:r>
            <a:r>
              <a:rPr sz="2800" spc="-5" dirty="0">
                <a:latin typeface="Arial"/>
                <a:cs typeface="Arial"/>
              </a:rPr>
              <a:t>objects </a:t>
            </a:r>
            <a:r>
              <a:rPr sz="2800" dirty="0">
                <a:latin typeface="Arial"/>
                <a:cs typeface="Arial"/>
              </a:rPr>
              <a:t>is at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most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50339" y="5043234"/>
            <a:ext cx="7006590" cy="10458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195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So, </a:t>
            </a:r>
            <a:r>
              <a:rPr sz="2800" spc="-5" dirty="0">
                <a:latin typeface="Arial"/>
                <a:cs typeface="Arial"/>
              </a:rPr>
              <a:t>there </a:t>
            </a:r>
            <a:r>
              <a:rPr sz="2800" dirty="0">
                <a:latin typeface="Arial"/>
                <a:cs typeface="Arial"/>
              </a:rPr>
              <a:t>are less </a:t>
            </a:r>
            <a:r>
              <a:rPr sz="2800" spc="-5" dirty="0">
                <a:latin typeface="Arial"/>
                <a:cs typeface="Arial"/>
              </a:rPr>
              <a:t>than </a:t>
            </a:r>
            <a:r>
              <a:rPr sz="2800" i="1" dirty="0">
                <a:latin typeface="Arial"/>
                <a:cs typeface="Arial"/>
              </a:rPr>
              <a:t>N </a:t>
            </a:r>
            <a:r>
              <a:rPr sz="2800" spc="-5" dirty="0">
                <a:latin typeface="Arial"/>
                <a:cs typeface="Arial"/>
              </a:rPr>
              <a:t>objects, </a:t>
            </a:r>
            <a:r>
              <a:rPr sz="2800" dirty="0">
                <a:latin typeface="Arial"/>
                <a:cs typeface="Arial"/>
              </a:rPr>
              <a:t>which  </a:t>
            </a:r>
            <a:r>
              <a:rPr sz="2800" spc="-5" dirty="0">
                <a:latin typeface="Arial"/>
                <a:cs typeface="Arial"/>
              </a:rPr>
              <a:t>contradicts </a:t>
            </a:r>
            <a:r>
              <a:rPr sz="2800" dirty="0">
                <a:latin typeface="Arial"/>
                <a:cs typeface="Arial"/>
              </a:rPr>
              <a:t>our </a:t>
            </a:r>
            <a:r>
              <a:rPr sz="2800" spc="-5" dirty="0">
                <a:latin typeface="Arial"/>
                <a:cs typeface="Arial"/>
              </a:rPr>
              <a:t>assumption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i="1" dirty="0">
                <a:latin typeface="Arial"/>
                <a:cs typeface="Arial"/>
              </a:rPr>
              <a:t>N </a:t>
            </a:r>
            <a:r>
              <a:rPr sz="2800" spc="-5" dirty="0">
                <a:latin typeface="Arial"/>
                <a:cs typeface="Arial"/>
              </a:rPr>
              <a:t>objects!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■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22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01102" y="462281"/>
            <a:ext cx="40347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80485" algn="l"/>
              </a:tabLst>
            </a:pPr>
            <a:r>
              <a:rPr spc="-5" dirty="0"/>
              <a:t>G.</a:t>
            </a:r>
            <a:r>
              <a:rPr dirty="0"/>
              <a:t>P</a:t>
            </a:r>
            <a:r>
              <a:rPr spc="-5" dirty="0"/>
              <a:t>.</a:t>
            </a:r>
            <a:r>
              <a:rPr dirty="0"/>
              <a:t>P.</a:t>
            </a:r>
            <a:r>
              <a:rPr spc="-5" dirty="0"/>
              <a:t> </a:t>
            </a:r>
            <a:r>
              <a:rPr dirty="0"/>
              <a:t>Exam</a:t>
            </a:r>
            <a:r>
              <a:rPr spc="-5" dirty="0"/>
              <a:t>pl</a:t>
            </a:r>
            <a:r>
              <a:rPr dirty="0"/>
              <a:t>e	I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69339" y="1294194"/>
            <a:ext cx="7799070" cy="447929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Given: There </a:t>
            </a:r>
            <a:r>
              <a:rPr sz="2800" dirty="0">
                <a:latin typeface="Arial"/>
                <a:cs typeface="Arial"/>
              </a:rPr>
              <a:t>are 280 </a:t>
            </a:r>
            <a:r>
              <a:rPr sz="2800" spc="-5" dirty="0">
                <a:latin typeface="Arial"/>
                <a:cs typeface="Arial"/>
              </a:rPr>
              <a:t>students </a:t>
            </a:r>
            <a:r>
              <a:rPr sz="2800" dirty="0">
                <a:latin typeface="Arial"/>
                <a:cs typeface="Arial"/>
              </a:rPr>
              <a:t>in a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class.</a:t>
            </a:r>
            <a:endParaRPr sz="2800">
              <a:latin typeface="Arial"/>
              <a:cs typeface="Arial"/>
            </a:endParaRPr>
          </a:p>
          <a:p>
            <a:pPr marL="749300" marR="5080" indent="-279400">
              <a:lnSpc>
                <a:spcPct val="110400"/>
              </a:lnSpc>
              <a:spcBef>
                <a:spcPts val="565"/>
              </a:spcBef>
              <a:tabLst>
                <a:tab pos="7550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800" spc="-5" dirty="0">
                <a:latin typeface="Arial"/>
                <a:cs typeface="Arial"/>
              </a:rPr>
              <a:t>Without </a:t>
            </a:r>
            <a:r>
              <a:rPr sz="2800" dirty="0">
                <a:latin typeface="Arial"/>
                <a:cs typeface="Arial"/>
              </a:rPr>
              <a:t>knowing </a:t>
            </a:r>
            <a:r>
              <a:rPr sz="2800" spc="-5" dirty="0">
                <a:latin typeface="Arial"/>
                <a:cs typeface="Arial"/>
              </a:rPr>
              <a:t>anybody</a:t>
            </a:r>
            <a:r>
              <a:rPr sz="2800" spc="-5" dirty="0">
                <a:latin typeface="Times New Roman"/>
                <a:cs typeface="Times New Roman"/>
              </a:rPr>
              <a:t>’</a:t>
            </a:r>
            <a:r>
              <a:rPr sz="2800" spc="-5" dirty="0">
                <a:latin typeface="Arial"/>
                <a:cs typeface="Arial"/>
              </a:rPr>
              <a:t>s birthday, </a:t>
            </a:r>
            <a:r>
              <a:rPr sz="2800" dirty="0">
                <a:latin typeface="Arial"/>
                <a:cs typeface="Arial"/>
              </a:rPr>
              <a:t>what is 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largest value of </a:t>
            </a:r>
            <a:r>
              <a:rPr sz="2800" i="1" dirty="0">
                <a:latin typeface="Arial"/>
                <a:cs typeface="Arial"/>
              </a:rPr>
              <a:t>n </a:t>
            </a:r>
            <a:r>
              <a:rPr sz="2800" spc="-5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which we can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prove  using </a:t>
            </a:r>
            <a:r>
              <a:rPr sz="2800" spc="-5" dirty="0">
                <a:latin typeface="Arial"/>
                <a:cs typeface="Arial"/>
              </a:rPr>
              <a:t>the G.P.P. that </a:t>
            </a:r>
            <a:r>
              <a:rPr sz="2800" dirty="0">
                <a:latin typeface="Arial"/>
                <a:cs typeface="Arial"/>
              </a:rPr>
              <a:t>at least </a:t>
            </a:r>
            <a:r>
              <a:rPr sz="2800" i="1" dirty="0">
                <a:latin typeface="Arial"/>
                <a:cs typeface="Arial"/>
              </a:rPr>
              <a:t>n </a:t>
            </a:r>
            <a:r>
              <a:rPr sz="2800" spc="-5" dirty="0">
                <a:latin typeface="Arial"/>
                <a:cs typeface="Arial"/>
              </a:rPr>
              <a:t>students  </a:t>
            </a:r>
            <a:r>
              <a:rPr sz="2800" dirty="0">
                <a:latin typeface="Arial"/>
                <a:cs typeface="Arial"/>
              </a:rPr>
              <a:t>must have been born in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same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month?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Answer: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00">
              <a:latin typeface="Arial"/>
              <a:cs typeface="Arial"/>
            </a:endParaRPr>
          </a:p>
          <a:p>
            <a:pPr marR="458470" algn="ctr">
              <a:lnSpc>
                <a:spcPct val="100000"/>
              </a:lnSpc>
              <a:spcBef>
                <a:spcPts val="2660"/>
              </a:spcBef>
            </a:pPr>
            <a:r>
              <a:rPr sz="4000" spc="-680" dirty="0">
                <a:latin typeface="Symbol"/>
                <a:cs typeface="Symbol"/>
              </a:rPr>
              <a:t>⎡</a:t>
            </a:r>
            <a:r>
              <a:rPr sz="4000" spc="-680" dirty="0">
                <a:latin typeface="Times New Roman"/>
                <a:cs typeface="Times New Roman"/>
              </a:rPr>
              <a:t>280/12</a:t>
            </a:r>
            <a:r>
              <a:rPr sz="4000" spc="-680" dirty="0">
                <a:latin typeface="Symbol"/>
                <a:cs typeface="Symbol"/>
              </a:rPr>
              <a:t>⎤</a:t>
            </a:r>
            <a:r>
              <a:rPr sz="4000" spc="-68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= </a:t>
            </a:r>
            <a:r>
              <a:rPr sz="4000" spc="-844" dirty="0">
                <a:latin typeface="Symbol"/>
                <a:cs typeface="Symbol"/>
              </a:rPr>
              <a:t>⎡</a:t>
            </a:r>
            <a:r>
              <a:rPr sz="4000" spc="-844" dirty="0">
                <a:latin typeface="Times New Roman"/>
                <a:cs typeface="Times New Roman"/>
              </a:rPr>
              <a:t>23.3</a:t>
            </a:r>
            <a:r>
              <a:rPr sz="4000" spc="-844" dirty="0">
                <a:latin typeface="Symbol"/>
                <a:cs typeface="Symbol"/>
              </a:rPr>
              <a:t>⎤</a:t>
            </a:r>
            <a:r>
              <a:rPr sz="4000" spc="-844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=</a:t>
            </a:r>
            <a:r>
              <a:rPr sz="4000" spc="-6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24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23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01102" y="462281"/>
            <a:ext cx="41757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80485" algn="l"/>
              </a:tabLst>
            </a:pPr>
            <a:r>
              <a:rPr spc="-5" dirty="0"/>
              <a:t>G.</a:t>
            </a:r>
            <a:r>
              <a:rPr dirty="0"/>
              <a:t>P</a:t>
            </a:r>
            <a:r>
              <a:rPr spc="-5" dirty="0"/>
              <a:t>.</a:t>
            </a:r>
            <a:r>
              <a:rPr dirty="0"/>
              <a:t>P.</a:t>
            </a:r>
            <a:r>
              <a:rPr spc="-5" dirty="0"/>
              <a:t> </a:t>
            </a:r>
            <a:r>
              <a:rPr dirty="0"/>
              <a:t>Exam</a:t>
            </a:r>
            <a:r>
              <a:rPr spc="-5" dirty="0"/>
              <a:t>pl</a:t>
            </a:r>
            <a:r>
              <a:rPr dirty="0"/>
              <a:t>e	</a:t>
            </a:r>
            <a:r>
              <a:rPr spc="-5" dirty="0"/>
              <a:t>I</a:t>
            </a:r>
            <a:r>
              <a:rPr dirty="0"/>
              <a:t>I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69339" y="1374458"/>
            <a:ext cx="7840980" cy="48641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marR="5080" indent="-342900">
              <a:lnSpc>
                <a:spcPct val="99200"/>
              </a:lnSpc>
              <a:spcBef>
                <a:spcPts val="125"/>
              </a:spcBef>
              <a:tabLst>
                <a:tab pos="354965" algn="l"/>
                <a:tab pos="521779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What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least number of area codes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needed  </a:t>
            </a:r>
            <a:r>
              <a:rPr sz="2800" spc="-5" dirty="0">
                <a:latin typeface="Arial"/>
                <a:cs typeface="Arial"/>
              </a:rPr>
              <a:t>to guarantee that the </a:t>
            </a:r>
            <a:r>
              <a:rPr sz="2800" dirty="0">
                <a:latin typeface="Arial"/>
                <a:cs typeface="Arial"/>
              </a:rPr>
              <a:t>25 million phones in a  </a:t>
            </a:r>
            <a:r>
              <a:rPr sz="2800" spc="-5" dirty="0">
                <a:latin typeface="Arial"/>
                <a:cs typeface="Arial"/>
              </a:rPr>
              <a:t>state </a:t>
            </a:r>
            <a:r>
              <a:rPr sz="2800" dirty="0">
                <a:latin typeface="Arial"/>
                <a:cs typeface="Arial"/>
              </a:rPr>
              <a:t>can be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assigned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distinct	</a:t>
            </a:r>
            <a:r>
              <a:rPr sz="2800" dirty="0">
                <a:latin typeface="Arial"/>
                <a:cs typeface="Arial"/>
              </a:rPr>
              <a:t>10-digit  </a:t>
            </a:r>
            <a:r>
              <a:rPr sz="2800" spc="-5" dirty="0">
                <a:latin typeface="Arial"/>
                <a:cs typeface="Arial"/>
              </a:rPr>
              <a:t>telephone </a:t>
            </a:r>
            <a:r>
              <a:rPr sz="2800" dirty="0">
                <a:latin typeface="Arial"/>
                <a:cs typeface="Arial"/>
              </a:rPr>
              <a:t>numbers?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15"/>
              </a:spcBef>
              <a:tabLst>
                <a:tab pos="7550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Phone #: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NXX-NXX-XXXX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20"/>
              </a:spcBef>
              <a:tabLst>
                <a:tab pos="2400300" algn="l"/>
                <a:tab pos="3078480" algn="l"/>
              </a:tabLst>
            </a:pPr>
            <a:r>
              <a:rPr sz="1200" spc="-450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200" spc="6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N: 2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~ 9	and	X: any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digit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Solution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350" spc="-49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50" spc="-49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500" dirty="0">
                <a:latin typeface="Arial"/>
                <a:cs typeface="Arial"/>
              </a:rPr>
              <a:t>NXX-XXXX: </a:t>
            </a:r>
            <a:r>
              <a:rPr sz="2500" spc="-5" dirty="0">
                <a:latin typeface="Arial"/>
                <a:cs typeface="Arial"/>
              </a:rPr>
              <a:t>(8</a:t>
            </a:r>
            <a:r>
              <a:rPr sz="2500" spc="-5" dirty="0">
                <a:latin typeface="Times New Roman"/>
                <a:cs typeface="Times New Roman"/>
              </a:rPr>
              <a:t>·</a:t>
            </a:r>
            <a:r>
              <a:rPr sz="2500" spc="-5" dirty="0">
                <a:latin typeface="Arial"/>
                <a:cs typeface="Arial"/>
              </a:rPr>
              <a:t>10</a:t>
            </a:r>
            <a:r>
              <a:rPr sz="2500" spc="-5" dirty="0">
                <a:latin typeface="Times New Roman"/>
                <a:cs typeface="Times New Roman"/>
              </a:rPr>
              <a:t>·</a:t>
            </a:r>
            <a:r>
              <a:rPr sz="2500" spc="-5" dirty="0">
                <a:latin typeface="Arial"/>
                <a:cs typeface="Arial"/>
              </a:rPr>
              <a:t>10) </a:t>
            </a:r>
            <a:r>
              <a:rPr sz="2500" spc="-5" dirty="0">
                <a:latin typeface="Times New Roman"/>
                <a:cs typeface="Times New Roman"/>
              </a:rPr>
              <a:t>·</a:t>
            </a:r>
            <a:r>
              <a:rPr sz="2500" spc="-5" dirty="0">
                <a:latin typeface="Arial"/>
                <a:cs typeface="Arial"/>
              </a:rPr>
              <a:t>(10</a:t>
            </a:r>
            <a:r>
              <a:rPr sz="2500" spc="-5" dirty="0">
                <a:latin typeface="Times New Roman"/>
                <a:cs typeface="Times New Roman"/>
              </a:rPr>
              <a:t>·</a:t>
            </a:r>
            <a:r>
              <a:rPr sz="2500" spc="-5" dirty="0">
                <a:latin typeface="Arial"/>
                <a:cs typeface="Arial"/>
              </a:rPr>
              <a:t>10</a:t>
            </a:r>
            <a:r>
              <a:rPr sz="2500" spc="-5" dirty="0">
                <a:latin typeface="Times New Roman"/>
                <a:cs typeface="Times New Roman"/>
              </a:rPr>
              <a:t>·</a:t>
            </a:r>
            <a:r>
              <a:rPr sz="2500" spc="-5" dirty="0">
                <a:latin typeface="Arial"/>
                <a:cs typeface="Arial"/>
              </a:rPr>
              <a:t>10</a:t>
            </a:r>
            <a:r>
              <a:rPr sz="2500" spc="-5" dirty="0">
                <a:latin typeface="Times New Roman"/>
                <a:cs typeface="Times New Roman"/>
              </a:rPr>
              <a:t>·</a:t>
            </a:r>
            <a:r>
              <a:rPr sz="2500" spc="-5" dirty="0">
                <a:latin typeface="Arial"/>
                <a:cs typeface="Arial"/>
              </a:rPr>
              <a:t>10) </a:t>
            </a:r>
            <a:r>
              <a:rPr sz="2500" dirty="0">
                <a:latin typeface="Arial"/>
                <a:cs typeface="Arial"/>
              </a:rPr>
              <a:t>= 8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million</a:t>
            </a:r>
            <a:endParaRPr sz="2500">
              <a:latin typeface="Arial"/>
              <a:cs typeface="Arial"/>
            </a:endParaRPr>
          </a:p>
          <a:p>
            <a:pPr marL="749300" marR="611505" indent="-279400">
              <a:lnSpc>
                <a:spcPct val="100000"/>
              </a:lnSpc>
              <a:spcBef>
                <a:spcPts val="600"/>
              </a:spcBef>
              <a:tabLst>
                <a:tab pos="755015" algn="l"/>
              </a:tabLst>
            </a:pPr>
            <a:r>
              <a:rPr sz="1350" spc="-49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50" spc="-49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500" dirty="0">
                <a:latin typeface="Arial"/>
                <a:cs typeface="Arial"/>
              </a:rPr>
              <a:t>By </a:t>
            </a:r>
            <a:r>
              <a:rPr sz="2500" spc="-5" dirty="0">
                <a:latin typeface="Arial"/>
                <a:cs typeface="Arial"/>
              </a:rPr>
              <a:t>G.P.P. </a:t>
            </a:r>
            <a:r>
              <a:rPr sz="2500" dirty="0">
                <a:latin typeface="Arial"/>
                <a:cs typeface="Arial"/>
              </a:rPr>
              <a:t>at least </a:t>
            </a:r>
            <a:r>
              <a:rPr sz="2500" spc="-180" dirty="0">
                <a:latin typeface="Symbol"/>
                <a:cs typeface="Symbol"/>
              </a:rPr>
              <a:t>⎡</a:t>
            </a:r>
            <a:r>
              <a:rPr sz="2500" spc="-180" dirty="0">
                <a:latin typeface="Arial"/>
                <a:cs typeface="Arial"/>
              </a:rPr>
              <a:t>25,000,000/8,000,000</a:t>
            </a:r>
            <a:r>
              <a:rPr sz="2500" spc="-180" dirty="0">
                <a:latin typeface="Symbol"/>
                <a:cs typeface="Symbol"/>
              </a:rPr>
              <a:t>⎤</a:t>
            </a:r>
            <a:r>
              <a:rPr sz="2500" spc="-18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Arial"/>
                <a:cs typeface="Arial"/>
              </a:rPr>
              <a:t>= </a:t>
            </a:r>
            <a:r>
              <a:rPr sz="2500" spc="-780" dirty="0">
                <a:latin typeface="Arial"/>
                <a:cs typeface="Arial"/>
              </a:rPr>
              <a:t>4 </a:t>
            </a:r>
            <a:r>
              <a:rPr sz="2500" spc="-434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phones have </a:t>
            </a:r>
            <a:r>
              <a:rPr sz="2500" spc="-5" dirty="0">
                <a:latin typeface="Arial"/>
                <a:cs typeface="Arial"/>
              </a:rPr>
              <a:t>the identical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numbers</a:t>
            </a:r>
            <a:endParaRPr sz="25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755015" algn="l"/>
              </a:tabLst>
            </a:pPr>
            <a:r>
              <a:rPr sz="1350" spc="-49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50" spc="-49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500" dirty="0">
                <a:latin typeface="Arial"/>
                <a:cs typeface="Arial"/>
              </a:rPr>
              <a:t>Hence, at least 4 area codes are</a:t>
            </a:r>
            <a:r>
              <a:rPr sz="2500" spc="-5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required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01102" y="462281"/>
            <a:ext cx="53028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63035" algn="l"/>
              </a:tabLst>
            </a:pPr>
            <a:r>
              <a:rPr spc="-5" dirty="0"/>
              <a:t>Fu</a:t>
            </a:r>
            <a:r>
              <a:rPr dirty="0"/>
              <a:t>n</a:t>
            </a:r>
            <a:r>
              <a:rPr spc="-5" dirty="0"/>
              <a:t> </a:t>
            </a:r>
            <a:r>
              <a:rPr dirty="0"/>
              <a:t>P</a:t>
            </a:r>
            <a:r>
              <a:rPr spc="-5" dirty="0"/>
              <a:t>ig</a:t>
            </a:r>
            <a:r>
              <a:rPr dirty="0"/>
              <a:t>e</a:t>
            </a:r>
            <a:r>
              <a:rPr spc="-5" dirty="0"/>
              <a:t>onhol</a:t>
            </a:r>
            <a:r>
              <a:rPr dirty="0"/>
              <a:t>e	Pr</a:t>
            </a:r>
            <a:r>
              <a:rPr spc="-5" dirty="0"/>
              <a:t>oo</a:t>
            </a:r>
            <a:r>
              <a:rPr dirty="0"/>
              <a:t>f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69339" y="1379538"/>
            <a:ext cx="7661909" cy="25654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55600" marR="5080" indent="-342900">
              <a:lnSpc>
                <a:spcPct val="108600"/>
              </a:lnSpc>
              <a:spcBef>
                <a:spcPts val="5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Arial"/>
                <a:cs typeface="Arial"/>
              </a:rPr>
              <a:t>Example </a:t>
            </a:r>
            <a:r>
              <a:rPr sz="2800" b="1" dirty="0">
                <a:latin typeface="Arial"/>
                <a:cs typeface="Arial"/>
              </a:rPr>
              <a:t>4: </a:t>
            </a:r>
            <a:r>
              <a:rPr sz="28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b="1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multiple </a:t>
            </a:r>
            <a:r>
              <a:rPr sz="2800" i="1" dirty="0">
                <a:latin typeface="Arial"/>
                <a:cs typeface="Arial"/>
              </a:rPr>
              <a:t>m </a:t>
            </a:r>
            <a:r>
              <a:rPr sz="2800" dirty="0">
                <a:latin typeface="Arial"/>
                <a:cs typeface="Arial"/>
              </a:rPr>
              <a:t>&gt; 0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i="1" dirty="0">
                <a:latin typeface="Arial"/>
                <a:cs typeface="Arial"/>
              </a:rPr>
              <a:t>n  </a:t>
            </a:r>
            <a:r>
              <a:rPr sz="2800" dirty="0">
                <a:latin typeface="Arial"/>
                <a:cs typeface="Arial"/>
              </a:rPr>
              <a:t>such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i="1" dirty="0">
                <a:latin typeface="Arial"/>
                <a:cs typeface="Arial"/>
              </a:rPr>
              <a:t>m </a:t>
            </a:r>
            <a:r>
              <a:rPr sz="2800" dirty="0">
                <a:latin typeface="Arial"/>
                <a:cs typeface="Arial"/>
              </a:rPr>
              <a:t>has only </a:t>
            </a:r>
            <a:r>
              <a:rPr sz="2800" spc="-5" dirty="0">
                <a:latin typeface="Arial"/>
                <a:cs typeface="Arial"/>
              </a:rPr>
              <a:t>0</a:t>
            </a:r>
            <a:r>
              <a:rPr sz="2800" spc="-5" dirty="0">
                <a:latin typeface="Times New Roman"/>
                <a:cs typeface="Times New Roman"/>
              </a:rPr>
              <a:t>’</a:t>
            </a:r>
            <a:r>
              <a:rPr sz="2800" spc="-5" dirty="0">
                <a:latin typeface="Arial"/>
                <a:cs typeface="Arial"/>
              </a:rPr>
              <a:t>s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spc="-5" dirty="0">
                <a:latin typeface="Arial"/>
                <a:cs typeface="Arial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’</a:t>
            </a:r>
            <a:r>
              <a:rPr sz="2800" spc="-5" dirty="0">
                <a:latin typeface="Arial"/>
                <a:cs typeface="Arial"/>
              </a:rPr>
              <a:t>s </a:t>
            </a:r>
            <a:r>
              <a:rPr sz="2800" dirty="0">
                <a:latin typeface="Arial"/>
                <a:cs typeface="Arial"/>
              </a:rPr>
              <a:t>in </a:t>
            </a:r>
            <a:r>
              <a:rPr sz="2800" spc="-5" dirty="0">
                <a:latin typeface="Arial"/>
                <a:cs typeface="Arial"/>
              </a:rPr>
              <a:t>its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decimal  expansion!</a:t>
            </a:r>
            <a:endParaRPr sz="2800">
              <a:latin typeface="Arial"/>
              <a:cs typeface="Arial"/>
            </a:endParaRPr>
          </a:p>
          <a:p>
            <a:pPr marL="355600" marR="201295" indent="-342900">
              <a:lnSpc>
                <a:spcPct val="110700"/>
              </a:lnSpc>
              <a:spcBef>
                <a:spcPts val="1660"/>
              </a:spcBef>
              <a:tabLst>
                <a:tab pos="354965" algn="l"/>
                <a:tab pos="3340100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Arial"/>
                <a:cs typeface="Arial"/>
              </a:rPr>
              <a:t>Proof: </a:t>
            </a:r>
            <a:r>
              <a:rPr sz="2800" dirty="0">
                <a:latin typeface="Arial"/>
                <a:cs typeface="Arial"/>
              </a:rPr>
              <a:t>Consider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+1 decimal </a:t>
            </a:r>
            <a:r>
              <a:rPr sz="2800" spc="-5" dirty="0">
                <a:latin typeface="Arial"/>
                <a:cs typeface="Arial"/>
              </a:rPr>
              <a:t>integers </a:t>
            </a:r>
            <a:r>
              <a:rPr sz="2800" dirty="0">
                <a:latin typeface="Arial"/>
                <a:cs typeface="Arial"/>
              </a:rPr>
              <a:t>1,  </a:t>
            </a:r>
            <a:r>
              <a:rPr sz="2800" spc="-5" dirty="0">
                <a:latin typeface="Arial"/>
                <a:cs typeface="Arial"/>
              </a:rPr>
              <a:t>11, 111,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…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1</a:t>
            </a:r>
            <a:r>
              <a:rPr sz="2800" spc="-5" dirty="0">
                <a:latin typeface="MT Extra"/>
                <a:cs typeface="MT Extra"/>
              </a:rPr>
              <a:t></a:t>
            </a:r>
            <a:r>
              <a:rPr sz="2800" spc="-5" dirty="0">
                <a:latin typeface="Arial"/>
                <a:cs typeface="Arial"/>
              </a:rPr>
              <a:t>1.	They </a:t>
            </a:r>
            <a:r>
              <a:rPr sz="2800" dirty="0">
                <a:latin typeface="Arial"/>
                <a:cs typeface="Arial"/>
              </a:rPr>
              <a:t>have only 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800" i="1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possible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26838" y="3969830"/>
            <a:ext cx="29908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remainders mod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12239" y="4854256"/>
            <a:ext cx="7078980" cy="982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100"/>
              </a:spcBef>
              <a:tabLst>
                <a:tab pos="6850380" algn="l"/>
              </a:tabLst>
            </a:pPr>
            <a:r>
              <a:rPr sz="2800" dirty="0">
                <a:latin typeface="Arial"/>
                <a:cs typeface="Arial"/>
              </a:rPr>
              <a:t>So, </a:t>
            </a:r>
            <a:r>
              <a:rPr sz="2800" spc="-5" dirty="0">
                <a:latin typeface="Arial"/>
                <a:cs typeface="Arial"/>
              </a:rPr>
              <a:t>take the difference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two that </a:t>
            </a:r>
            <a:r>
              <a:rPr sz="2800" dirty="0">
                <a:latin typeface="Arial"/>
                <a:cs typeface="Arial"/>
              </a:rPr>
              <a:t>have </a:t>
            </a:r>
            <a:r>
              <a:rPr sz="2800" spc="-5" dirty="0">
                <a:latin typeface="Arial"/>
                <a:cs typeface="Arial"/>
              </a:rPr>
              <a:t>the  </a:t>
            </a:r>
            <a:r>
              <a:rPr sz="2800" dirty="0">
                <a:latin typeface="Arial"/>
                <a:cs typeface="Arial"/>
              </a:rPr>
              <a:t>same remainder.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 result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 answer!	□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19487" y="3886198"/>
            <a:ext cx="706755" cy="290830"/>
          </a:xfrm>
          <a:custGeom>
            <a:avLst/>
            <a:gdLst/>
            <a:ahLst/>
            <a:cxnLst/>
            <a:rect l="l" t="t" r="r" b="b"/>
            <a:pathLst>
              <a:path w="706754" h="290829">
                <a:moveTo>
                  <a:pt x="706436" y="0"/>
                </a:moveTo>
                <a:lnTo>
                  <a:pt x="701810" y="56541"/>
                </a:lnTo>
                <a:lnTo>
                  <a:pt x="689194" y="102713"/>
                </a:lnTo>
                <a:lnTo>
                  <a:pt x="670481" y="133842"/>
                </a:lnTo>
                <a:lnTo>
                  <a:pt x="647566" y="145257"/>
                </a:lnTo>
                <a:lnTo>
                  <a:pt x="412087" y="145256"/>
                </a:lnTo>
                <a:lnTo>
                  <a:pt x="389173" y="156671"/>
                </a:lnTo>
                <a:lnTo>
                  <a:pt x="370460" y="187801"/>
                </a:lnTo>
                <a:lnTo>
                  <a:pt x="357844" y="233973"/>
                </a:lnTo>
                <a:lnTo>
                  <a:pt x="353217" y="290513"/>
                </a:lnTo>
                <a:lnTo>
                  <a:pt x="348591" y="233973"/>
                </a:lnTo>
                <a:lnTo>
                  <a:pt x="335975" y="187801"/>
                </a:lnTo>
                <a:lnTo>
                  <a:pt x="317262" y="156671"/>
                </a:lnTo>
                <a:lnTo>
                  <a:pt x="294347" y="145256"/>
                </a:lnTo>
                <a:lnTo>
                  <a:pt x="58870" y="145256"/>
                </a:lnTo>
                <a:lnTo>
                  <a:pt x="35955" y="133841"/>
                </a:lnTo>
                <a:lnTo>
                  <a:pt x="17242" y="102712"/>
                </a:lnTo>
                <a:lnTo>
                  <a:pt x="4626" y="56540"/>
                </a:ln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83940" y="4147820"/>
            <a:ext cx="5816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+1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01102" y="462281"/>
            <a:ext cx="383730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065" algn="l"/>
                <a:tab pos="2609215" algn="l"/>
              </a:tabLst>
            </a:pPr>
            <a:r>
              <a:rPr dirty="0"/>
              <a:t>A	S</a:t>
            </a:r>
            <a:r>
              <a:rPr spc="-5" dirty="0"/>
              <a:t>p</a:t>
            </a:r>
            <a:r>
              <a:rPr dirty="0"/>
              <a:t>ec</a:t>
            </a:r>
            <a:r>
              <a:rPr spc="-5" dirty="0"/>
              <a:t>i</a:t>
            </a:r>
            <a:r>
              <a:rPr dirty="0"/>
              <a:t>f</a:t>
            </a:r>
            <a:r>
              <a:rPr spc="-5" dirty="0"/>
              <a:t>i</a:t>
            </a:r>
            <a:r>
              <a:rPr dirty="0"/>
              <a:t>c	Case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8339" y="1294194"/>
            <a:ext cx="6052820" cy="111061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  <a:tab pos="1847850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Let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=3.	Consider 1, 11, 111,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1111.</a:t>
            </a:r>
            <a:endParaRPr sz="2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915"/>
              </a:spcBef>
              <a:tabLst>
                <a:tab pos="7550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1 mod 3 =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5539" y="2511362"/>
            <a:ext cx="23971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8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11 mod 3 =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140"/>
              </a:spcBef>
              <a:tabLst>
                <a:tab pos="755015" algn="l"/>
                <a:tab pos="323659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/>
              <a:t>111 mod 3 = 0	</a:t>
            </a:r>
            <a:r>
              <a:rPr spc="-1495" dirty="0">
                <a:latin typeface="Wingdings"/>
                <a:cs typeface="Wingdings"/>
              </a:rPr>
              <a:t>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dirty="0"/>
              <a:t>Lucky </a:t>
            </a:r>
            <a:r>
              <a:rPr spc="-5" dirty="0"/>
              <a:t>extra</a:t>
            </a:r>
            <a:r>
              <a:rPr spc="-10" dirty="0"/>
              <a:t> </a:t>
            </a:r>
            <a:r>
              <a:rPr spc="-5" dirty="0"/>
              <a:t>solution.</a:t>
            </a:r>
            <a:endParaRPr sz="15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1040"/>
              </a:spcBef>
              <a:tabLst>
                <a:tab pos="7550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pc="-5" dirty="0"/>
              <a:t>1,111 </a:t>
            </a:r>
            <a:r>
              <a:rPr dirty="0"/>
              <a:t>mod 3 =</a:t>
            </a:r>
            <a:r>
              <a:rPr spc="-5" dirty="0"/>
              <a:t> </a:t>
            </a:r>
            <a:r>
              <a:rPr dirty="0"/>
              <a:t>1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pc="-5" dirty="0"/>
              <a:t>1,111 </a:t>
            </a:r>
            <a:r>
              <a:rPr dirty="0"/>
              <a:t>− 1 = </a:t>
            </a:r>
            <a:r>
              <a:rPr spc="-5" dirty="0"/>
              <a:t>1,110 </a:t>
            </a:r>
            <a:r>
              <a:rPr dirty="0"/>
              <a:t>= </a:t>
            </a:r>
            <a:r>
              <a:rPr spc="-5" dirty="0"/>
              <a:t>3</a:t>
            </a:r>
            <a:r>
              <a:rPr spc="-5" dirty="0">
                <a:latin typeface="Times New Roman"/>
                <a:cs typeface="Times New Roman"/>
              </a:rPr>
              <a:t>·</a:t>
            </a:r>
            <a:r>
              <a:rPr spc="-5" dirty="0"/>
              <a:t>370.</a:t>
            </a:r>
            <a:endParaRPr sz="165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1040"/>
              </a:spcBef>
              <a:tabLst>
                <a:tab pos="7550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pc="-5" dirty="0"/>
              <a:t>It </a:t>
            </a:r>
            <a:r>
              <a:rPr dirty="0"/>
              <a:t>has only </a:t>
            </a:r>
            <a:r>
              <a:rPr spc="-5" dirty="0"/>
              <a:t>0</a:t>
            </a:r>
            <a:r>
              <a:rPr spc="-5" dirty="0">
                <a:latin typeface="Times New Roman"/>
                <a:cs typeface="Times New Roman"/>
              </a:rPr>
              <a:t>’</a:t>
            </a:r>
            <a:r>
              <a:rPr spc="-5" dirty="0"/>
              <a:t>s </a:t>
            </a:r>
            <a:r>
              <a:rPr dirty="0"/>
              <a:t>and </a:t>
            </a:r>
            <a:r>
              <a:rPr spc="-5" dirty="0"/>
              <a:t>1</a:t>
            </a:r>
            <a:r>
              <a:rPr spc="-5" dirty="0">
                <a:latin typeface="Times New Roman"/>
                <a:cs typeface="Times New Roman"/>
              </a:rPr>
              <a:t>’</a:t>
            </a:r>
            <a:r>
              <a:rPr spc="-5" dirty="0"/>
              <a:t>s </a:t>
            </a:r>
            <a:r>
              <a:rPr dirty="0"/>
              <a:t>in </a:t>
            </a:r>
            <a:r>
              <a:rPr spc="-5" dirty="0"/>
              <a:t>its</a:t>
            </a:r>
            <a:r>
              <a:rPr spc="-45" dirty="0"/>
              <a:t> </a:t>
            </a:r>
            <a:r>
              <a:rPr dirty="0"/>
              <a:t>expansion.</a:t>
            </a:r>
            <a:endParaRPr sz="15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1040"/>
              </a:spcBef>
              <a:tabLst>
                <a:tab pos="7550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pc="-5" dirty="0"/>
              <a:t>Its </a:t>
            </a:r>
            <a:r>
              <a:rPr dirty="0"/>
              <a:t>remainder mod 3 = 0, so </a:t>
            </a:r>
            <a:r>
              <a:rPr spc="-5" dirty="0"/>
              <a:t>it</a:t>
            </a:r>
            <a:r>
              <a:rPr spc="-5" dirty="0">
                <a:latin typeface="Times New Roman"/>
                <a:cs typeface="Times New Roman"/>
              </a:rPr>
              <a:t>’</a:t>
            </a:r>
            <a:r>
              <a:rPr spc="-5" dirty="0"/>
              <a:t>s </a:t>
            </a:r>
            <a:r>
              <a:rPr dirty="0"/>
              <a:t>a </a:t>
            </a:r>
            <a:r>
              <a:rPr spc="-5" dirty="0"/>
              <a:t>multiple </a:t>
            </a:r>
            <a:r>
              <a:rPr dirty="0"/>
              <a:t>of</a:t>
            </a:r>
            <a:r>
              <a:rPr spc="-55" dirty="0"/>
              <a:t> </a:t>
            </a:r>
            <a:r>
              <a:rPr dirty="0"/>
              <a:t>3.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505200" y="2160845"/>
            <a:ext cx="1857375" cy="1725930"/>
            <a:chOff x="3505200" y="2160845"/>
            <a:chExt cx="1857375" cy="1725930"/>
          </a:xfrm>
        </p:grpSpPr>
        <p:sp>
          <p:nvSpPr>
            <p:cNvPr id="14" name="object 14"/>
            <p:cNvSpPr/>
            <p:nvPr/>
          </p:nvSpPr>
          <p:spPr>
            <a:xfrm>
              <a:off x="4303530" y="2590800"/>
              <a:ext cx="1030605" cy="1251585"/>
            </a:xfrm>
            <a:custGeom>
              <a:avLst/>
              <a:gdLst/>
              <a:ahLst/>
              <a:cxnLst/>
              <a:rect l="l" t="t" r="r" b="b"/>
              <a:pathLst>
                <a:path w="1030604" h="1251585">
                  <a:moveTo>
                    <a:pt x="1030469" y="0"/>
                  </a:moveTo>
                  <a:lnTo>
                    <a:pt x="0" y="1251283"/>
                  </a:lnTo>
                </a:path>
              </a:pathLst>
            </a:custGeom>
            <a:ln w="5714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67200" y="3699356"/>
              <a:ext cx="175260" cy="187325"/>
            </a:xfrm>
            <a:custGeom>
              <a:avLst/>
              <a:gdLst/>
              <a:ahLst/>
              <a:cxnLst/>
              <a:rect l="l" t="t" r="r" b="b"/>
              <a:pathLst>
                <a:path w="175260" h="187325">
                  <a:moveTo>
                    <a:pt x="42818" y="0"/>
                  </a:moveTo>
                  <a:lnTo>
                    <a:pt x="0" y="186843"/>
                  </a:lnTo>
                  <a:lnTo>
                    <a:pt x="175164" y="108992"/>
                  </a:lnTo>
                  <a:lnTo>
                    <a:pt x="4281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61149" y="2221456"/>
              <a:ext cx="1772920" cy="369570"/>
            </a:xfrm>
            <a:custGeom>
              <a:avLst/>
              <a:gdLst/>
              <a:ahLst/>
              <a:cxnLst/>
              <a:rect l="l" t="t" r="r" b="b"/>
              <a:pathLst>
                <a:path w="1772920" h="369569">
                  <a:moveTo>
                    <a:pt x="1772850" y="369344"/>
                  </a:moveTo>
                  <a:lnTo>
                    <a:pt x="0" y="0"/>
                  </a:lnTo>
                </a:path>
              </a:pathLst>
            </a:custGeom>
            <a:ln w="5714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05200" y="2160845"/>
              <a:ext cx="185420" cy="168275"/>
            </a:xfrm>
            <a:custGeom>
              <a:avLst/>
              <a:gdLst/>
              <a:ahLst/>
              <a:cxnLst/>
              <a:rect l="l" t="t" r="r" b="b"/>
              <a:pathLst>
                <a:path w="185420" h="168275">
                  <a:moveTo>
                    <a:pt x="185329" y="0"/>
                  </a:moveTo>
                  <a:lnTo>
                    <a:pt x="0" y="48954"/>
                  </a:lnTo>
                  <a:lnTo>
                    <a:pt x="150361" y="167845"/>
                  </a:lnTo>
                  <a:lnTo>
                    <a:pt x="185329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488938" y="2369820"/>
            <a:ext cx="24644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Times New Roman"/>
                <a:cs typeface="Times New Roman"/>
              </a:rPr>
              <a:t>Note same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residue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26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01102" y="462281"/>
            <a:ext cx="43459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Baseball</a:t>
            </a:r>
            <a:r>
              <a:rPr spc="-50" dirty="0"/>
              <a:t> </a:t>
            </a:r>
            <a:r>
              <a:rPr spc="-5" dirty="0"/>
              <a:t>Example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75639" y="1252220"/>
            <a:ext cx="8167370" cy="52171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68300" marR="148590" indent="-342900">
              <a:lnSpc>
                <a:spcPct val="99500"/>
              </a:lnSpc>
              <a:spcBef>
                <a:spcPts val="115"/>
              </a:spcBef>
              <a:tabLst>
                <a:tab pos="367665" algn="l"/>
                <a:tab pos="6465570" algn="l"/>
              </a:tabLst>
            </a:pPr>
            <a:r>
              <a:rPr sz="1400" spc="-509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-509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Suppose </a:t>
            </a:r>
            <a:r>
              <a:rPr sz="2400" spc="-5" dirty="0">
                <a:latin typeface="Arial"/>
                <a:cs typeface="Arial"/>
              </a:rPr>
              <a:t>that </a:t>
            </a:r>
            <a:r>
              <a:rPr sz="2400" dirty="0">
                <a:latin typeface="Arial"/>
                <a:cs typeface="Arial"/>
              </a:rPr>
              <a:t>next June,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Marlins baseball </a:t>
            </a:r>
            <a:r>
              <a:rPr sz="2400" spc="-5" dirty="0">
                <a:latin typeface="Arial"/>
                <a:cs typeface="Arial"/>
              </a:rPr>
              <a:t>team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plays  at least 1 game a day, but ≤ 45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games </a:t>
            </a:r>
            <a:r>
              <a:rPr sz="2400" spc="-5" dirty="0">
                <a:latin typeface="Arial"/>
                <a:cs typeface="Arial"/>
              </a:rPr>
              <a:t>total.	</a:t>
            </a:r>
            <a:r>
              <a:rPr sz="2400" dirty="0">
                <a:latin typeface="Arial"/>
                <a:cs typeface="Arial"/>
              </a:rPr>
              <a:t>Show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there  </a:t>
            </a:r>
            <a:r>
              <a:rPr sz="2400" dirty="0">
                <a:latin typeface="Arial"/>
                <a:cs typeface="Arial"/>
              </a:rPr>
              <a:t>must be some sequence of </a:t>
            </a:r>
            <a:r>
              <a:rPr sz="2400" spc="-5" dirty="0">
                <a:latin typeface="Arial"/>
                <a:cs typeface="Arial"/>
              </a:rPr>
              <a:t>consecutive </a:t>
            </a:r>
            <a:r>
              <a:rPr sz="2400" dirty="0">
                <a:latin typeface="Arial"/>
                <a:cs typeface="Arial"/>
              </a:rPr>
              <a:t>days in June  during which </a:t>
            </a:r>
            <a:r>
              <a:rPr sz="2400" spc="-5" dirty="0">
                <a:latin typeface="Arial"/>
                <a:cs typeface="Arial"/>
              </a:rPr>
              <a:t>they </a:t>
            </a:r>
            <a:r>
              <a:rPr sz="2400" dirty="0">
                <a:latin typeface="Arial"/>
                <a:cs typeface="Arial"/>
              </a:rPr>
              <a:t>play </a:t>
            </a:r>
            <a:r>
              <a:rPr sz="2400" i="1" spc="-5" dirty="0">
                <a:latin typeface="Arial"/>
                <a:cs typeface="Arial"/>
              </a:rPr>
              <a:t>exactly </a:t>
            </a:r>
            <a:r>
              <a:rPr sz="2400" dirty="0">
                <a:latin typeface="Arial"/>
                <a:cs typeface="Arial"/>
              </a:rPr>
              <a:t>14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games.</a:t>
            </a:r>
            <a:endParaRPr sz="2400">
              <a:latin typeface="Arial"/>
              <a:cs typeface="Arial"/>
            </a:endParaRPr>
          </a:p>
          <a:p>
            <a:pPr marL="762000" marR="114300" indent="-279400">
              <a:lnSpc>
                <a:spcPct val="99400"/>
              </a:lnSpc>
              <a:spcBef>
                <a:spcPts val="610"/>
              </a:spcBef>
              <a:tabLst>
                <a:tab pos="767715" algn="l"/>
                <a:tab pos="1834514" algn="l"/>
                <a:tab pos="2608580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400" b="1" spc="-5" dirty="0">
                <a:latin typeface="Arial"/>
                <a:cs typeface="Arial"/>
              </a:rPr>
              <a:t>Proof:	</a:t>
            </a:r>
            <a:r>
              <a:rPr sz="2400" spc="-5" dirty="0">
                <a:latin typeface="Arial"/>
                <a:cs typeface="Arial"/>
              </a:rPr>
              <a:t>Let </a:t>
            </a:r>
            <a:r>
              <a:rPr sz="2400" i="1" dirty="0">
                <a:latin typeface="Arial"/>
                <a:cs typeface="Arial"/>
              </a:rPr>
              <a:t>a</a:t>
            </a:r>
            <a:r>
              <a:rPr sz="2400" i="1" baseline="-20833" dirty="0">
                <a:latin typeface="Arial"/>
                <a:cs typeface="Arial"/>
              </a:rPr>
              <a:t>j </a:t>
            </a:r>
            <a:r>
              <a:rPr sz="2400" dirty="0">
                <a:latin typeface="Arial"/>
                <a:cs typeface="Arial"/>
              </a:rPr>
              <a:t>be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number of games played on or  </a:t>
            </a:r>
            <a:r>
              <a:rPr sz="2400" spc="-5" dirty="0">
                <a:latin typeface="Arial"/>
                <a:cs typeface="Arial"/>
              </a:rPr>
              <a:t>before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day </a:t>
            </a:r>
            <a:r>
              <a:rPr sz="2400" i="1" dirty="0">
                <a:latin typeface="Arial"/>
                <a:cs typeface="Arial"/>
              </a:rPr>
              <a:t>j</a:t>
            </a:r>
            <a:r>
              <a:rPr sz="2400" dirty="0">
                <a:latin typeface="Arial"/>
                <a:cs typeface="Arial"/>
              </a:rPr>
              <a:t>.	Then, </a:t>
            </a:r>
            <a:r>
              <a:rPr sz="2400" i="1" dirty="0">
                <a:latin typeface="Arial"/>
                <a:cs typeface="Arial"/>
              </a:rPr>
              <a:t>a</a:t>
            </a:r>
            <a:r>
              <a:rPr sz="2400" baseline="-20833" dirty="0"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…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i="1" dirty="0">
                <a:latin typeface="Arial"/>
                <a:cs typeface="Arial"/>
              </a:rPr>
              <a:t>a</a:t>
            </a:r>
            <a:r>
              <a:rPr sz="2400" baseline="-20833" dirty="0">
                <a:latin typeface="Arial"/>
                <a:cs typeface="Arial"/>
              </a:rPr>
              <a:t>30 </a:t>
            </a:r>
            <a:r>
              <a:rPr sz="2400" dirty="0">
                <a:latin typeface="Symbol"/>
                <a:cs typeface="Symbol"/>
              </a:rPr>
              <a:t>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Z</a:t>
            </a:r>
            <a:r>
              <a:rPr sz="2400" baseline="24305" dirty="0">
                <a:latin typeface="Arial"/>
                <a:cs typeface="Arial"/>
              </a:rPr>
              <a:t>+ </a:t>
            </a:r>
            <a:r>
              <a:rPr sz="2400" dirty="0">
                <a:latin typeface="Arial"/>
                <a:cs typeface="Arial"/>
              </a:rPr>
              <a:t>is a sequence of 30  </a:t>
            </a:r>
            <a:r>
              <a:rPr sz="2400" spc="-5" dirty="0">
                <a:latin typeface="Arial"/>
                <a:cs typeface="Arial"/>
              </a:rPr>
              <a:t>distinct integers with </a:t>
            </a:r>
            <a:r>
              <a:rPr sz="2400" dirty="0">
                <a:latin typeface="Arial"/>
                <a:cs typeface="Arial"/>
              </a:rPr>
              <a:t>1 ≤ </a:t>
            </a:r>
            <a:r>
              <a:rPr sz="2400" i="1" dirty="0">
                <a:latin typeface="Arial"/>
                <a:cs typeface="Arial"/>
              </a:rPr>
              <a:t>a</a:t>
            </a:r>
            <a:r>
              <a:rPr sz="2400" i="1" baseline="-20833" dirty="0">
                <a:latin typeface="Arial"/>
                <a:cs typeface="Arial"/>
              </a:rPr>
              <a:t>j </a:t>
            </a:r>
            <a:r>
              <a:rPr sz="2400" dirty="0">
                <a:latin typeface="Arial"/>
                <a:cs typeface="Arial"/>
              </a:rPr>
              <a:t>≤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45.</a:t>
            </a:r>
            <a:endParaRPr sz="2400">
              <a:latin typeface="Arial"/>
              <a:cs typeface="Arial"/>
            </a:endParaRPr>
          </a:p>
          <a:p>
            <a:pPr marL="762000" marR="43180">
              <a:lnSpc>
                <a:spcPct val="100699"/>
              </a:lnSpc>
            </a:pPr>
            <a:r>
              <a:rPr sz="2400" spc="-5" dirty="0">
                <a:latin typeface="Arial"/>
                <a:cs typeface="Arial"/>
              </a:rPr>
              <a:t>Therefore </a:t>
            </a:r>
            <a:r>
              <a:rPr sz="2400" i="1" spc="-5" dirty="0">
                <a:latin typeface="Arial"/>
                <a:cs typeface="Arial"/>
              </a:rPr>
              <a:t>a</a:t>
            </a:r>
            <a:r>
              <a:rPr sz="2400" spc="-7" baseline="-20833" dirty="0">
                <a:latin typeface="Arial"/>
                <a:cs typeface="Arial"/>
              </a:rPr>
              <a:t>1</a:t>
            </a:r>
            <a:r>
              <a:rPr sz="2400" spc="-5" dirty="0">
                <a:latin typeface="Arial"/>
                <a:cs typeface="Arial"/>
              </a:rPr>
              <a:t>+14,</a:t>
            </a:r>
            <a:r>
              <a:rPr sz="2400" spc="-5" dirty="0">
                <a:latin typeface="Times New Roman"/>
                <a:cs typeface="Times New Roman"/>
              </a:rPr>
              <a:t>…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i="1" spc="-5" dirty="0">
                <a:latin typeface="Arial"/>
                <a:cs typeface="Arial"/>
              </a:rPr>
              <a:t>a</a:t>
            </a:r>
            <a:r>
              <a:rPr sz="2400" spc="-7" baseline="-20833" dirty="0">
                <a:latin typeface="Arial"/>
                <a:cs typeface="Arial"/>
              </a:rPr>
              <a:t>30</a:t>
            </a:r>
            <a:r>
              <a:rPr sz="2400" spc="-5" dirty="0">
                <a:latin typeface="Arial"/>
                <a:cs typeface="Arial"/>
              </a:rPr>
              <a:t>+14 </a:t>
            </a:r>
            <a:r>
              <a:rPr sz="2400" dirty="0">
                <a:latin typeface="Arial"/>
                <a:cs typeface="Arial"/>
              </a:rPr>
              <a:t>is a sequence of 30 </a:t>
            </a:r>
            <a:r>
              <a:rPr sz="2400" spc="-5" dirty="0">
                <a:latin typeface="Arial"/>
                <a:cs typeface="Arial"/>
              </a:rPr>
              <a:t>distinct  integers with </a:t>
            </a:r>
            <a:r>
              <a:rPr sz="2400" dirty="0">
                <a:latin typeface="Arial"/>
                <a:cs typeface="Arial"/>
              </a:rPr>
              <a:t>15 ≤ </a:t>
            </a:r>
            <a:r>
              <a:rPr sz="2400" i="1" dirty="0">
                <a:latin typeface="Arial"/>
                <a:cs typeface="Arial"/>
              </a:rPr>
              <a:t>a</a:t>
            </a:r>
            <a:r>
              <a:rPr sz="2400" i="1" baseline="-20833" dirty="0">
                <a:latin typeface="Arial"/>
                <a:cs typeface="Arial"/>
              </a:rPr>
              <a:t>j</a:t>
            </a:r>
            <a:r>
              <a:rPr sz="2400" dirty="0">
                <a:latin typeface="Arial"/>
                <a:cs typeface="Arial"/>
              </a:rPr>
              <a:t>+14 ≤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59.</a:t>
            </a:r>
            <a:endParaRPr sz="2400">
              <a:latin typeface="Arial"/>
              <a:cs typeface="Arial"/>
            </a:endParaRPr>
          </a:p>
          <a:p>
            <a:pPr marL="762000" marR="195580">
              <a:lnSpc>
                <a:spcPts val="2900"/>
              </a:lnSpc>
            </a:pPr>
            <a:r>
              <a:rPr sz="2400" spc="-5" dirty="0">
                <a:latin typeface="Arial"/>
                <a:cs typeface="Arial"/>
              </a:rPr>
              <a:t>Thus, (</a:t>
            </a:r>
            <a:r>
              <a:rPr sz="2400" i="1" spc="-5" dirty="0">
                <a:latin typeface="Arial"/>
                <a:cs typeface="Arial"/>
              </a:rPr>
              <a:t>a</a:t>
            </a:r>
            <a:r>
              <a:rPr sz="2400" spc="-7" baseline="-20833" dirty="0">
                <a:latin typeface="Arial"/>
                <a:cs typeface="Arial"/>
              </a:rPr>
              <a:t>1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spc="-5" dirty="0">
                <a:latin typeface="Times New Roman"/>
                <a:cs typeface="Times New Roman"/>
              </a:rPr>
              <a:t>…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i="1" spc="-5" dirty="0">
                <a:latin typeface="Arial"/>
                <a:cs typeface="Arial"/>
              </a:rPr>
              <a:t>a</a:t>
            </a:r>
            <a:r>
              <a:rPr sz="2400" spc="-7" baseline="-20833" dirty="0">
                <a:latin typeface="Arial"/>
                <a:cs typeface="Arial"/>
              </a:rPr>
              <a:t>30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i="1" spc="-5" dirty="0">
                <a:latin typeface="Arial"/>
                <a:cs typeface="Arial"/>
              </a:rPr>
              <a:t>a</a:t>
            </a:r>
            <a:r>
              <a:rPr sz="2400" spc="-7" baseline="-20833" dirty="0">
                <a:latin typeface="Arial"/>
                <a:cs typeface="Arial"/>
              </a:rPr>
              <a:t>1</a:t>
            </a:r>
            <a:r>
              <a:rPr sz="2400" spc="-5" dirty="0">
                <a:latin typeface="Arial"/>
                <a:cs typeface="Arial"/>
              </a:rPr>
              <a:t>+14,</a:t>
            </a:r>
            <a:r>
              <a:rPr sz="2400" spc="-5" dirty="0">
                <a:latin typeface="Times New Roman"/>
                <a:cs typeface="Times New Roman"/>
              </a:rPr>
              <a:t>…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i="1" spc="-5" dirty="0">
                <a:latin typeface="Arial"/>
                <a:cs typeface="Arial"/>
              </a:rPr>
              <a:t>a</a:t>
            </a:r>
            <a:r>
              <a:rPr sz="2400" spc="-7" baseline="-20833" dirty="0">
                <a:latin typeface="Arial"/>
                <a:cs typeface="Arial"/>
              </a:rPr>
              <a:t>30</a:t>
            </a:r>
            <a:r>
              <a:rPr sz="2400" spc="-5" dirty="0">
                <a:latin typeface="Arial"/>
                <a:cs typeface="Arial"/>
              </a:rPr>
              <a:t>+14) </a:t>
            </a:r>
            <a:r>
              <a:rPr sz="2400" dirty="0">
                <a:latin typeface="Arial"/>
                <a:cs typeface="Arial"/>
              </a:rPr>
              <a:t>is a sequence of 60  </a:t>
            </a:r>
            <a:r>
              <a:rPr sz="2400" spc="-5" dirty="0">
                <a:latin typeface="Arial"/>
                <a:cs typeface="Arial"/>
              </a:rPr>
              <a:t>integers from the </a:t>
            </a:r>
            <a:r>
              <a:rPr sz="2400" dirty="0">
                <a:latin typeface="Arial"/>
                <a:cs typeface="Arial"/>
              </a:rPr>
              <a:t>set</a:t>
            </a:r>
            <a:r>
              <a:rPr sz="2400" spc="-5" dirty="0">
                <a:latin typeface="Arial"/>
                <a:cs typeface="Arial"/>
              </a:rPr>
              <a:t> {1,..,59}.</a:t>
            </a:r>
            <a:endParaRPr sz="2400">
              <a:latin typeface="Arial"/>
              <a:cs typeface="Arial"/>
            </a:endParaRPr>
          </a:p>
          <a:p>
            <a:pPr marL="762000" marR="755015">
              <a:lnSpc>
                <a:spcPts val="2900"/>
              </a:lnSpc>
              <a:tabLst>
                <a:tab pos="3863340" algn="l"/>
              </a:tabLst>
            </a:pPr>
            <a:r>
              <a:rPr sz="2400" dirty="0">
                <a:latin typeface="Arial"/>
                <a:cs typeface="Arial"/>
              </a:rPr>
              <a:t>By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Pigeonhole Principle, </a:t>
            </a:r>
            <a:r>
              <a:rPr sz="2400" spc="-5" dirty="0">
                <a:latin typeface="Arial"/>
                <a:cs typeface="Arial"/>
              </a:rPr>
              <a:t>two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them </a:t>
            </a:r>
            <a:r>
              <a:rPr sz="2400" dirty="0">
                <a:latin typeface="Arial"/>
                <a:cs typeface="Arial"/>
              </a:rPr>
              <a:t>must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  </a:t>
            </a:r>
            <a:r>
              <a:rPr sz="2400" spc="-5" dirty="0">
                <a:latin typeface="Arial"/>
                <a:cs typeface="Arial"/>
              </a:rPr>
              <a:t>equal, but </a:t>
            </a:r>
            <a:r>
              <a:rPr sz="2400" i="1" spc="-5" dirty="0">
                <a:latin typeface="Arial"/>
                <a:cs typeface="Arial"/>
              </a:rPr>
              <a:t>a</a:t>
            </a:r>
            <a:r>
              <a:rPr sz="2400" i="1" spc="-7" baseline="-20833" dirty="0">
                <a:latin typeface="Arial"/>
                <a:cs typeface="Arial"/>
              </a:rPr>
              <a:t>i</a:t>
            </a:r>
            <a:r>
              <a:rPr sz="2400" i="1" spc="-5" dirty="0">
                <a:latin typeface="Arial"/>
                <a:cs typeface="Arial"/>
              </a:rPr>
              <a:t>≠a</a:t>
            </a:r>
            <a:r>
              <a:rPr sz="2400" i="1" spc="-7" baseline="-20833" dirty="0">
                <a:latin typeface="Arial"/>
                <a:cs typeface="Arial"/>
              </a:rPr>
              <a:t>j</a:t>
            </a:r>
            <a:r>
              <a:rPr sz="2400" i="1" spc="367" baseline="-20833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for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≠</a:t>
            </a:r>
            <a:r>
              <a:rPr sz="2400" i="1" dirty="0">
                <a:latin typeface="Arial"/>
                <a:cs typeface="Arial"/>
              </a:rPr>
              <a:t>j</a:t>
            </a:r>
            <a:r>
              <a:rPr sz="2400" dirty="0">
                <a:latin typeface="Arial"/>
                <a:cs typeface="Arial"/>
              </a:rPr>
              <a:t>.	So, </a:t>
            </a:r>
            <a:r>
              <a:rPr sz="2400" spc="-5" dirty="0">
                <a:latin typeface="Symbol"/>
                <a:cs typeface="Symbol"/>
              </a:rPr>
              <a:t></a:t>
            </a:r>
            <a:r>
              <a:rPr sz="2400" i="1" spc="-5" dirty="0">
                <a:latin typeface="Arial"/>
                <a:cs typeface="Arial"/>
              </a:rPr>
              <a:t>ij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i="1" dirty="0">
                <a:latin typeface="Arial"/>
                <a:cs typeface="Arial"/>
              </a:rPr>
              <a:t>a</a:t>
            </a:r>
            <a:r>
              <a:rPr sz="2400" i="1" baseline="-20833" dirty="0">
                <a:latin typeface="Arial"/>
                <a:cs typeface="Arial"/>
              </a:rPr>
              <a:t>i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24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a</a:t>
            </a:r>
            <a:r>
              <a:rPr sz="2400" i="1" baseline="-20833" dirty="0">
                <a:latin typeface="Arial"/>
                <a:cs typeface="Arial"/>
              </a:rPr>
              <a:t>j</a:t>
            </a:r>
            <a:r>
              <a:rPr sz="2400" dirty="0">
                <a:latin typeface="Arial"/>
                <a:cs typeface="Arial"/>
              </a:rPr>
              <a:t>+14.</a:t>
            </a:r>
            <a:endParaRPr sz="2400">
              <a:latin typeface="Arial"/>
              <a:cs typeface="Arial"/>
            </a:endParaRPr>
          </a:p>
          <a:p>
            <a:pPr marL="762000">
              <a:lnSpc>
                <a:spcPts val="2800"/>
              </a:lnSpc>
            </a:pPr>
            <a:r>
              <a:rPr sz="2400" spc="-5" dirty="0">
                <a:latin typeface="Arial"/>
                <a:cs typeface="Arial"/>
              </a:rPr>
              <a:t>Thus, </a:t>
            </a:r>
            <a:r>
              <a:rPr sz="2400" dirty="0">
                <a:latin typeface="Arial"/>
                <a:cs typeface="Arial"/>
              </a:rPr>
              <a:t>14 games were played on days </a:t>
            </a:r>
            <a:r>
              <a:rPr sz="2400" i="1" dirty="0">
                <a:latin typeface="Arial"/>
                <a:cs typeface="Arial"/>
              </a:rPr>
              <a:t>a</a:t>
            </a:r>
            <a:r>
              <a:rPr sz="2400" i="1" baseline="-20833" dirty="0">
                <a:latin typeface="Arial"/>
                <a:cs typeface="Arial"/>
              </a:rPr>
              <a:t>j</a:t>
            </a:r>
            <a:r>
              <a:rPr sz="2400" dirty="0">
                <a:latin typeface="Arial"/>
                <a:cs typeface="Arial"/>
              </a:rPr>
              <a:t>+1, </a:t>
            </a:r>
            <a:r>
              <a:rPr sz="2400" dirty="0">
                <a:latin typeface="Times New Roman"/>
                <a:cs typeface="Times New Roman"/>
              </a:rPr>
              <a:t>…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a</a:t>
            </a:r>
            <a:r>
              <a:rPr sz="2400" i="1" baseline="-20833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4" y="890589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4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999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8"/>
              <a:ext cx="8226424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01102" y="462281"/>
            <a:ext cx="68580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17060" algn="l"/>
              </a:tabLst>
            </a:pPr>
            <a:r>
              <a:rPr spc="-5" dirty="0"/>
              <a:t>Baseball</a:t>
            </a:r>
            <a:r>
              <a:rPr spc="15" dirty="0"/>
              <a:t> </a:t>
            </a:r>
            <a:r>
              <a:rPr spc="-5" dirty="0"/>
              <a:t>Problem	Illustrated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91539" y="1419859"/>
            <a:ext cx="6614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1400" spc="-509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-509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Example of </a:t>
            </a:r>
            <a:r>
              <a:rPr sz="2400" spc="-5" dirty="0">
                <a:latin typeface="Arial"/>
                <a:cs typeface="Arial"/>
              </a:rPr>
              <a:t>{</a:t>
            </a:r>
            <a:r>
              <a:rPr sz="2400" i="1" spc="-5" dirty="0">
                <a:latin typeface="Arial"/>
                <a:cs typeface="Arial"/>
              </a:rPr>
              <a:t>a</a:t>
            </a:r>
            <a:r>
              <a:rPr sz="2400" i="1" spc="-7" baseline="-20833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}: Note </a:t>
            </a:r>
            <a:r>
              <a:rPr sz="2400" dirty="0">
                <a:latin typeface="Arial"/>
                <a:cs typeface="Arial"/>
              </a:rPr>
              <a:t>all </a:t>
            </a:r>
            <a:r>
              <a:rPr sz="2400" spc="-5" dirty="0">
                <a:latin typeface="Arial"/>
                <a:cs typeface="Arial"/>
              </a:rPr>
              <a:t>elements </a:t>
            </a:r>
            <a:r>
              <a:rPr sz="2400" dirty="0">
                <a:latin typeface="Arial"/>
                <a:cs typeface="Arial"/>
              </a:rPr>
              <a:t>are </a:t>
            </a:r>
            <a:r>
              <a:rPr sz="2400" spc="-5" dirty="0">
                <a:latin typeface="Arial"/>
                <a:cs typeface="Arial"/>
              </a:rPr>
              <a:t>distinct.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6039" y="1874011"/>
            <a:ext cx="567817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33375" algn="r">
              <a:lnSpc>
                <a:spcPct val="100000"/>
              </a:lnSpc>
              <a:spcBef>
                <a:spcPts val="100"/>
              </a:spcBef>
              <a:tabLst>
                <a:tab pos="285115" algn="l"/>
                <a:tab pos="793750" algn="l"/>
                <a:tab pos="1302385" algn="l"/>
                <a:tab pos="1811020" algn="l"/>
                <a:tab pos="2319655" algn="l"/>
                <a:tab pos="2828290" algn="l"/>
                <a:tab pos="3251835" algn="l"/>
                <a:tab pos="384492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1,	2,	4,	5,	7,	8,	10,	11, 13,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14,</a:t>
            </a:r>
            <a:endParaRPr sz="2400">
              <a:latin typeface="Arial"/>
              <a:cs typeface="Arial"/>
            </a:endParaRPr>
          </a:p>
          <a:p>
            <a:pPr marR="340360" algn="r">
              <a:lnSpc>
                <a:spcPct val="100000"/>
              </a:lnSpc>
              <a:spcBef>
                <a:spcPts val="140"/>
              </a:spcBef>
            </a:pPr>
            <a:r>
              <a:rPr sz="2400" spc="-5" dirty="0">
                <a:latin typeface="Arial"/>
                <a:cs typeface="Arial"/>
              </a:rPr>
              <a:t>16, 17, 19, 21, 22, 23, 25, 27, 29,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30,</a:t>
            </a:r>
            <a:endParaRPr sz="2400">
              <a:latin typeface="Arial"/>
              <a:cs typeface="Arial"/>
            </a:endParaRPr>
          </a:p>
          <a:p>
            <a:pPr marR="94615" algn="ctr">
              <a:lnSpc>
                <a:spcPct val="100000"/>
              </a:lnSpc>
              <a:spcBef>
                <a:spcPts val="120"/>
              </a:spcBef>
            </a:pPr>
            <a:r>
              <a:rPr sz="2400" spc="-5" dirty="0">
                <a:latin typeface="Arial"/>
                <a:cs typeface="Arial"/>
              </a:rPr>
              <a:t>31, 33, 34, 36, 37, 39, 40, 41, 43,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45</a:t>
            </a:r>
            <a:endParaRPr sz="2400">
              <a:latin typeface="Arial"/>
              <a:cs typeface="Arial"/>
            </a:endParaRPr>
          </a:p>
          <a:p>
            <a:pPr marL="50800" marR="43180" algn="ctr">
              <a:lnSpc>
                <a:spcPct val="105000"/>
              </a:lnSpc>
              <a:spcBef>
                <a:spcPts val="555"/>
              </a:spcBef>
              <a:tabLst>
                <a:tab pos="3359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Then </a:t>
            </a:r>
            <a:r>
              <a:rPr sz="2400" spc="-5" dirty="0">
                <a:latin typeface="Arial"/>
                <a:cs typeface="Arial"/>
              </a:rPr>
              <a:t>{</a:t>
            </a:r>
            <a:r>
              <a:rPr sz="2400" i="1" spc="-5" dirty="0">
                <a:latin typeface="Arial"/>
                <a:cs typeface="Arial"/>
              </a:rPr>
              <a:t>a</a:t>
            </a:r>
            <a:r>
              <a:rPr sz="2400" i="1" spc="-7" baseline="-20833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+14}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the following </a:t>
            </a:r>
            <a:r>
              <a:rPr sz="2400" dirty="0">
                <a:latin typeface="Arial"/>
                <a:cs typeface="Arial"/>
              </a:rPr>
              <a:t>sequence:  </a:t>
            </a:r>
            <a:r>
              <a:rPr sz="2400" spc="-5" dirty="0">
                <a:latin typeface="Arial"/>
                <a:cs typeface="Arial"/>
              </a:rPr>
              <a:t>15, 16, 18, 19, 21, 22, 24, 25, 27,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28,</a:t>
            </a:r>
            <a:endParaRPr sz="2400">
              <a:latin typeface="Arial"/>
              <a:cs typeface="Arial"/>
            </a:endParaRPr>
          </a:p>
          <a:p>
            <a:pPr marR="10160" algn="ctr">
              <a:lnSpc>
                <a:spcPct val="100000"/>
              </a:lnSpc>
              <a:spcBef>
                <a:spcPts val="120"/>
              </a:spcBef>
            </a:pPr>
            <a:r>
              <a:rPr sz="2400" spc="-5" dirty="0">
                <a:latin typeface="Arial"/>
                <a:cs typeface="Arial"/>
              </a:rPr>
              <a:t>30, 32, 33, 35, 36, 37, 39, 41, 43,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44,</a:t>
            </a:r>
            <a:endParaRPr sz="2400">
              <a:latin typeface="Arial"/>
              <a:cs typeface="Arial"/>
            </a:endParaRPr>
          </a:p>
          <a:p>
            <a:pPr marR="94615" algn="ctr">
              <a:lnSpc>
                <a:spcPct val="100000"/>
              </a:lnSpc>
              <a:spcBef>
                <a:spcPts val="220"/>
              </a:spcBef>
            </a:pPr>
            <a:r>
              <a:rPr sz="2400" spc="-5" dirty="0">
                <a:latin typeface="Arial"/>
                <a:cs typeface="Arial"/>
              </a:rPr>
              <a:t>45, 47, 48, 50, 51, 53, 54, 55, 57,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59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6939" y="4687823"/>
            <a:ext cx="7717155" cy="1247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62635" indent="-342900">
              <a:lnSpc>
                <a:spcPct val="105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00" spc="-509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-509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any 60 </a:t>
            </a:r>
            <a:r>
              <a:rPr sz="2400" spc="-5" dirty="0">
                <a:latin typeface="Arial"/>
                <a:cs typeface="Arial"/>
              </a:rPr>
              <a:t>integers from </a:t>
            </a:r>
            <a:r>
              <a:rPr sz="2400" dirty="0">
                <a:latin typeface="Arial"/>
                <a:cs typeface="Arial"/>
              </a:rPr>
              <a:t>1-59 </a:t>
            </a:r>
            <a:r>
              <a:rPr sz="2400" spc="-5" dirty="0">
                <a:latin typeface="Arial"/>
                <a:cs typeface="Arial"/>
              </a:rPr>
              <a:t>there </a:t>
            </a:r>
            <a:r>
              <a:rPr sz="2400" dirty="0">
                <a:latin typeface="Arial"/>
                <a:cs typeface="Arial"/>
              </a:rPr>
              <a:t>must be some  </a:t>
            </a:r>
            <a:r>
              <a:rPr sz="2400" spc="-5" dirty="0">
                <a:latin typeface="Arial"/>
                <a:cs typeface="Arial"/>
              </a:rPr>
              <a:t>duplicates, </a:t>
            </a:r>
            <a:r>
              <a:rPr sz="2400" dirty="0">
                <a:latin typeface="Arial"/>
                <a:cs typeface="Arial"/>
              </a:rPr>
              <a:t>indeed we </a:t>
            </a:r>
            <a:r>
              <a:rPr sz="2400" spc="-5" dirty="0">
                <a:latin typeface="Arial"/>
                <a:cs typeface="Arial"/>
              </a:rPr>
              <a:t>find the following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ones: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95"/>
              </a:spcBef>
              <a:tabLst>
                <a:tab pos="7550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16, 19, 21, 22, 25, 27, 30, 33, 36, 37, 39, 41, 43,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45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92949" y="2044720"/>
            <a:ext cx="847090" cy="2081530"/>
            <a:chOff x="1692949" y="2044720"/>
            <a:chExt cx="847090" cy="2081530"/>
          </a:xfrm>
        </p:grpSpPr>
        <p:sp>
          <p:nvSpPr>
            <p:cNvPr id="14" name="object 14"/>
            <p:cNvSpPr/>
            <p:nvPr/>
          </p:nvSpPr>
          <p:spPr>
            <a:xfrm>
              <a:off x="1721524" y="2073295"/>
              <a:ext cx="259715" cy="822325"/>
            </a:xfrm>
            <a:custGeom>
              <a:avLst/>
              <a:gdLst/>
              <a:ahLst/>
              <a:cxnLst/>
              <a:rect l="l" t="t" r="r" b="b"/>
              <a:pathLst>
                <a:path w="259714" h="822325">
                  <a:moveTo>
                    <a:pt x="0" y="411152"/>
                  </a:moveTo>
                  <a:lnTo>
                    <a:pt x="1699" y="344461"/>
                  </a:lnTo>
                  <a:lnTo>
                    <a:pt x="6619" y="281196"/>
                  </a:lnTo>
                  <a:lnTo>
                    <a:pt x="14492" y="222204"/>
                  </a:lnTo>
                  <a:lnTo>
                    <a:pt x="25051" y="168331"/>
                  </a:lnTo>
                  <a:lnTo>
                    <a:pt x="38028" y="120423"/>
                  </a:lnTo>
                  <a:lnTo>
                    <a:pt x="53157" y="79328"/>
                  </a:lnTo>
                  <a:lnTo>
                    <a:pt x="88799" y="20960"/>
                  </a:lnTo>
                  <a:lnTo>
                    <a:pt x="129838" y="0"/>
                  </a:lnTo>
                  <a:lnTo>
                    <a:pt x="150898" y="5381"/>
                  </a:lnTo>
                  <a:lnTo>
                    <a:pt x="189505" y="45892"/>
                  </a:lnTo>
                  <a:lnTo>
                    <a:pt x="221647" y="120423"/>
                  </a:lnTo>
                  <a:lnTo>
                    <a:pt x="234624" y="168331"/>
                  </a:lnTo>
                  <a:lnTo>
                    <a:pt x="245183" y="222204"/>
                  </a:lnTo>
                  <a:lnTo>
                    <a:pt x="253056" y="281196"/>
                  </a:lnTo>
                  <a:lnTo>
                    <a:pt x="257976" y="344461"/>
                  </a:lnTo>
                  <a:lnTo>
                    <a:pt x="259676" y="411152"/>
                  </a:lnTo>
                  <a:lnTo>
                    <a:pt x="257976" y="477843"/>
                  </a:lnTo>
                  <a:lnTo>
                    <a:pt x="253056" y="541108"/>
                  </a:lnTo>
                  <a:lnTo>
                    <a:pt x="245183" y="600101"/>
                  </a:lnTo>
                  <a:lnTo>
                    <a:pt x="234624" y="653974"/>
                  </a:lnTo>
                  <a:lnTo>
                    <a:pt x="221647" y="701881"/>
                  </a:lnTo>
                  <a:lnTo>
                    <a:pt x="206518" y="742977"/>
                  </a:lnTo>
                  <a:lnTo>
                    <a:pt x="170876" y="801345"/>
                  </a:lnTo>
                  <a:lnTo>
                    <a:pt x="129838" y="822305"/>
                  </a:lnTo>
                  <a:lnTo>
                    <a:pt x="108777" y="816924"/>
                  </a:lnTo>
                  <a:lnTo>
                    <a:pt x="70169" y="776413"/>
                  </a:lnTo>
                  <a:lnTo>
                    <a:pt x="38028" y="701881"/>
                  </a:lnTo>
                  <a:lnTo>
                    <a:pt x="25051" y="653974"/>
                  </a:lnTo>
                  <a:lnTo>
                    <a:pt x="14492" y="600101"/>
                  </a:lnTo>
                  <a:lnTo>
                    <a:pt x="6619" y="541108"/>
                  </a:lnTo>
                  <a:lnTo>
                    <a:pt x="1699" y="477843"/>
                  </a:lnTo>
                  <a:lnTo>
                    <a:pt x="0" y="411152"/>
                  </a:lnTo>
                  <a:close/>
                </a:path>
              </a:pathLst>
            </a:custGeom>
            <a:ln w="5714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51411" y="3275023"/>
              <a:ext cx="259715" cy="822325"/>
            </a:xfrm>
            <a:custGeom>
              <a:avLst/>
              <a:gdLst/>
              <a:ahLst/>
              <a:cxnLst/>
              <a:rect l="l" t="t" r="r" b="b"/>
              <a:pathLst>
                <a:path w="259714" h="822325">
                  <a:moveTo>
                    <a:pt x="0" y="411152"/>
                  </a:moveTo>
                  <a:lnTo>
                    <a:pt x="1699" y="344461"/>
                  </a:lnTo>
                  <a:lnTo>
                    <a:pt x="6619" y="281196"/>
                  </a:lnTo>
                  <a:lnTo>
                    <a:pt x="14492" y="222204"/>
                  </a:lnTo>
                  <a:lnTo>
                    <a:pt x="25051" y="168331"/>
                  </a:lnTo>
                  <a:lnTo>
                    <a:pt x="38028" y="120423"/>
                  </a:lnTo>
                  <a:lnTo>
                    <a:pt x="53157" y="79328"/>
                  </a:lnTo>
                  <a:lnTo>
                    <a:pt x="88799" y="20960"/>
                  </a:lnTo>
                  <a:lnTo>
                    <a:pt x="129838" y="0"/>
                  </a:lnTo>
                  <a:lnTo>
                    <a:pt x="150898" y="5381"/>
                  </a:lnTo>
                  <a:lnTo>
                    <a:pt x="189505" y="45892"/>
                  </a:lnTo>
                  <a:lnTo>
                    <a:pt x="221647" y="120423"/>
                  </a:lnTo>
                  <a:lnTo>
                    <a:pt x="234624" y="168331"/>
                  </a:lnTo>
                  <a:lnTo>
                    <a:pt x="245183" y="222204"/>
                  </a:lnTo>
                  <a:lnTo>
                    <a:pt x="253056" y="281196"/>
                  </a:lnTo>
                  <a:lnTo>
                    <a:pt x="257976" y="344461"/>
                  </a:lnTo>
                  <a:lnTo>
                    <a:pt x="259675" y="411152"/>
                  </a:lnTo>
                  <a:lnTo>
                    <a:pt x="257976" y="477844"/>
                  </a:lnTo>
                  <a:lnTo>
                    <a:pt x="253056" y="541109"/>
                  </a:lnTo>
                  <a:lnTo>
                    <a:pt x="245183" y="600101"/>
                  </a:lnTo>
                  <a:lnTo>
                    <a:pt x="234624" y="653974"/>
                  </a:lnTo>
                  <a:lnTo>
                    <a:pt x="221647" y="701881"/>
                  </a:lnTo>
                  <a:lnTo>
                    <a:pt x="206518" y="742977"/>
                  </a:lnTo>
                  <a:lnTo>
                    <a:pt x="170876" y="801344"/>
                  </a:lnTo>
                  <a:lnTo>
                    <a:pt x="129838" y="822305"/>
                  </a:lnTo>
                  <a:lnTo>
                    <a:pt x="108777" y="816924"/>
                  </a:lnTo>
                  <a:lnTo>
                    <a:pt x="70169" y="776413"/>
                  </a:lnTo>
                  <a:lnTo>
                    <a:pt x="38028" y="701881"/>
                  </a:lnTo>
                  <a:lnTo>
                    <a:pt x="25051" y="653974"/>
                  </a:lnTo>
                  <a:lnTo>
                    <a:pt x="14492" y="600101"/>
                  </a:lnTo>
                  <a:lnTo>
                    <a:pt x="6619" y="541109"/>
                  </a:lnTo>
                  <a:lnTo>
                    <a:pt x="1699" y="477844"/>
                  </a:lnTo>
                  <a:lnTo>
                    <a:pt x="0" y="411152"/>
                  </a:lnTo>
                  <a:close/>
                </a:path>
              </a:pathLst>
            </a:custGeom>
            <a:ln w="5714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98650" y="2590800"/>
              <a:ext cx="387350" cy="930275"/>
            </a:xfrm>
            <a:custGeom>
              <a:avLst/>
              <a:gdLst/>
              <a:ahLst/>
              <a:cxnLst/>
              <a:rect l="l" t="t" r="r" b="b"/>
              <a:pathLst>
                <a:path w="387350" h="930275">
                  <a:moveTo>
                    <a:pt x="0" y="0"/>
                  </a:moveTo>
                  <a:lnTo>
                    <a:pt x="387349" y="930274"/>
                  </a:lnTo>
                </a:path>
              </a:pathLst>
            </a:custGeom>
            <a:ln w="5714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086598" y="1908175"/>
            <a:ext cx="1981200" cy="2559050"/>
          </a:xfrm>
          <a:prstGeom prst="rect">
            <a:avLst/>
          </a:prstGeom>
          <a:solidFill>
            <a:srgbClr val="FFFED5"/>
          </a:solidFill>
          <a:ln w="28574">
            <a:solidFill>
              <a:srgbClr val="0076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1440" marR="161290">
              <a:lnSpc>
                <a:spcPct val="100000"/>
              </a:lnSpc>
              <a:spcBef>
                <a:spcPts val="359"/>
              </a:spcBef>
            </a:pPr>
            <a:r>
              <a:rPr sz="2000" spc="-5" dirty="0">
                <a:latin typeface="Times New Roman"/>
                <a:cs typeface="Times New Roman"/>
              </a:rPr>
              <a:t>Thus, </a:t>
            </a:r>
            <a:r>
              <a:rPr sz="2000" dirty="0">
                <a:latin typeface="Times New Roman"/>
                <a:cs typeface="Times New Roman"/>
              </a:rPr>
              <a:t>for  </a:t>
            </a:r>
            <a:r>
              <a:rPr sz="2000" spc="-5" dirty="0">
                <a:latin typeface="Times New Roman"/>
                <a:cs typeface="Times New Roman"/>
              </a:rPr>
              <a:t>example,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exactly  </a:t>
            </a:r>
            <a:r>
              <a:rPr sz="2000" dirty="0">
                <a:latin typeface="Times New Roman"/>
                <a:cs typeface="Times New Roman"/>
              </a:rPr>
              <a:t>14 </a:t>
            </a:r>
            <a:r>
              <a:rPr sz="2000" spc="-5" dirty="0">
                <a:latin typeface="Times New Roman"/>
                <a:cs typeface="Times New Roman"/>
              </a:rPr>
              <a:t>games were  played during  days</a:t>
            </a:r>
            <a:endParaRPr sz="2000">
              <a:latin typeface="Times New Roman"/>
              <a:cs typeface="Times New Roman"/>
            </a:endParaRPr>
          </a:p>
          <a:p>
            <a:pPr marR="7620" algn="ctr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3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11:</a:t>
            </a:r>
            <a:endParaRPr sz="2000">
              <a:latin typeface="Times New Roman"/>
              <a:cs typeface="Times New Roman"/>
            </a:endParaRPr>
          </a:p>
          <a:p>
            <a:pPr marR="41910" algn="ctr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2+1+2+1+2+1+2</a:t>
            </a:r>
            <a:endParaRPr sz="2000">
              <a:latin typeface="Times New Roman"/>
              <a:cs typeface="Times New Roman"/>
            </a:endParaRPr>
          </a:p>
          <a:p>
            <a:pPr marR="1249680" algn="ctr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+1+2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27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4" y="890589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4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999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8"/>
              <a:ext cx="8226424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01102" y="462281"/>
            <a:ext cx="66313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6640" algn="l"/>
              </a:tabLst>
            </a:pPr>
            <a:r>
              <a:rPr spc="-5" dirty="0"/>
              <a:t>The	Product Rule:</a:t>
            </a:r>
            <a:r>
              <a:rPr spc="-45" dirty="0"/>
              <a:t> </a:t>
            </a:r>
            <a:r>
              <a:rPr spc="-5" dirty="0"/>
              <a:t>Example</a:t>
            </a:r>
          </a:p>
        </p:txBody>
      </p:sp>
      <p:sp>
        <p:nvSpPr>
          <p:cNvPr id="10" name="object 10"/>
          <p:cNvSpPr/>
          <p:nvPr/>
        </p:nvSpPr>
        <p:spPr>
          <a:xfrm>
            <a:off x="1916490" y="5714210"/>
            <a:ext cx="1106805" cy="152400"/>
          </a:xfrm>
          <a:custGeom>
            <a:avLst/>
            <a:gdLst/>
            <a:ahLst/>
            <a:cxnLst/>
            <a:rect l="l" t="t" r="r" b="b"/>
            <a:pathLst>
              <a:path w="1106805" h="152400">
                <a:moveTo>
                  <a:pt x="1106487" y="0"/>
                </a:moveTo>
                <a:lnTo>
                  <a:pt x="1100000" y="29660"/>
                </a:lnTo>
                <a:lnTo>
                  <a:pt x="1082309" y="53881"/>
                </a:lnTo>
                <a:lnTo>
                  <a:pt x="1056069" y="70211"/>
                </a:lnTo>
                <a:lnTo>
                  <a:pt x="1023936" y="76199"/>
                </a:lnTo>
                <a:lnTo>
                  <a:pt x="635794" y="76199"/>
                </a:lnTo>
                <a:lnTo>
                  <a:pt x="603662" y="82188"/>
                </a:lnTo>
                <a:lnTo>
                  <a:pt x="577422" y="98518"/>
                </a:lnTo>
                <a:lnTo>
                  <a:pt x="559731" y="122739"/>
                </a:lnTo>
                <a:lnTo>
                  <a:pt x="553243" y="152399"/>
                </a:lnTo>
                <a:lnTo>
                  <a:pt x="546756" y="122739"/>
                </a:lnTo>
                <a:lnTo>
                  <a:pt x="529065" y="98518"/>
                </a:lnTo>
                <a:lnTo>
                  <a:pt x="502825" y="82188"/>
                </a:lnTo>
                <a:lnTo>
                  <a:pt x="470692" y="76199"/>
                </a:lnTo>
                <a:lnTo>
                  <a:pt x="82550" y="76199"/>
                </a:lnTo>
                <a:lnTo>
                  <a:pt x="50418" y="70211"/>
                </a:lnTo>
                <a:lnTo>
                  <a:pt x="24178" y="53881"/>
                </a:lnTo>
                <a:lnTo>
                  <a:pt x="6487" y="29660"/>
                </a:ln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67739" y="1480820"/>
            <a:ext cx="7816850" cy="4795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3329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Show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dirty="0">
                <a:latin typeface="Arial"/>
                <a:cs typeface="Arial"/>
              </a:rPr>
              <a:t>a set {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775" baseline="-21021" dirty="0">
                <a:latin typeface="Arial"/>
                <a:cs typeface="Arial"/>
              </a:rPr>
              <a:t>1</a:t>
            </a:r>
            <a:r>
              <a:rPr sz="2800" i="1" dirty="0">
                <a:latin typeface="Arial"/>
                <a:cs typeface="Arial"/>
              </a:rPr>
              <a:t>,</a:t>
            </a:r>
            <a:r>
              <a:rPr sz="2800" dirty="0">
                <a:latin typeface="Arial"/>
                <a:cs typeface="Arial"/>
              </a:rPr>
              <a:t>…</a:t>
            </a:r>
            <a:r>
              <a:rPr sz="2800" i="1" dirty="0">
                <a:latin typeface="Arial"/>
                <a:cs typeface="Arial"/>
              </a:rPr>
              <a:t>, x</a:t>
            </a:r>
            <a:r>
              <a:rPr sz="2775" i="1" baseline="-21021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} </a:t>
            </a:r>
            <a:r>
              <a:rPr sz="2800" spc="-5" dirty="0">
                <a:latin typeface="Arial"/>
                <a:cs typeface="Arial"/>
              </a:rPr>
              <a:t>containing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  <a:p>
            <a:pPr marL="381000">
              <a:lnSpc>
                <a:spcPts val="3329"/>
              </a:lnSpc>
            </a:pPr>
            <a:r>
              <a:rPr sz="2800" spc="-5" dirty="0">
                <a:latin typeface="Arial"/>
                <a:cs typeface="Arial"/>
              </a:rPr>
              <a:t>elements </a:t>
            </a:r>
            <a:r>
              <a:rPr sz="2800" dirty="0">
                <a:latin typeface="Arial"/>
                <a:cs typeface="Arial"/>
              </a:rPr>
              <a:t>has 2</a:t>
            </a:r>
            <a:r>
              <a:rPr sz="2775" i="1" baseline="25525" dirty="0">
                <a:latin typeface="Arial"/>
                <a:cs typeface="Arial"/>
              </a:rPr>
              <a:t>n</a:t>
            </a:r>
            <a:r>
              <a:rPr sz="2775" i="1" spc="375" baseline="255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subsets.</a:t>
            </a:r>
            <a:endParaRPr sz="2800">
              <a:latin typeface="Arial"/>
              <a:cs typeface="Arial"/>
            </a:endParaRPr>
          </a:p>
          <a:p>
            <a:pPr marL="774700" marR="30480" indent="-279400">
              <a:lnSpc>
                <a:spcPts val="3329"/>
              </a:lnSpc>
              <a:spcBef>
                <a:spcPts val="844"/>
              </a:spcBef>
              <a:tabLst>
                <a:tab pos="7804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800" dirty="0">
                <a:latin typeface="Arial"/>
                <a:cs typeface="Arial"/>
              </a:rPr>
              <a:t>A subset can be </a:t>
            </a:r>
            <a:r>
              <a:rPr sz="2800" spc="-5" dirty="0">
                <a:latin typeface="Arial"/>
                <a:cs typeface="Arial"/>
              </a:rPr>
              <a:t>constructed </a:t>
            </a:r>
            <a:r>
              <a:rPr sz="2800" dirty="0">
                <a:latin typeface="Arial"/>
                <a:cs typeface="Arial"/>
              </a:rPr>
              <a:t>in 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800" i="1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successive  </a:t>
            </a:r>
            <a:r>
              <a:rPr sz="2800" spc="-5" dirty="0">
                <a:latin typeface="Arial"/>
                <a:cs typeface="Arial"/>
              </a:rPr>
              <a:t>steps:</a:t>
            </a:r>
            <a:endParaRPr sz="2800">
              <a:latin typeface="Arial"/>
              <a:cs typeface="Arial"/>
            </a:endParaRPr>
          </a:p>
          <a:p>
            <a:pPr marL="952500">
              <a:lnSpc>
                <a:spcPts val="3345"/>
              </a:lnSpc>
              <a:spcBef>
                <a:spcPts val="605"/>
              </a:spcBef>
            </a:pPr>
            <a:r>
              <a:rPr sz="1400" spc="-52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39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Pick or do not pick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775" baseline="-21021" dirty="0">
                <a:latin typeface="Arial"/>
                <a:cs typeface="Arial"/>
              </a:rPr>
              <a:t>1</a:t>
            </a:r>
            <a:r>
              <a:rPr sz="2800" dirty="0">
                <a:latin typeface="Arial"/>
                <a:cs typeface="Arial"/>
              </a:rPr>
              <a:t>, pick or do not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pick</a:t>
            </a:r>
            <a:endParaRPr sz="2800">
              <a:latin typeface="Arial"/>
              <a:cs typeface="Arial"/>
            </a:endParaRPr>
          </a:p>
          <a:p>
            <a:pPr marR="913765" algn="ctr">
              <a:lnSpc>
                <a:spcPts val="3345"/>
              </a:lnSpc>
            </a:pPr>
            <a:r>
              <a:rPr sz="2800" i="1" dirty="0">
                <a:latin typeface="Arial"/>
                <a:cs typeface="Arial"/>
              </a:rPr>
              <a:t>x</a:t>
            </a:r>
            <a:r>
              <a:rPr sz="2775" baseline="-21021" dirty="0">
                <a:latin typeface="Arial"/>
                <a:cs typeface="Arial"/>
              </a:rPr>
              <a:t>2</a:t>
            </a:r>
            <a:r>
              <a:rPr sz="2800" dirty="0">
                <a:latin typeface="Arial"/>
                <a:cs typeface="Arial"/>
              </a:rPr>
              <a:t>, …, pick or do not pick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775" i="1" baseline="-21021" dirty="0">
                <a:latin typeface="Arial"/>
                <a:cs typeface="Arial"/>
              </a:rPr>
              <a:t>n</a:t>
            </a:r>
            <a:r>
              <a:rPr sz="2775" i="1" spc="292" baseline="-2102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R="858519" algn="ctr">
              <a:lnSpc>
                <a:spcPct val="100000"/>
              </a:lnSpc>
              <a:spcBef>
                <a:spcPts val="715"/>
              </a:spcBef>
              <a:tabLst>
                <a:tab pos="2851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Each </a:t>
            </a:r>
            <a:r>
              <a:rPr sz="2800" spc="-5" dirty="0">
                <a:latin typeface="Arial"/>
                <a:cs typeface="Arial"/>
              </a:rPr>
              <a:t>step </a:t>
            </a:r>
            <a:r>
              <a:rPr sz="2800" dirty="0">
                <a:latin typeface="Arial"/>
                <a:cs typeface="Arial"/>
              </a:rPr>
              <a:t>can be done in </a:t>
            </a:r>
            <a:r>
              <a:rPr sz="2800" spc="-5" dirty="0">
                <a:latin typeface="Arial"/>
                <a:cs typeface="Arial"/>
              </a:rPr>
              <a:t>two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ways.</a:t>
            </a:r>
            <a:endParaRPr sz="2800">
              <a:latin typeface="Arial"/>
              <a:cs typeface="Arial"/>
            </a:endParaRPr>
          </a:p>
          <a:p>
            <a:pPr marL="946150" marR="860425" indent="-450850">
              <a:lnSpc>
                <a:spcPts val="3329"/>
              </a:lnSpc>
              <a:spcBef>
                <a:spcPts val="775"/>
              </a:spcBef>
              <a:tabLst>
                <a:tab pos="7804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Thus the </a:t>
            </a:r>
            <a:r>
              <a:rPr sz="2800" dirty="0">
                <a:latin typeface="Arial"/>
                <a:cs typeface="Arial"/>
              </a:rPr>
              <a:t>number of possible </a:t>
            </a:r>
            <a:r>
              <a:rPr sz="2800" spc="-5" dirty="0">
                <a:latin typeface="Arial"/>
                <a:cs typeface="Arial"/>
              </a:rPr>
              <a:t>subsets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  2</a:t>
            </a:r>
            <a:r>
              <a:rPr sz="2800" i="1" dirty="0">
                <a:latin typeface="Arial"/>
                <a:cs typeface="Arial"/>
              </a:rPr>
              <a:t>·</a:t>
            </a:r>
            <a:r>
              <a:rPr sz="2800" dirty="0">
                <a:latin typeface="Arial"/>
                <a:cs typeface="Arial"/>
              </a:rPr>
              <a:t>2</a:t>
            </a:r>
            <a:r>
              <a:rPr sz="2800" i="1" dirty="0">
                <a:latin typeface="Arial"/>
                <a:cs typeface="Arial"/>
              </a:rPr>
              <a:t>···</a:t>
            </a:r>
            <a:r>
              <a:rPr sz="2800" dirty="0">
                <a:latin typeface="Arial"/>
                <a:cs typeface="Arial"/>
              </a:rPr>
              <a:t>2 </a:t>
            </a:r>
            <a:r>
              <a:rPr sz="2800" i="1" dirty="0">
                <a:latin typeface="Arial"/>
                <a:cs typeface="Arial"/>
              </a:rPr>
              <a:t>=</a:t>
            </a:r>
            <a:r>
              <a:rPr sz="2800" i="1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2</a:t>
            </a:r>
            <a:r>
              <a:rPr sz="2775" i="1" baseline="25525" dirty="0">
                <a:latin typeface="Arial"/>
                <a:cs typeface="Arial"/>
              </a:rPr>
              <a:t>n</a:t>
            </a:r>
            <a:r>
              <a:rPr sz="2800" i="1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930910">
              <a:lnSpc>
                <a:spcPct val="100000"/>
              </a:lnSpc>
              <a:spcBef>
                <a:spcPts val="1230"/>
              </a:spcBef>
            </a:pPr>
            <a:r>
              <a:rPr sz="2800" i="1" dirty="0">
                <a:solidFill>
                  <a:srgbClr val="3333CC"/>
                </a:solidFill>
                <a:latin typeface="Times New Roman"/>
                <a:cs typeface="Times New Roman"/>
              </a:rPr>
              <a:t>n</a:t>
            </a:r>
            <a:r>
              <a:rPr sz="2800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34DD6"/>
                </a:solidFill>
                <a:latin typeface="Times New Roman"/>
                <a:cs typeface="Times New Roman"/>
              </a:rPr>
              <a:t>factors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4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01102" y="462281"/>
            <a:ext cx="66313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6640" algn="l"/>
              </a:tabLst>
            </a:pPr>
            <a:r>
              <a:rPr spc="-5" dirty="0"/>
              <a:t>The	Product Rule:</a:t>
            </a:r>
            <a:r>
              <a:rPr spc="-45" dirty="0"/>
              <a:t> </a:t>
            </a:r>
            <a:r>
              <a:rPr spc="-5" dirty="0"/>
              <a:t>Example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51852" y="1450658"/>
            <a:ext cx="7524115" cy="87121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3300"/>
              </a:lnSpc>
              <a:spcBef>
                <a:spcPts val="26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What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value of </a:t>
            </a:r>
            <a:r>
              <a:rPr sz="2800" i="1" dirty="0">
                <a:latin typeface="Arial"/>
                <a:cs typeface="Arial"/>
              </a:rPr>
              <a:t>k </a:t>
            </a:r>
            <a:r>
              <a:rPr sz="2800" spc="-5" dirty="0">
                <a:latin typeface="Arial"/>
                <a:cs typeface="Arial"/>
              </a:rPr>
              <a:t>after the following </a:t>
            </a:r>
            <a:r>
              <a:rPr sz="2800" dirty="0">
                <a:latin typeface="Arial"/>
                <a:cs typeface="Arial"/>
              </a:rPr>
              <a:t>code  has been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executed?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69402" y="2563686"/>
            <a:ext cx="3320415" cy="30822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20"/>
              </a:spcBef>
            </a:pPr>
            <a:r>
              <a:rPr sz="2800" i="1" dirty="0">
                <a:latin typeface="Arial"/>
                <a:cs typeface="Arial"/>
              </a:rPr>
              <a:t>k </a:t>
            </a:r>
            <a:r>
              <a:rPr sz="2800" spc="-5" dirty="0">
                <a:latin typeface="Arial"/>
                <a:cs typeface="Arial"/>
              </a:rPr>
              <a:t>:=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0</a:t>
            </a:r>
            <a:endParaRPr sz="2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625"/>
              </a:spcBef>
            </a:pPr>
            <a:r>
              <a:rPr sz="2800" b="1" spc="-5" dirty="0">
                <a:latin typeface="Arial"/>
                <a:cs typeface="Arial"/>
              </a:rPr>
              <a:t>for </a:t>
            </a:r>
            <a:r>
              <a:rPr sz="2800" i="1" dirty="0">
                <a:latin typeface="Arial"/>
                <a:cs typeface="Arial"/>
              </a:rPr>
              <a:t>i</a:t>
            </a:r>
            <a:r>
              <a:rPr sz="2775" baseline="-21021" dirty="0">
                <a:latin typeface="Arial"/>
                <a:cs typeface="Arial"/>
              </a:rPr>
              <a:t>1 </a:t>
            </a:r>
            <a:r>
              <a:rPr sz="2800" spc="-5" dirty="0">
                <a:latin typeface="Arial"/>
                <a:cs typeface="Arial"/>
              </a:rPr>
              <a:t>:= </a:t>
            </a:r>
            <a:r>
              <a:rPr sz="2800" dirty="0">
                <a:latin typeface="Arial"/>
                <a:cs typeface="Arial"/>
              </a:rPr>
              <a:t>1 </a:t>
            </a:r>
            <a:r>
              <a:rPr sz="2800" b="1" dirty="0">
                <a:latin typeface="Arial"/>
                <a:cs typeface="Arial"/>
              </a:rPr>
              <a:t>to</a:t>
            </a:r>
            <a:r>
              <a:rPr sz="2800" b="1" spc="-27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775" baseline="-21021" dirty="0">
                <a:latin typeface="Arial"/>
                <a:cs typeface="Arial"/>
              </a:rPr>
              <a:t>1</a:t>
            </a:r>
            <a:endParaRPr sz="2775" baseline="-21021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  <a:spcBef>
                <a:spcPts val="740"/>
              </a:spcBef>
            </a:pPr>
            <a:r>
              <a:rPr sz="2800" b="1" spc="-5" dirty="0">
                <a:latin typeface="Arial"/>
                <a:cs typeface="Arial"/>
              </a:rPr>
              <a:t>for </a:t>
            </a:r>
            <a:r>
              <a:rPr sz="2800" i="1" dirty="0">
                <a:latin typeface="Arial"/>
                <a:cs typeface="Arial"/>
              </a:rPr>
              <a:t>i</a:t>
            </a:r>
            <a:r>
              <a:rPr sz="2775" baseline="-21021" dirty="0">
                <a:latin typeface="Arial"/>
                <a:cs typeface="Arial"/>
              </a:rPr>
              <a:t>2  </a:t>
            </a:r>
            <a:r>
              <a:rPr sz="2800" spc="-5" dirty="0">
                <a:latin typeface="Arial"/>
                <a:cs typeface="Arial"/>
              </a:rPr>
              <a:t>:= </a:t>
            </a:r>
            <a:r>
              <a:rPr sz="2800" dirty="0">
                <a:latin typeface="Arial"/>
                <a:cs typeface="Arial"/>
              </a:rPr>
              <a:t>1 </a:t>
            </a:r>
            <a:r>
              <a:rPr sz="2800" b="1" dirty="0">
                <a:latin typeface="Arial"/>
                <a:cs typeface="Arial"/>
              </a:rPr>
              <a:t>to</a:t>
            </a:r>
            <a:r>
              <a:rPr sz="2800" b="1" spc="-31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775" baseline="-21021" dirty="0">
                <a:latin typeface="Arial"/>
                <a:cs typeface="Arial"/>
              </a:rPr>
              <a:t>2</a:t>
            </a:r>
            <a:endParaRPr sz="2775" baseline="-21021">
              <a:latin typeface="Arial"/>
              <a:cs typeface="Arial"/>
            </a:endParaRPr>
          </a:p>
          <a:p>
            <a:pPr marL="802005">
              <a:lnSpc>
                <a:spcPct val="100000"/>
              </a:lnSpc>
              <a:spcBef>
                <a:spcPts val="640"/>
              </a:spcBef>
            </a:pPr>
            <a:r>
              <a:rPr sz="2800" dirty="0"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  <a:p>
            <a:pPr marL="1098550" marR="30480" indent="-296545">
              <a:lnSpc>
                <a:spcPct val="119000"/>
              </a:lnSpc>
              <a:spcBef>
                <a:spcPts val="5"/>
              </a:spcBef>
            </a:pPr>
            <a:r>
              <a:rPr sz="2800" b="1" spc="-5" dirty="0">
                <a:latin typeface="Arial"/>
                <a:cs typeface="Arial"/>
              </a:rPr>
              <a:t>for </a:t>
            </a:r>
            <a:r>
              <a:rPr sz="2800" i="1" spc="5" dirty="0">
                <a:latin typeface="Arial"/>
                <a:cs typeface="Arial"/>
              </a:rPr>
              <a:t>i</a:t>
            </a:r>
            <a:r>
              <a:rPr sz="2775" i="1" spc="7" baseline="-21021" dirty="0">
                <a:latin typeface="Arial"/>
                <a:cs typeface="Arial"/>
              </a:rPr>
              <a:t>m </a:t>
            </a:r>
            <a:r>
              <a:rPr sz="2800" spc="-5" dirty="0">
                <a:latin typeface="Arial"/>
                <a:cs typeface="Arial"/>
              </a:rPr>
              <a:t>:= </a:t>
            </a:r>
            <a:r>
              <a:rPr sz="2800" dirty="0">
                <a:latin typeface="Arial"/>
                <a:cs typeface="Arial"/>
              </a:rPr>
              <a:t>1 </a:t>
            </a:r>
            <a:r>
              <a:rPr sz="2800" b="1" dirty="0">
                <a:latin typeface="Arial"/>
                <a:cs typeface="Arial"/>
              </a:rPr>
              <a:t>to </a:t>
            </a:r>
            <a:r>
              <a:rPr sz="2800" i="1" spc="5" dirty="0">
                <a:latin typeface="Arial"/>
                <a:cs typeface="Arial"/>
              </a:rPr>
              <a:t>n</a:t>
            </a:r>
            <a:r>
              <a:rPr sz="2775" i="1" spc="7" baseline="-21021" dirty="0">
                <a:latin typeface="Arial"/>
                <a:cs typeface="Arial"/>
              </a:rPr>
              <a:t>m  </a:t>
            </a:r>
            <a:r>
              <a:rPr sz="2800" i="1" dirty="0">
                <a:latin typeface="Arial"/>
                <a:cs typeface="Arial"/>
              </a:rPr>
              <a:t>k </a:t>
            </a:r>
            <a:r>
              <a:rPr sz="2800" spc="-5" dirty="0">
                <a:latin typeface="Arial"/>
                <a:cs typeface="Arial"/>
              </a:rPr>
              <a:t>:= </a:t>
            </a:r>
            <a:r>
              <a:rPr sz="2800" i="1" dirty="0">
                <a:latin typeface="Arial"/>
                <a:cs typeface="Arial"/>
              </a:rPr>
              <a:t>k </a:t>
            </a:r>
            <a:r>
              <a:rPr sz="2800" dirty="0">
                <a:latin typeface="Arial"/>
                <a:cs typeface="Arial"/>
              </a:rPr>
              <a:t>+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39371" y="3644583"/>
            <a:ext cx="16427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150" b="1" spc="7" baseline="-21164" dirty="0">
                <a:solidFill>
                  <a:srgbClr val="FF2600"/>
                </a:solidFill>
                <a:latin typeface="Times New Roman"/>
                <a:cs typeface="Times New Roman"/>
              </a:rPr>
              <a:t>1</a:t>
            </a:r>
            <a:r>
              <a:rPr sz="32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·n</a:t>
            </a:r>
            <a:r>
              <a:rPr sz="3150" b="1" spc="7" baseline="-21164" dirty="0">
                <a:solidFill>
                  <a:srgbClr val="FF2600"/>
                </a:solidFill>
                <a:latin typeface="Times New Roman"/>
                <a:cs typeface="Times New Roman"/>
              </a:rPr>
              <a:t>2</a:t>
            </a:r>
            <a:r>
              <a:rPr sz="32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···n</a:t>
            </a:r>
            <a:r>
              <a:rPr sz="3150" b="1" i="1" spc="7" baseline="-21164" dirty="0">
                <a:solidFill>
                  <a:srgbClr val="FF2600"/>
                </a:solidFill>
                <a:latin typeface="Times New Roman"/>
                <a:cs typeface="Times New Roman"/>
              </a:rPr>
              <a:t>m</a:t>
            </a:r>
            <a:endParaRPr sz="3150" baseline="-21164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5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01102" y="462281"/>
            <a:ext cx="66313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6640" algn="l"/>
              </a:tabLst>
            </a:pPr>
            <a:r>
              <a:rPr spc="-5" dirty="0"/>
              <a:t>The	Product Rule:</a:t>
            </a:r>
            <a:r>
              <a:rPr spc="-45" dirty="0"/>
              <a:t> </a:t>
            </a:r>
            <a:r>
              <a:rPr spc="-5" dirty="0"/>
              <a:t>Example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01052" y="1633220"/>
            <a:ext cx="7974330" cy="4373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ts val="3329"/>
              </a:lnSpc>
              <a:spcBef>
                <a:spcPts val="100"/>
              </a:spcBef>
              <a:tabLst>
                <a:tab pos="4057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How many </a:t>
            </a:r>
            <a:r>
              <a:rPr sz="2800" spc="-5" dirty="0">
                <a:latin typeface="Arial"/>
                <a:cs typeface="Arial"/>
              </a:rPr>
              <a:t>functions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spc="-5" dirty="0">
                <a:latin typeface="Arial"/>
                <a:cs typeface="Arial"/>
              </a:rPr>
              <a:t>there from </a:t>
            </a:r>
            <a:r>
              <a:rPr sz="2800" dirty="0">
                <a:latin typeface="Arial"/>
                <a:cs typeface="Arial"/>
              </a:rPr>
              <a:t>a set </a:t>
            </a:r>
            <a:r>
              <a:rPr sz="2800" spc="-5" dirty="0">
                <a:latin typeface="Arial"/>
                <a:cs typeface="Arial"/>
              </a:rPr>
              <a:t>with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m</a:t>
            </a:r>
            <a:endParaRPr sz="2800">
              <a:latin typeface="Arial"/>
              <a:cs typeface="Arial"/>
            </a:endParaRPr>
          </a:p>
          <a:p>
            <a:pPr marL="406400">
              <a:lnSpc>
                <a:spcPts val="3329"/>
              </a:lnSpc>
            </a:pPr>
            <a:r>
              <a:rPr sz="2800" spc="-5" dirty="0">
                <a:latin typeface="Arial"/>
                <a:cs typeface="Arial"/>
              </a:rPr>
              <a:t>elements to </a:t>
            </a:r>
            <a:r>
              <a:rPr sz="2800" dirty="0">
                <a:latin typeface="Arial"/>
                <a:cs typeface="Arial"/>
              </a:rPr>
              <a:t>one </a:t>
            </a:r>
            <a:r>
              <a:rPr sz="2800" spc="-5" dirty="0">
                <a:latin typeface="Arial"/>
                <a:cs typeface="Arial"/>
              </a:rPr>
              <a:t>with 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800" i="1" spc="-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elements?</a:t>
            </a:r>
            <a:endParaRPr sz="2800">
              <a:latin typeface="Arial"/>
              <a:cs typeface="Arial"/>
            </a:endParaRPr>
          </a:p>
          <a:p>
            <a:pPr marR="190500" algn="ctr">
              <a:lnSpc>
                <a:spcPct val="100000"/>
              </a:lnSpc>
              <a:spcBef>
                <a:spcPts val="1490"/>
              </a:spcBef>
            </a:pPr>
            <a:r>
              <a:rPr sz="4800" b="1" i="1" spc="15" baseline="-16493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100" b="1" i="1" spc="10" dirty="0">
                <a:solidFill>
                  <a:srgbClr val="FF2600"/>
                </a:solidFill>
                <a:latin typeface="Times New Roman"/>
                <a:cs typeface="Times New Roman"/>
              </a:rPr>
              <a:t>m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50">
              <a:latin typeface="Times New Roman"/>
              <a:cs typeface="Times New Roman"/>
            </a:endParaRPr>
          </a:p>
          <a:p>
            <a:pPr marL="406400" marR="207010" indent="-342900">
              <a:lnSpc>
                <a:spcPct val="102000"/>
              </a:lnSpc>
              <a:tabLst>
                <a:tab pos="4057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How many </a:t>
            </a:r>
            <a:r>
              <a:rPr sz="2800" spc="-5" dirty="0">
                <a:latin typeface="Arial"/>
                <a:cs typeface="Arial"/>
              </a:rPr>
              <a:t>one-to-one functions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spc="-5" dirty="0">
                <a:latin typeface="Arial"/>
                <a:cs typeface="Arial"/>
              </a:rPr>
              <a:t>there from  </a:t>
            </a:r>
            <a:r>
              <a:rPr sz="2800" dirty="0">
                <a:latin typeface="Arial"/>
                <a:cs typeface="Arial"/>
              </a:rPr>
              <a:t>a set </a:t>
            </a:r>
            <a:r>
              <a:rPr sz="2800" spc="-5" dirty="0">
                <a:latin typeface="Arial"/>
                <a:cs typeface="Arial"/>
              </a:rPr>
              <a:t>with </a:t>
            </a:r>
            <a:r>
              <a:rPr sz="2800" i="1" dirty="0">
                <a:latin typeface="Arial"/>
                <a:cs typeface="Arial"/>
              </a:rPr>
              <a:t>m </a:t>
            </a:r>
            <a:r>
              <a:rPr sz="2800" spc="-5" dirty="0">
                <a:latin typeface="Arial"/>
                <a:cs typeface="Arial"/>
              </a:rPr>
              <a:t>elements to </a:t>
            </a:r>
            <a:r>
              <a:rPr sz="2800" dirty="0">
                <a:latin typeface="Arial"/>
                <a:cs typeface="Arial"/>
              </a:rPr>
              <a:t>one </a:t>
            </a:r>
            <a:r>
              <a:rPr sz="2800" spc="-5" dirty="0">
                <a:latin typeface="Arial"/>
                <a:cs typeface="Arial"/>
              </a:rPr>
              <a:t>with 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800" i="1" spc="-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elements?</a:t>
            </a:r>
            <a:endParaRPr sz="2800">
              <a:latin typeface="Arial"/>
              <a:cs typeface="Arial"/>
            </a:endParaRPr>
          </a:p>
          <a:p>
            <a:pPr marL="29845" algn="ctr">
              <a:lnSpc>
                <a:spcPct val="100000"/>
              </a:lnSpc>
              <a:spcBef>
                <a:spcPts val="2080"/>
              </a:spcBef>
            </a:pPr>
            <a:r>
              <a:rPr sz="32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n·</a:t>
            </a:r>
            <a:r>
              <a:rPr sz="3200" b="1" spc="-5" dirty="0">
                <a:solidFill>
                  <a:srgbClr val="FF2600"/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 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– </a:t>
            </a:r>
            <a:r>
              <a:rPr sz="3200" b="1" dirty="0">
                <a:solidFill>
                  <a:srgbClr val="FF2600"/>
                </a:solidFill>
                <a:latin typeface="Times New Roman"/>
                <a:cs typeface="Times New Roman"/>
              </a:rPr>
              <a:t>1)(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n – </a:t>
            </a:r>
            <a:r>
              <a:rPr sz="3200" b="1" dirty="0">
                <a:solidFill>
                  <a:srgbClr val="FF2600"/>
                </a:solidFill>
                <a:latin typeface="Times New Roman"/>
                <a:cs typeface="Times New Roman"/>
              </a:rPr>
              <a:t>2) 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··· </a:t>
            </a:r>
            <a:r>
              <a:rPr sz="3200" b="1" dirty="0">
                <a:solidFill>
                  <a:srgbClr val="FF2600"/>
                </a:solidFill>
                <a:latin typeface="Times New Roman"/>
                <a:cs typeface="Times New Roman"/>
              </a:rPr>
              <a:t>(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n – m +</a:t>
            </a:r>
            <a:r>
              <a:rPr sz="32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2600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2795"/>
              </a:spcBef>
              <a:tabLst>
                <a:tab pos="4057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More examples in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textbook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6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01102" y="462281"/>
            <a:ext cx="49104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3095" algn="l"/>
                <a:tab pos="2807335" algn="l"/>
              </a:tabLst>
            </a:pPr>
            <a:r>
              <a:rPr spc="-5" dirty="0"/>
              <a:t>IP	Address	Example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69352" y="1184655"/>
            <a:ext cx="7590155" cy="474345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90"/>
              </a:spcBef>
              <a:tabLst>
                <a:tab pos="3803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In </a:t>
            </a:r>
            <a:r>
              <a:rPr sz="2800" dirty="0">
                <a:latin typeface="Arial"/>
                <a:cs typeface="Arial"/>
              </a:rPr>
              <a:t>version 4 of </a:t>
            </a:r>
            <a:r>
              <a:rPr sz="2800" spc="-5" dirty="0">
                <a:latin typeface="Arial"/>
                <a:cs typeface="Arial"/>
              </a:rPr>
              <a:t>the Internet Protocol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(IPv4)</a:t>
            </a:r>
            <a:endParaRPr sz="2800">
              <a:latin typeface="Arial"/>
              <a:cs typeface="Arial"/>
            </a:endParaRPr>
          </a:p>
          <a:p>
            <a:pPr marL="494665">
              <a:lnSpc>
                <a:spcPct val="100000"/>
              </a:lnSpc>
              <a:spcBef>
                <a:spcPts val="335"/>
              </a:spcBef>
              <a:tabLst>
                <a:tab pos="7804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Internet </a:t>
            </a:r>
            <a:r>
              <a:rPr sz="2400" dirty="0">
                <a:latin typeface="Arial"/>
                <a:cs typeface="Arial"/>
              </a:rPr>
              <a:t>address is a </a:t>
            </a:r>
            <a:r>
              <a:rPr sz="2400" spc="-5" dirty="0">
                <a:latin typeface="Arial"/>
                <a:cs typeface="Arial"/>
              </a:rPr>
              <a:t>string </a:t>
            </a:r>
            <a:r>
              <a:rPr sz="2400" dirty="0">
                <a:latin typeface="Arial"/>
                <a:cs typeface="Arial"/>
              </a:rPr>
              <a:t>of 32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bits</a:t>
            </a:r>
            <a:endParaRPr sz="2400">
              <a:latin typeface="Arial"/>
              <a:cs typeface="Arial"/>
            </a:endParaRPr>
          </a:p>
          <a:p>
            <a:pPr marL="494665">
              <a:lnSpc>
                <a:spcPct val="100000"/>
              </a:lnSpc>
              <a:spcBef>
                <a:spcPts val="520"/>
              </a:spcBef>
              <a:tabLst>
                <a:tab pos="7804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Network </a:t>
            </a:r>
            <a:r>
              <a:rPr sz="2400" dirty="0">
                <a:latin typeface="Arial"/>
                <a:cs typeface="Arial"/>
              </a:rPr>
              <a:t>number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netid</a:t>
            </a:r>
            <a:r>
              <a:rPr sz="2400" spc="-5" dirty="0">
                <a:latin typeface="Arial"/>
                <a:cs typeface="Arial"/>
              </a:rPr>
              <a:t>) </a:t>
            </a:r>
            <a:r>
              <a:rPr sz="2400" dirty="0">
                <a:latin typeface="Arial"/>
                <a:cs typeface="Arial"/>
              </a:rPr>
              <a:t>+ host number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hostid</a:t>
            </a:r>
            <a:r>
              <a:rPr sz="2400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494665">
              <a:lnSpc>
                <a:spcPct val="100000"/>
              </a:lnSpc>
              <a:spcBef>
                <a:spcPts val="300"/>
              </a:spcBef>
              <a:tabLst>
                <a:tab pos="7804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Valid </a:t>
            </a:r>
            <a:r>
              <a:rPr sz="2400" spc="-5" dirty="0">
                <a:latin typeface="Arial"/>
                <a:cs typeface="Arial"/>
              </a:rPr>
              <a:t>computer </a:t>
            </a:r>
            <a:r>
              <a:rPr sz="2400" dirty="0">
                <a:latin typeface="Arial"/>
                <a:cs typeface="Arial"/>
              </a:rPr>
              <a:t>addresses are in one of 3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types:</a:t>
            </a:r>
            <a:endParaRPr sz="2400">
              <a:latin typeface="Arial"/>
              <a:cs typeface="Arial"/>
            </a:endParaRPr>
          </a:p>
          <a:p>
            <a:pPr marL="1180465" marR="30480" indent="-228600">
              <a:lnSpc>
                <a:spcPts val="2620"/>
              </a:lnSpc>
              <a:spcBef>
                <a:spcPts val="525"/>
              </a:spcBef>
            </a:pPr>
            <a:r>
              <a:rPr sz="1200" spc="-450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200" spc="59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b="1" i="1" spc="-5" dirty="0">
                <a:solidFill>
                  <a:srgbClr val="006600"/>
                </a:solidFill>
                <a:latin typeface="Arial"/>
                <a:cs typeface="Arial"/>
              </a:rPr>
              <a:t>class </a:t>
            </a:r>
            <a:r>
              <a:rPr sz="2400" b="1" i="1" dirty="0">
                <a:solidFill>
                  <a:srgbClr val="006600"/>
                </a:solidFill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IP </a:t>
            </a:r>
            <a:r>
              <a:rPr sz="2400" dirty="0">
                <a:latin typeface="Arial"/>
                <a:cs typeface="Arial"/>
              </a:rPr>
              <a:t>address </a:t>
            </a:r>
            <a:r>
              <a:rPr sz="2400" spc="-5" dirty="0">
                <a:latin typeface="Arial"/>
                <a:cs typeface="Arial"/>
              </a:rPr>
              <a:t>consists </a:t>
            </a:r>
            <a:r>
              <a:rPr sz="2400" dirty="0">
                <a:latin typeface="Arial"/>
                <a:cs typeface="Arial"/>
              </a:rPr>
              <a:t>of 0, </a:t>
            </a:r>
            <a:r>
              <a:rPr sz="2400" spc="-5" dirty="0">
                <a:latin typeface="Arial"/>
                <a:cs typeface="Arial"/>
              </a:rPr>
              <a:t>followed </a:t>
            </a:r>
            <a:r>
              <a:rPr sz="2400" dirty="0">
                <a:latin typeface="Arial"/>
                <a:cs typeface="Arial"/>
              </a:rPr>
              <a:t>by  a 7-bit </a:t>
            </a:r>
            <a:r>
              <a:rPr sz="2400" spc="-5" dirty="0">
                <a:latin typeface="Times New Roman"/>
                <a:cs typeface="Times New Roman"/>
              </a:rPr>
              <a:t>“</a:t>
            </a:r>
            <a:r>
              <a:rPr sz="2400" spc="-5" dirty="0">
                <a:latin typeface="Arial"/>
                <a:cs typeface="Arial"/>
              </a:rPr>
              <a:t>netid</a:t>
            </a:r>
            <a:r>
              <a:rPr sz="2400" spc="-5" dirty="0">
                <a:latin typeface="Times New Roman"/>
                <a:cs typeface="Times New Roman"/>
              </a:rPr>
              <a:t>” </a:t>
            </a:r>
            <a:r>
              <a:rPr sz="2400" dirty="0">
                <a:latin typeface="Arial"/>
                <a:cs typeface="Arial"/>
              </a:rPr>
              <a:t>≠ </a:t>
            </a:r>
            <a:r>
              <a:rPr sz="2400" b="1" dirty="0">
                <a:latin typeface="Arial"/>
                <a:cs typeface="Arial"/>
              </a:rPr>
              <a:t>1</a:t>
            </a:r>
            <a:r>
              <a:rPr sz="2400" baseline="24305" dirty="0">
                <a:latin typeface="Arial"/>
                <a:cs typeface="Arial"/>
              </a:rPr>
              <a:t>7</a:t>
            </a:r>
            <a:r>
              <a:rPr sz="2400" dirty="0">
                <a:latin typeface="Arial"/>
                <a:cs typeface="Arial"/>
              </a:rPr>
              <a:t>, and a 24-bit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“</a:t>
            </a:r>
            <a:r>
              <a:rPr sz="2400" spc="-5" dirty="0">
                <a:latin typeface="Arial"/>
                <a:cs typeface="Arial"/>
              </a:rPr>
              <a:t>hostid</a:t>
            </a:r>
            <a:r>
              <a:rPr sz="2400" spc="-5" dirty="0">
                <a:latin typeface="Times New Roman"/>
                <a:cs typeface="Times New Roman"/>
              </a:rPr>
              <a:t>”</a:t>
            </a:r>
            <a:endParaRPr sz="2400">
              <a:latin typeface="Times New Roman"/>
              <a:cs typeface="Times New Roman"/>
            </a:endParaRPr>
          </a:p>
          <a:p>
            <a:pPr marL="1180465" marR="80645" indent="-228600">
              <a:lnSpc>
                <a:spcPts val="2620"/>
              </a:lnSpc>
              <a:spcBef>
                <a:spcPts val="560"/>
              </a:spcBef>
            </a:pPr>
            <a:r>
              <a:rPr sz="1200" spc="-450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200" spc="59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b="1" i="1" spc="-5" dirty="0">
                <a:solidFill>
                  <a:srgbClr val="006600"/>
                </a:solidFill>
                <a:latin typeface="Arial"/>
                <a:cs typeface="Arial"/>
              </a:rPr>
              <a:t>class </a:t>
            </a:r>
            <a:r>
              <a:rPr sz="2400" b="1" i="1" dirty="0">
                <a:solidFill>
                  <a:srgbClr val="006600"/>
                </a:solidFill>
                <a:latin typeface="Arial"/>
                <a:cs typeface="Arial"/>
              </a:rPr>
              <a:t>B </a:t>
            </a:r>
            <a:r>
              <a:rPr sz="2400" dirty="0">
                <a:latin typeface="Arial"/>
                <a:cs typeface="Arial"/>
              </a:rPr>
              <a:t>address has 10, </a:t>
            </a:r>
            <a:r>
              <a:rPr sz="2400" spc="-5" dirty="0">
                <a:latin typeface="Arial"/>
                <a:cs typeface="Arial"/>
              </a:rPr>
              <a:t>followed </a:t>
            </a:r>
            <a:r>
              <a:rPr sz="2400" dirty="0">
                <a:latin typeface="Arial"/>
                <a:cs typeface="Arial"/>
              </a:rPr>
              <a:t>by a 14-bit  </a:t>
            </a:r>
            <a:r>
              <a:rPr sz="2400" spc="-5" dirty="0">
                <a:latin typeface="Arial"/>
                <a:cs typeface="Arial"/>
              </a:rPr>
              <a:t>netid </a:t>
            </a:r>
            <a:r>
              <a:rPr sz="2400" dirty="0">
                <a:latin typeface="Arial"/>
                <a:cs typeface="Arial"/>
              </a:rPr>
              <a:t>and a 16-bit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hostid.</a:t>
            </a:r>
            <a:endParaRPr sz="2400">
              <a:latin typeface="Arial"/>
              <a:cs typeface="Arial"/>
            </a:endParaRPr>
          </a:p>
          <a:p>
            <a:pPr marL="1180465" marR="233045" indent="-228600">
              <a:lnSpc>
                <a:spcPts val="2520"/>
              </a:lnSpc>
              <a:spcBef>
                <a:spcPts val="640"/>
              </a:spcBef>
            </a:pPr>
            <a:r>
              <a:rPr sz="1200" spc="-450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200" spc="59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b="1" i="1" spc="-5" dirty="0">
                <a:solidFill>
                  <a:srgbClr val="006600"/>
                </a:solidFill>
                <a:latin typeface="Arial"/>
                <a:cs typeface="Arial"/>
              </a:rPr>
              <a:t>class </a:t>
            </a:r>
            <a:r>
              <a:rPr sz="2400" b="1" i="1" dirty="0">
                <a:solidFill>
                  <a:srgbClr val="006600"/>
                </a:solidFill>
                <a:latin typeface="Arial"/>
                <a:cs typeface="Arial"/>
              </a:rPr>
              <a:t>C </a:t>
            </a:r>
            <a:r>
              <a:rPr sz="2400" dirty="0">
                <a:latin typeface="Arial"/>
                <a:cs typeface="Arial"/>
              </a:rPr>
              <a:t>address has 110, </a:t>
            </a:r>
            <a:r>
              <a:rPr sz="2400" spc="-5" dirty="0">
                <a:latin typeface="Arial"/>
                <a:cs typeface="Arial"/>
              </a:rPr>
              <a:t>followed </a:t>
            </a:r>
            <a:r>
              <a:rPr sz="2400" dirty="0">
                <a:latin typeface="Arial"/>
                <a:cs typeface="Arial"/>
              </a:rPr>
              <a:t>by a 21-  bit </a:t>
            </a:r>
            <a:r>
              <a:rPr sz="2400" spc="-5" dirty="0">
                <a:latin typeface="Arial"/>
                <a:cs typeface="Arial"/>
              </a:rPr>
              <a:t>netid </a:t>
            </a:r>
            <a:r>
              <a:rPr sz="2400" dirty="0">
                <a:latin typeface="Arial"/>
                <a:cs typeface="Arial"/>
              </a:rPr>
              <a:t>and an 8-bit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hostid.</a:t>
            </a:r>
            <a:endParaRPr sz="2400">
              <a:latin typeface="Arial"/>
              <a:cs typeface="Arial"/>
            </a:endParaRPr>
          </a:p>
          <a:p>
            <a:pPr marL="494665">
              <a:lnSpc>
                <a:spcPct val="100000"/>
              </a:lnSpc>
              <a:spcBef>
                <a:spcPts val="275"/>
              </a:spcBef>
              <a:tabLst>
                <a:tab pos="7804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3 classes have </a:t>
            </a:r>
            <a:r>
              <a:rPr sz="2400" spc="-5" dirty="0">
                <a:latin typeface="Arial"/>
                <a:cs typeface="Arial"/>
              </a:rPr>
              <a:t>distinct </a:t>
            </a:r>
            <a:r>
              <a:rPr sz="2400" dirty="0">
                <a:latin typeface="Arial"/>
                <a:cs typeface="Arial"/>
              </a:rPr>
              <a:t>headers (0, 10,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110)</a:t>
            </a:r>
            <a:endParaRPr sz="2400">
              <a:latin typeface="Arial"/>
              <a:cs typeface="Arial"/>
            </a:endParaRPr>
          </a:p>
          <a:p>
            <a:pPr marL="494665">
              <a:lnSpc>
                <a:spcPct val="100000"/>
              </a:lnSpc>
              <a:spcBef>
                <a:spcPts val="320"/>
              </a:spcBef>
              <a:tabLst>
                <a:tab pos="7804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Hostids that </a:t>
            </a:r>
            <a:r>
              <a:rPr sz="2400" dirty="0">
                <a:latin typeface="Arial"/>
                <a:cs typeface="Arial"/>
              </a:rPr>
              <a:t>are all 0s or all 1s are not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allowed.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33798" y="6057900"/>
            <a:ext cx="4584065" cy="415497"/>
          </a:xfrm>
          <a:prstGeom prst="rect">
            <a:avLst/>
          </a:prstGeom>
          <a:solidFill>
            <a:srgbClr val="FFFED5"/>
          </a:solidFill>
          <a:ln w="38099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9"/>
              </a:spcBef>
            </a:pPr>
            <a:r>
              <a:rPr lang="en-IN"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128.171.224.100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01102" y="462281"/>
            <a:ext cx="49104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3095" algn="l"/>
                <a:tab pos="2807335" algn="l"/>
              </a:tabLst>
            </a:pPr>
            <a:r>
              <a:rPr spc="-5" dirty="0"/>
              <a:t>IP	Address	Example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43927" y="4986020"/>
            <a:ext cx="79197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How many valid </a:t>
            </a:r>
            <a:r>
              <a:rPr sz="2800" spc="-5" dirty="0">
                <a:latin typeface="Arial"/>
                <a:cs typeface="Arial"/>
              </a:rPr>
              <a:t>computer </a:t>
            </a:r>
            <a:r>
              <a:rPr sz="2800" dirty="0">
                <a:latin typeface="Arial"/>
                <a:cs typeface="Arial"/>
              </a:rPr>
              <a:t>addresses are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there?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3400" y="1676400"/>
            <a:ext cx="8381998" cy="27447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8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01102" y="462281"/>
            <a:ext cx="48520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3095" algn="l"/>
                <a:tab pos="2807335" algn="l"/>
              </a:tabLst>
            </a:pPr>
            <a:r>
              <a:rPr spc="-5" dirty="0"/>
              <a:t>IP	Address	Solution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67739" y="1366838"/>
            <a:ext cx="7376159" cy="476250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80"/>
              </a:spcBef>
              <a:tabLst>
                <a:tab pos="3803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# of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addresses</a:t>
            </a:r>
            <a:endParaRPr sz="2600">
              <a:latin typeface="Arial"/>
              <a:cs typeface="Arial"/>
            </a:endParaRPr>
          </a:p>
          <a:p>
            <a:pPr marL="839469">
              <a:lnSpc>
                <a:spcPct val="100000"/>
              </a:lnSpc>
              <a:spcBef>
                <a:spcPts val="580"/>
              </a:spcBef>
            </a:pPr>
            <a:r>
              <a:rPr sz="2600" dirty="0">
                <a:latin typeface="Arial"/>
                <a:cs typeface="Arial"/>
              </a:rPr>
              <a:t>= (# class A) + (# class B) + (# class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C)</a:t>
            </a:r>
            <a:endParaRPr sz="2600">
              <a:latin typeface="Arial"/>
              <a:cs typeface="Arial"/>
            </a:endParaRPr>
          </a:p>
          <a:p>
            <a:pPr marL="495300">
              <a:lnSpc>
                <a:spcPct val="100000"/>
              </a:lnSpc>
              <a:spcBef>
                <a:spcPts val="1200"/>
              </a:spcBef>
            </a:pPr>
            <a:r>
              <a:rPr sz="2600" dirty="0">
                <a:latin typeface="Arial"/>
                <a:cs typeface="Arial"/>
              </a:rPr>
              <a:t>(by sum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rule)</a:t>
            </a:r>
            <a:endParaRPr sz="2600">
              <a:latin typeface="Arial"/>
              <a:cs typeface="Arial"/>
            </a:endParaRPr>
          </a:p>
          <a:p>
            <a:pPr marL="495300" marR="629920" indent="-457200">
              <a:lnSpc>
                <a:spcPct val="141000"/>
              </a:lnSpc>
              <a:spcBef>
                <a:spcPts val="5"/>
              </a:spcBef>
              <a:tabLst>
                <a:tab pos="3803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# class A = (# valid </a:t>
            </a:r>
            <a:r>
              <a:rPr sz="2600" spc="-5" dirty="0">
                <a:latin typeface="Arial"/>
                <a:cs typeface="Arial"/>
              </a:rPr>
              <a:t>netids)</a:t>
            </a:r>
            <a:r>
              <a:rPr sz="2600" spc="-5" dirty="0">
                <a:latin typeface="Symbol"/>
                <a:cs typeface="Symbol"/>
              </a:rPr>
              <a:t></a:t>
            </a:r>
            <a:r>
              <a:rPr sz="2600" spc="-5" dirty="0">
                <a:latin typeface="Arial"/>
                <a:cs typeface="Arial"/>
              </a:rPr>
              <a:t>(# </a:t>
            </a:r>
            <a:r>
              <a:rPr sz="2600" dirty="0">
                <a:latin typeface="Arial"/>
                <a:cs typeface="Arial"/>
              </a:rPr>
              <a:t>valid </a:t>
            </a:r>
            <a:r>
              <a:rPr sz="2600" spc="-5" dirty="0">
                <a:latin typeface="Arial"/>
                <a:cs typeface="Arial"/>
              </a:rPr>
              <a:t>hostids)  </a:t>
            </a:r>
            <a:r>
              <a:rPr sz="2600" dirty="0">
                <a:latin typeface="Arial"/>
                <a:cs typeface="Arial"/>
              </a:rPr>
              <a:t>(by product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rule)</a:t>
            </a:r>
            <a:endParaRPr sz="26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180"/>
              </a:spcBef>
              <a:tabLst>
                <a:tab pos="3803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# valid class A netids = </a:t>
            </a:r>
            <a:r>
              <a:rPr sz="2600" spc="5" dirty="0">
                <a:latin typeface="Arial"/>
                <a:cs typeface="Arial"/>
              </a:rPr>
              <a:t>2</a:t>
            </a:r>
            <a:r>
              <a:rPr sz="2550" spc="7" baseline="26143" dirty="0">
                <a:latin typeface="Arial"/>
                <a:cs typeface="Arial"/>
              </a:rPr>
              <a:t>7 </a:t>
            </a:r>
            <a:r>
              <a:rPr sz="2600" dirty="0">
                <a:latin typeface="Arial"/>
                <a:cs typeface="Arial"/>
              </a:rPr>
              <a:t>− 1 =</a:t>
            </a:r>
            <a:r>
              <a:rPr sz="2600" spc="-28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127.</a:t>
            </a:r>
            <a:endParaRPr sz="26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280"/>
              </a:spcBef>
              <a:tabLst>
                <a:tab pos="3803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# valid class A </a:t>
            </a:r>
            <a:r>
              <a:rPr sz="2600" spc="-5" dirty="0">
                <a:latin typeface="Arial"/>
                <a:cs typeface="Arial"/>
              </a:rPr>
              <a:t>hostids </a:t>
            </a:r>
            <a:r>
              <a:rPr sz="2600" dirty="0">
                <a:latin typeface="Arial"/>
                <a:cs typeface="Arial"/>
              </a:rPr>
              <a:t>= </a:t>
            </a:r>
            <a:r>
              <a:rPr sz="2600" spc="10" dirty="0">
                <a:latin typeface="Arial"/>
                <a:cs typeface="Arial"/>
              </a:rPr>
              <a:t>2</a:t>
            </a:r>
            <a:r>
              <a:rPr sz="2550" spc="15" baseline="26143" dirty="0">
                <a:latin typeface="Arial"/>
                <a:cs typeface="Arial"/>
              </a:rPr>
              <a:t>24 </a:t>
            </a:r>
            <a:r>
              <a:rPr sz="2600" dirty="0">
                <a:latin typeface="Arial"/>
                <a:cs typeface="Arial"/>
              </a:rPr>
              <a:t>− 2 =</a:t>
            </a:r>
            <a:r>
              <a:rPr sz="2600" spc="-26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16,777,214.</a:t>
            </a:r>
            <a:endParaRPr sz="2600">
              <a:latin typeface="Arial"/>
              <a:cs typeface="Arial"/>
            </a:endParaRPr>
          </a:p>
          <a:p>
            <a:pPr marL="952500" marR="30480" indent="-914400">
              <a:lnSpc>
                <a:spcPct val="117800"/>
              </a:lnSpc>
              <a:spcBef>
                <a:spcPts val="725"/>
              </a:spcBef>
              <a:tabLst>
                <a:tab pos="380365" algn="l"/>
                <a:tab pos="3247390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Arial"/>
                <a:cs typeface="Arial"/>
              </a:rPr>
              <a:t>Continuing </a:t>
            </a:r>
            <a:r>
              <a:rPr sz="2600" dirty="0">
                <a:latin typeface="Arial"/>
                <a:cs typeface="Arial"/>
              </a:rPr>
              <a:t>in </a:t>
            </a:r>
            <a:r>
              <a:rPr sz="2600" spc="-5" dirty="0">
                <a:latin typeface="Arial"/>
                <a:cs typeface="Arial"/>
              </a:rPr>
              <a:t>this fashion </a:t>
            </a:r>
            <a:r>
              <a:rPr sz="2600" dirty="0">
                <a:latin typeface="Arial"/>
                <a:cs typeface="Arial"/>
              </a:rPr>
              <a:t>we </a:t>
            </a:r>
            <a:r>
              <a:rPr sz="2600" spc="-5" dirty="0">
                <a:latin typeface="Arial"/>
                <a:cs typeface="Arial"/>
              </a:rPr>
              <a:t>find the </a:t>
            </a:r>
            <a:r>
              <a:rPr sz="2600" dirty="0">
                <a:latin typeface="Arial"/>
                <a:cs typeface="Arial"/>
              </a:rPr>
              <a:t>answer is:  </a:t>
            </a:r>
            <a:r>
              <a:rPr sz="2600" spc="-5" dirty="0">
                <a:latin typeface="Arial"/>
                <a:cs typeface="Arial"/>
              </a:rPr>
              <a:t>3,737,091,842	(3.7 </a:t>
            </a:r>
            <a:r>
              <a:rPr sz="2600" dirty="0">
                <a:latin typeface="Arial"/>
                <a:cs typeface="Arial"/>
              </a:rPr>
              <a:t>billion </a:t>
            </a:r>
            <a:r>
              <a:rPr sz="2600" spc="-5" dirty="0">
                <a:latin typeface="Arial"/>
                <a:cs typeface="Arial"/>
              </a:rPr>
              <a:t>IP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addresses)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9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01102" y="462281"/>
            <a:ext cx="52482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71850" algn="l"/>
              </a:tabLst>
            </a:pPr>
            <a:r>
              <a:rPr dirty="0"/>
              <a:t>Set</a:t>
            </a:r>
            <a:r>
              <a:rPr spc="5" dirty="0"/>
              <a:t> </a:t>
            </a:r>
            <a:r>
              <a:rPr spc="-5" dirty="0"/>
              <a:t>Theoretic	Version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69339" y="1379538"/>
            <a:ext cx="7682865" cy="38100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55600" marR="301625" indent="-342900">
              <a:lnSpc>
                <a:spcPct val="108600"/>
              </a:lnSpc>
              <a:spcBef>
                <a:spcPts val="5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If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set of ways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do </a:t>
            </a:r>
            <a:r>
              <a:rPr sz="2800" spc="-5" dirty="0">
                <a:latin typeface="Arial"/>
                <a:cs typeface="Arial"/>
              </a:rPr>
              <a:t>task </a:t>
            </a:r>
            <a:r>
              <a:rPr sz="2800" dirty="0">
                <a:latin typeface="Arial"/>
                <a:cs typeface="Arial"/>
              </a:rPr>
              <a:t>1, and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i="1" spc="-1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  set of ways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do </a:t>
            </a:r>
            <a:r>
              <a:rPr sz="2800" spc="-5" dirty="0">
                <a:latin typeface="Arial"/>
                <a:cs typeface="Arial"/>
              </a:rPr>
              <a:t>task </a:t>
            </a:r>
            <a:r>
              <a:rPr sz="2800" dirty="0">
                <a:latin typeface="Arial"/>
                <a:cs typeface="Arial"/>
              </a:rPr>
              <a:t>2, and if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dirty="0">
                <a:latin typeface="Arial"/>
                <a:cs typeface="Arial"/>
              </a:rPr>
              <a:t>are  </a:t>
            </a:r>
            <a:r>
              <a:rPr sz="2800" spc="-5" dirty="0">
                <a:latin typeface="Arial"/>
                <a:cs typeface="Arial"/>
              </a:rPr>
              <a:t>disjoint,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then:</a:t>
            </a:r>
            <a:endParaRPr sz="2800">
              <a:latin typeface="Arial"/>
              <a:cs typeface="Arial"/>
            </a:endParaRPr>
          </a:p>
          <a:p>
            <a:pPr marL="749300" marR="5080" indent="-279400">
              <a:lnSpc>
                <a:spcPct val="112599"/>
              </a:lnSpc>
              <a:spcBef>
                <a:spcPts val="1930"/>
              </a:spcBef>
              <a:tabLst>
                <a:tab pos="7550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ways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do </a:t>
            </a:r>
            <a:r>
              <a:rPr sz="2800" spc="-5" dirty="0">
                <a:latin typeface="Arial"/>
                <a:cs typeface="Arial"/>
              </a:rPr>
              <a:t>either task </a:t>
            </a:r>
            <a:r>
              <a:rPr sz="2800" dirty="0">
                <a:latin typeface="Arial"/>
                <a:cs typeface="Arial"/>
              </a:rPr>
              <a:t>1 or 2 are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FF2600"/>
                </a:solidFill>
                <a:latin typeface="Symbol"/>
                <a:cs typeface="Symbol"/>
              </a:rPr>
              <a:t></a:t>
            </a:r>
            <a:r>
              <a:rPr sz="2800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, 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FF2600"/>
                </a:solidFill>
                <a:latin typeface="Symbol"/>
                <a:cs typeface="Symbol"/>
              </a:rPr>
              <a:t></a:t>
            </a:r>
            <a:r>
              <a:rPr sz="2800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| = |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| +</a:t>
            </a:r>
            <a:r>
              <a:rPr sz="2800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endParaRPr sz="2800">
              <a:latin typeface="Arial"/>
              <a:cs typeface="Arial"/>
            </a:endParaRPr>
          </a:p>
          <a:p>
            <a:pPr marL="749300" marR="278130" indent="-279400">
              <a:lnSpc>
                <a:spcPct val="112599"/>
              </a:lnSpc>
              <a:spcBef>
                <a:spcPts val="1835"/>
              </a:spcBef>
              <a:tabLst>
                <a:tab pos="7550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ways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do </a:t>
            </a:r>
            <a:r>
              <a:rPr sz="2800" spc="-5" dirty="0">
                <a:latin typeface="Arial"/>
                <a:cs typeface="Arial"/>
              </a:rPr>
              <a:t>both task </a:t>
            </a:r>
            <a:r>
              <a:rPr sz="2800" dirty="0">
                <a:latin typeface="Arial"/>
                <a:cs typeface="Arial"/>
              </a:rPr>
              <a:t>1 and 2 can be  </a:t>
            </a:r>
            <a:r>
              <a:rPr sz="2800" spc="-5" dirty="0">
                <a:latin typeface="Arial"/>
                <a:cs typeface="Arial"/>
              </a:rPr>
              <a:t>represented </a:t>
            </a:r>
            <a:r>
              <a:rPr sz="2800" dirty="0">
                <a:latin typeface="Arial"/>
                <a:cs typeface="Arial"/>
              </a:rPr>
              <a:t>as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FF2600"/>
                </a:solidFill>
                <a:latin typeface="Symbol"/>
                <a:cs typeface="Symbol"/>
              </a:rPr>
              <a:t></a:t>
            </a:r>
            <a:r>
              <a:rPr sz="2800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|A </a:t>
            </a:r>
            <a:r>
              <a:rPr sz="2800" dirty="0">
                <a:solidFill>
                  <a:srgbClr val="FF2600"/>
                </a:solidFill>
                <a:latin typeface="Symbol"/>
                <a:cs typeface="Symbol"/>
              </a:rPr>
              <a:t></a:t>
            </a:r>
            <a:r>
              <a:rPr sz="2800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B| =</a:t>
            </a:r>
            <a:r>
              <a:rPr sz="2800" i="1" spc="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|A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800" dirty="0">
                <a:solidFill>
                  <a:srgbClr val="FF2600"/>
                </a:solidFill>
                <a:latin typeface="Times New Roman"/>
                <a:cs typeface="Times New Roman"/>
              </a:rPr>
              <a:t>·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2525</Words>
  <Application>Microsoft Office PowerPoint</Application>
  <PresentationFormat>On-screen Show (4:3)</PresentationFormat>
  <Paragraphs>208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MT Extra</vt:lpstr>
      <vt:lpstr>Symbol</vt:lpstr>
      <vt:lpstr>Times New Roman</vt:lpstr>
      <vt:lpstr>Wingdings</vt:lpstr>
      <vt:lpstr>Office Theme</vt:lpstr>
      <vt:lpstr>Lecture </vt:lpstr>
      <vt:lpstr>Review</vt:lpstr>
      <vt:lpstr>The Product Rule: Example</vt:lpstr>
      <vt:lpstr>The Product Rule: Example</vt:lpstr>
      <vt:lpstr>The Product Rule: Example</vt:lpstr>
      <vt:lpstr>IP Address Example</vt:lpstr>
      <vt:lpstr>IP Address Example</vt:lpstr>
      <vt:lpstr>IP Address Solution</vt:lpstr>
      <vt:lpstr>Set Theoretic Version</vt:lpstr>
      <vt:lpstr>Inclusion-Exclusion Principle</vt:lpstr>
      <vt:lpstr>Inclusion-Exclusion Example</vt:lpstr>
      <vt:lpstr>Setup of Problem</vt:lpstr>
      <vt:lpstr>Tree Diagrams</vt:lpstr>
      <vt:lpstr>Tree Diagrams: Example </vt:lpstr>
      <vt:lpstr>Tree Diagrams: Example</vt:lpstr>
      <vt:lpstr>The Pigeonhole Principle</vt:lpstr>
      <vt:lpstr>The Pigeonhole Principle</vt:lpstr>
      <vt:lpstr>Pigeonhole Principle: Example</vt:lpstr>
      <vt:lpstr>Another Example of P.P.</vt:lpstr>
      <vt:lpstr>Generalized Pigeonhole</vt:lpstr>
      <vt:lpstr>Proof of G.P.P.</vt:lpstr>
      <vt:lpstr>G.P.P. Example I</vt:lpstr>
      <vt:lpstr>G.P.P. Example II</vt:lpstr>
      <vt:lpstr>Fun Pigeonhole Proof</vt:lpstr>
      <vt:lpstr>A Specific Case</vt:lpstr>
      <vt:lpstr>Baseball Example</vt:lpstr>
      <vt:lpstr>Baseball Problem Illustrated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24</dc:title>
  <dc:creator>ADMIN</dc:creator>
  <cp:lastModifiedBy>deepa</cp:lastModifiedBy>
  <cp:revision>3</cp:revision>
  <dcterms:created xsi:type="dcterms:W3CDTF">2020-09-17T01:57:38Z</dcterms:created>
  <dcterms:modified xsi:type="dcterms:W3CDTF">2020-09-21T09:35:21Z</dcterms:modified>
</cp:coreProperties>
</file>