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1C73-C679-4958-A923-13D64F45BD5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2B7A-AA12-44EE-BDD0-27D4381B46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FD7BA1-3A56-4836-9D7A-4D4AFA94FFA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84A4EF-8583-441E-963E-A2E57A0B3F4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78FF51-41ED-4F81-AAFA-97C744B73D8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1D8004-1ACF-444F-9864-EA8E2104F14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8EA4B-6D74-428E-904F-03EB8A91AFF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7E5865-DF64-4D96-AABA-2C6E704D5D0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F6D15C-321D-43E4-8BAE-6B21B6BBED0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E0FC9F-6AF8-4DE1-92FA-DBAE16872CA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845FB1-F875-4902-9A2A-1B2E908B4B2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5A1336-C73A-4507-86A9-0DC1815A42B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79406D-091E-4EFB-8A3F-8F8CEC00EC9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E74195-D290-4451-9F94-015EAAABA2A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D7F43F-293E-4757-BEC0-22825C7A84B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B40821-05BE-4301-926C-2C02DC9F1C9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6B29C9-1F93-4803-82E1-5B5546F8975B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Ch8-</a:t>
            </a:r>
            <a:fld id="{49E9EAE1-2260-481B-9343-C77D749D2DF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9991-EC90-4C2C-A571-B623685E0EB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7C6A-5540-4F01-A745-B683A4845F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ook Antiqua" pitchFamily="18" charset="0"/>
              </a:rPr>
              <a:t>Relations</a:t>
            </a:r>
            <a:endParaRPr lang="en-GB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Book Antiqua" pitchFamily="18" charset="0"/>
              </a:rPr>
              <a:t>In mathematics we study </a:t>
            </a:r>
            <a:r>
              <a:rPr lang="en-GB" sz="2000" dirty="0" smtClean="0">
                <a:latin typeface="Book Antiqua" pitchFamily="18" charset="0"/>
              </a:rPr>
              <a:t>relationships  such </a:t>
            </a:r>
            <a:r>
              <a:rPr lang="en-GB" sz="2000" dirty="0" smtClean="0">
                <a:latin typeface="Book Antiqua" pitchFamily="18" charset="0"/>
              </a:rPr>
              <a:t>as those between a positive integer and one that it divides, an integer and one that it is</a:t>
            </a:r>
          </a:p>
          <a:p>
            <a:pPr>
              <a:buNone/>
            </a:pPr>
            <a:r>
              <a:rPr lang="en-GB" sz="2000" dirty="0" smtClean="0">
                <a:latin typeface="Book Antiqua" pitchFamily="18" charset="0"/>
              </a:rPr>
              <a:t>	congruent </a:t>
            </a:r>
            <a:r>
              <a:rPr lang="en-GB" sz="2000" dirty="0" smtClean="0">
                <a:latin typeface="Book Antiqua" pitchFamily="18" charset="0"/>
              </a:rPr>
              <a:t>to modulo 5, a real number and one that is larger than it, a real number </a:t>
            </a:r>
            <a:r>
              <a:rPr lang="en-GB" sz="2000" i="1" dirty="0" smtClean="0">
                <a:latin typeface="Book Antiqua" pitchFamily="18" charset="0"/>
              </a:rPr>
              <a:t>x and </a:t>
            </a:r>
            <a:r>
              <a:rPr lang="en-GB" sz="2000" i="1" dirty="0" smtClean="0">
                <a:latin typeface="Book Antiqua" pitchFamily="18" charset="0"/>
              </a:rPr>
              <a:t>the </a:t>
            </a:r>
            <a:r>
              <a:rPr lang="en-GB" sz="2000" dirty="0" smtClean="0">
                <a:latin typeface="Book Antiqua" pitchFamily="18" charset="0"/>
              </a:rPr>
              <a:t>value </a:t>
            </a:r>
            <a:r>
              <a:rPr lang="en-GB" sz="2000" i="1" dirty="0" smtClean="0">
                <a:latin typeface="Book Antiqua" pitchFamily="18" charset="0"/>
              </a:rPr>
              <a:t>f (x) where f is a function, and so </a:t>
            </a:r>
            <a:r>
              <a:rPr lang="en-GB" sz="2000" i="1" dirty="0" smtClean="0">
                <a:latin typeface="Book Antiqua" pitchFamily="18" charset="0"/>
              </a:rPr>
              <a:t>on.</a:t>
            </a:r>
          </a:p>
          <a:p>
            <a:pPr>
              <a:buFont typeface="Wingdings" pitchFamily="2" charset="2"/>
              <a:buChar char="§"/>
            </a:pPr>
            <a:r>
              <a:rPr lang="en-GB" sz="2000" i="1" dirty="0" smtClean="0">
                <a:latin typeface="Book Antiqua" pitchFamily="18" charset="0"/>
              </a:rPr>
              <a:t>Relationships such as that between a program and  </a:t>
            </a:r>
            <a:r>
              <a:rPr lang="en-GB" sz="2000" dirty="0" smtClean="0">
                <a:latin typeface="Book Antiqua" pitchFamily="18" charset="0"/>
              </a:rPr>
              <a:t>a variable it uses, and that between a computer language and a valid statement in this language often arise in computer science.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Book Antiqua" pitchFamily="18" charset="0"/>
              </a:rPr>
              <a:t>Relationships </a:t>
            </a:r>
            <a:r>
              <a:rPr lang="en-GB" sz="2000" dirty="0" smtClean="0">
                <a:latin typeface="Book Antiqua" pitchFamily="18" charset="0"/>
              </a:rPr>
              <a:t>between elements of sets are represented using the structure called a </a:t>
            </a:r>
            <a:r>
              <a:rPr lang="en-GB" sz="2000" dirty="0" smtClean="0">
                <a:latin typeface="Book Antiqua" pitchFamily="18" charset="0"/>
              </a:rPr>
              <a:t>relation, which </a:t>
            </a:r>
            <a:r>
              <a:rPr lang="en-GB" sz="2000" dirty="0" smtClean="0">
                <a:latin typeface="Book Antiqua" pitchFamily="18" charset="0"/>
              </a:rPr>
              <a:t>is just a subset of the Cartesian product of the sets</a:t>
            </a:r>
            <a:r>
              <a:rPr lang="en-GB" sz="2000" dirty="0" smtClean="0">
                <a:latin typeface="Book Antiqua" pitchFamily="18" charset="0"/>
              </a:rPr>
              <a:t>.</a:t>
            </a:r>
          </a:p>
          <a:p>
            <a:r>
              <a:rPr lang="en-GB" sz="2000" dirty="0" smtClean="0">
                <a:latin typeface="Book Antiqua" pitchFamily="18" charset="0"/>
              </a:rPr>
              <a:t>Relations can be used to solve </a:t>
            </a:r>
            <a:r>
              <a:rPr lang="en-GB" sz="2000" dirty="0" smtClean="0">
                <a:latin typeface="Book Antiqua" pitchFamily="18" charset="0"/>
              </a:rPr>
              <a:t>problems such </a:t>
            </a:r>
            <a:r>
              <a:rPr lang="en-GB" sz="2000" dirty="0" smtClean="0">
                <a:latin typeface="Book Antiqua" pitchFamily="18" charset="0"/>
              </a:rPr>
              <a:t>as determining which pairs of cities are linked by airline flights in a network, finding </a:t>
            </a:r>
            <a:r>
              <a:rPr lang="en-GB" sz="2000" dirty="0" smtClean="0">
                <a:latin typeface="Book Antiqua" pitchFamily="18" charset="0"/>
              </a:rPr>
              <a:t>a viable </a:t>
            </a:r>
            <a:r>
              <a:rPr lang="en-GB" sz="2000" dirty="0" smtClean="0">
                <a:latin typeface="Book Antiqua" pitchFamily="18" charset="0"/>
              </a:rPr>
              <a:t>order for the different phases of a complicated project, or producing a useful way to </a:t>
            </a:r>
            <a:r>
              <a:rPr lang="en-GB" sz="2000" dirty="0" smtClean="0">
                <a:latin typeface="Book Antiqua" pitchFamily="18" charset="0"/>
              </a:rPr>
              <a:t>store information </a:t>
            </a:r>
            <a:r>
              <a:rPr lang="en-GB" sz="2000" dirty="0" smtClean="0">
                <a:latin typeface="Book Antiqua" pitchFamily="18" charset="0"/>
              </a:rPr>
              <a:t>in computer databases.</a:t>
            </a:r>
            <a:endParaRPr lang="en-GB" sz="2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Ch8-</a:t>
            </a:r>
            <a:fld id="{F91A04C8-6B9A-4C71-8F9F-141BF530296B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07A56575-BEF7-4517-AF1F-43EF9339DB2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2296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smtClean="0">
                <a:solidFill>
                  <a:srgbClr val="008000"/>
                </a:solidFill>
              </a:rPr>
              <a:t>Example 8.</a:t>
            </a:r>
            <a:r>
              <a:rPr lang="en-US" altLang="zh-TW" sz="2800" smtClean="0"/>
              <a:t> Which of the relations from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                    Example 5 are reflexive?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b="1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b="1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b="1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b="1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800" b="1" smtClean="0">
              <a:solidFill>
                <a:srgbClr val="008000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62000" y="17526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baseline="-25000">
                <a:latin typeface="Times New Roman" pitchFamily="18" charset="0"/>
              </a:rPr>
              <a:t>1 </a:t>
            </a:r>
            <a:r>
              <a:rPr lang="en-US" altLang="zh-TW" sz="2800">
                <a:latin typeface="Times New Roman" pitchFamily="18" charset="0"/>
              </a:rPr>
              <a:t>= { 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</a:rPr>
              <a:t>) |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or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+1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 3 }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86400" y="4343400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baseline="-25000">
                <a:latin typeface="Times New Roman" pitchFamily="18" charset="0"/>
              </a:rPr>
              <a:t>1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baseline="-25000">
                <a:latin typeface="Times New Roman" pitchFamily="18" charset="0"/>
              </a:rPr>
              <a:t>3</a:t>
            </a:r>
            <a:r>
              <a:rPr lang="en-US" altLang="zh-TW" sz="2800"/>
              <a:t> and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baseline="-25000">
                <a:latin typeface="Times New Roman" pitchFamily="18" charset="0"/>
              </a:rPr>
              <a:t>4</a:t>
            </a:r>
            <a:r>
              <a:rPr lang="en-US" altLang="zh-TW" sz="2800"/>
              <a:t>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8600" y="51054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9.</a:t>
            </a:r>
            <a:r>
              <a:rPr lang="en-US" altLang="zh-TW" sz="2800"/>
              <a:t> Is the “divides” relation on the set of positive integers reflexive?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4800" y="6096000"/>
            <a:ext cx="281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32FFA0E3-3A94-4359-A594-46A4B70A9B3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6868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3300"/>
                </a:solidFill>
              </a:rPr>
              <a:t>Def 4.</a:t>
            </a:r>
            <a:r>
              <a:rPr lang="en-US" altLang="zh-TW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(1) A relation </a:t>
            </a:r>
            <a:r>
              <a:rPr lang="en-US" altLang="zh-TW" b="1" i="1" dirty="0" smtClean="0">
                <a:latin typeface="Times New Roman" pitchFamily="18" charset="0"/>
              </a:rPr>
              <a:t>R</a:t>
            </a:r>
            <a:r>
              <a:rPr lang="en-US" altLang="zh-TW" dirty="0" smtClean="0"/>
              <a:t> on a set </a:t>
            </a:r>
            <a:r>
              <a:rPr lang="en-US" altLang="zh-TW" b="1" i="1" dirty="0" smtClean="0">
                <a:latin typeface="Times New Roman" pitchFamily="18" charset="0"/>
              </a:rPr>
              <a:t>A </a:t>
            </a:r>
            <a:r>
              <a:rPr lang="en-US" altLang="zh-TW" dirty="0" smtClean="0"/>
              <a:t>is called </a:t>
            </a:r>
            <a:r>
              <a:rPr lang="en-US" altLang="zh-TW" u="sng" dirty="0" smtClean="0">
                <a:solidFill>
                  <a:srgbClr val="0066FF"/>
                </a:solidFill>
              </a:rPr>
              <a:t>symmetric</a:t>
            </a:r>
            <a:r>
              <a:rPr lang="en-US" altLang="zh-TW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>
                <a:sym typeface="Symbol" pitchFamily="18" charset="2"/>
              </a:rPr>
              <a:t>for  all (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b)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,</a:t>
            </a:r>
            <a:br>
              <a:rPr lang="en-US" altLang="zh-TW" b="1" dirty="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TW" dirty="0" smtClean="0">
                <a:sym typeface="Symbol" pitchFamily="18" charset="2"/>
              </a:rPr>
              <a:t>  </a:t>
            </a:r>
            <a:r>
              <a:rPr lang="en-US" altLang="zh-TW" b="1" dirty="0" smtClean="0">
                <a:latin typeface="Times New Roman" pitchFamily="18" charset="0"/>
              </a:rPr>
              <a:t>(</a:t>
            </a:r>
            <a:r>
              <a:rPr lang="en-US" altLang="zh-TW" b="1" i="1" dirty="0" smtClean="0">
                <a:latin typeface="Times New Roman" pitchFamily="18" charset="0"/>
              </a:rPr>
              <a:t>b</a:t>
            </a:r>
            <a:r>
              <a:rPr lang="en-US" altLang="zh-TW" b="1" dirty="0" smtClean="0">
                <a:latin typeface="Times New Roman" pitchFamily="18" charset="0"/>
              </a:rPr>
              <a:t>, </a:t>
            </a:r>
            <a:r>
              <a:rPr lang="en-US" altLang="zh-TW" b="1" i="1" dirty="0" smtClean="0">
                <a:latin typeface="Times New Roman" pitchFamily="18" charset="0"/>
              </a:rPr>
              <a:t>a</a:t>
            </a:r>
            <a:r>
              <a:rPr lang="en-US" altLang="zh-TW" b="1" dirty="0" smtClean="0">
                <a:latin typeface="Times New Roman" pitchFamily="18" charset="0"/>
              </a:rPr>
              <a:t>)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TW" dirty="0" smtClean="0">
                <a:sym typeface="Symbol" pitchFamily="18" charset="2"/>
              </a:rPr>
              <a:t>(2) A relation 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on a set 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/>
              <a:t>is called      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en-US" altLang="zh-TW" u="sng" dirty="0" err="1" smtClean="0">
                <a:solidFill>
                  <a:srgbClr val="0066FF"/>
                </a:solidFill>
                <a:sym typeface="Symbol" pitchFamily="18" charset="2"/>
              </a:rPr>
              <a:t>antisymmetric</a:t>
            </a:r>
            <a:r>
              <a:rPr lang="en-US" altLang="zh-TW" u="sng" dirty="0" smtClean="0">
                <a:solidFill>
                  <a:srgbClr val="0066FF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  </a:t>
            </a:r>
            <a:r>
              <a:rPr lang="en-US" altLang="zh-TW" dirty="0" smtClean="0">
                <a:sym typeface="Symbol" pitchFamily="18" charset="2"/>
              </a:rPr>
              <a:t>for </a:t>
            </a:r>
            <a:r>
              <a:rPr lang="en-GB" b="1" i="1" dirty="0" smtClean="0">
                <a:latin typeface="Book Antiqua" pitchFamily="18" charset="0"/>
              </a:rPr>
              <a:t>all </a:t>
            </a:r>
            <a:r>
              <a:rPr lang="en-US" altLang="zh-TW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, </a:t>
            </a:r>
          </a:p>
          <a:p>
            <a:pPr eaLnBrk="1" hangingPunct="1">
              <a:buNone/>
            </a:pPr>
            <a:r>
              <a:rPr lang="en-US" altLang="zh-TW" dirty="0" smtClean="0">
                <a:sym typeface="Symbol" pitchFamily="18" charset="2"/>
              </a:rPr>
              <a:t>           </a:t>
            </a:r>
            <a:r>
              <a:rPr lang="en-GB" b="1" i="1" dirty="0" smtClean="0">
                <a:latin typeface="Book Antiqua" pitchFamily="18" charset="0"/>
              </a:rPr>
              <a:t> if 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 smtClean="0">
                <a:solidFill>
                  <a:srgbClr val="FF3300"/>
                </a:solidFill>
                <a:sym typeface="Symbol" pitchFamily="18" charset="2"/>
              </a:rPr>
              <a:t> and 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 smtClean="0">
                <a:solidFill>
                  <a:srgbClr val="FF3300"/>
                </a:solidFill>
                <a:sym typeface="Symbol" pitchFamily="18" charset="2"/>
              </a:rPr>
              <a:t>      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altLang="zh-TW" sz="2800" b="1" dirty="0" smtClean="0">
              <a:latin typeface="Book Antiqu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BA7F53CB-83C3-4790-A7D4-B69BAD620BC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84582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Example 10.</a:t>
            </a:r>
            <a:r>
              <a:rPr lang="en-US" altLang="zh-TW" sz="2800"/>
              <a:t> Which of the relations from Example 7</a:t>
            </a:r>
          </a:p>
          <a:p>
            <a:r>
              <a:rPr lang="en-US" altLang="zh-TW" sz="2800"/>
              <a:t>                     are symmetric or antisymmetric ? </a:t>
            </a:r>
          </a:p>
          <a:p>
            <a:r>
              <a:rPr lang="en-US" altLang="zh-TW" sz="2800" b="1" i="1">
                <a:latin typeface="Times New Roman" pitchFamily="18" charset="0"/>
              </a:rPr>
              <a:t>   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>
                <a:latin typeface="Times New Roman" pitchFamily="18" charset="0"/>
              </a:rPr>
              <a:t> = { (1,1), (1,2), (2,1)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  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latin typeface="Times New Roman" pitchFamily="18" charset="0"/>
              </a:rPr>
              <a:t> = { (1,1), (1,2), (1,4), (2,1), (2,2), (3,3), (4,1), (4,4)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b="1" i="1">
                <a:latin typeface="Times New Roman" pitchFamily="18" charset="0"/>
              </a:rPr>
              <a:t>   R</a:t>
            </a:r>
            <a:r>
              <a:rPr lang="en-US" altLang="zh-TW" sz="2800" b="1" baseline="-25000">
                <a:latin typeface="Times New Roman" pitchFamily="18" charset="0"/>
              </a:rPr>
              <a:t>4</a:t>
            </a:r>
            <a:r>
              <a:rPr lang="en-US" altLang="zh-TW" sz="2800">
                <a:latin typeface="Times New Roman" pitchFamily="18" charset="0"/>
              </a:rPr>
              <a:t> = { (2,1), (3,1), (3,2), (4,1), (4,2), (4,3) }</a:t>
            </a:r>
            <a:endParaRPr lang="en-US" altLang="zh-TW" sz="2800" b="1">
              <a:solidFill>
                <a:srgbClr val="008000"/>
              </a:solidFill>
            </a:endParaRPr>
          </a:p>
          <a:p>
            <a:endParaRPr lang="en-US" altLang="zh-TW" sz="2800" b="1">
              <a:solidFill>
                <a:srgbClr val="008000"/>
              </a:solidFill>
            </a:endParaRPr>
          </a:p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 b="1">
                <a:latin typeface="Times New Roman" pitchFamily="18" charset="0"/>
              </a:rPr>
              <a:t>,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lang="en-US" altLang="zh-TW" sz="2800"/>
              <a:t>are symmetric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4</a:t>
            </a:r>
            <a:r>
              <a:rPr lang="en-US" altLang="zh-TW" sz="2800"/>
              <a:t> are antisymmetric.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8600" y="47244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11.</a:t>
            </a:r>
            <a:r>
              <a:rPr lang="en-US" altLang="zh-TW" sz="2800"/>
              <a:t> Is the “divides” relation on the set of positive integers symmetric? Is it antisymmetric?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8600" y="5715000"/>
            <a:ext cx="8382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It is not symmetric since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1|2</a:t>
            </a:r>
            <a:r>
              <a:rPr lang="en-US" altLang="zh-TW" sz="2800"/>
              <a:t> but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2 | 1</a:t>
            </a:r>
            <a:r>
              <a:rPr lang="en-US" altLang="zh-TW" sz="280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    It is antisymmetric since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/>
              <a:t> and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/>
              <a:t> implies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/>
              <a:t>.</a:t>
            </a:r>
          </a:p>
        </p:txBody>
      </p:sp>
      <p:cxnSp>
        <p:nvCxnSpPr>
          <p:cNvPr id="7" name="直線接點 6"/>
          <p:cNvCxnSpPr/>
          <p:nvPr/>
        </p:nvCxnSpPr>
        <p:spPr>
          <a:xfrm rot="5400000">
            <a:off x="6372225" y="5940425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F0DAFD84-A989-468C-9B48-1C1A37BA33C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43800" cy="2057400"/>
          </a:xfrm>
        </p:spPr>
        <p:txBody>
          <a:bodyPr/>
          <a:lstStyle/>
          <a:p>
            <a:pPr eaLnBrk="1" hangingPunct="1"/>
            <a:r>
              <a:rPr lang="en-US" altLang="zh-TW" sz="3200" b="1" dirty="0" smtClean="0">
                <a:solidFill>
                  <a:srgbClr val="FF3300"/>
                </a:solidFill>
              </a:rPr>
              <a:t>Def 5.</a:t>
            </a:r>
            <a:r>
              <a:rPr lang="en-US" altLang="zh-TW" sz="3200" dirty="0" smtClean="0"/>
              <a:t> A relation </a:t>
            </a:r>
            <a:r>
              <a:rPr lang="en-US" altLang="zh-TW" sz="3200" b="1" i="1" dirty="0" smtClean="0">
                <a:latin typeface="Times New Roman" pitchFamily="18" charset="0"/>
              </a:rPr>
              <a:t>R</a:t>
            </a:r>
            <a:r>
              <a:rPr lang="en-US" altLang="zh-TW" sz="3200" dirty="0" smtClean="0"/>
              <a:t> on a set </a:t>
            </a:r>
            <a:r>
              <a:rPr lang="en-US" altLang="zh-TW" sz="3200" b="1" i="1" dirty="0" smtClean="0">
                <a:latin typeface="Times New Roman" pitchFamily="18" charset="0"/>
              </a:rPr>
              <a:t>A</a:t>
            </a:r>
            <a:r>
              <a:rPr lang="en-US" altLang="zh-TW" sz="3200" dirty="0" smtClean="0"/>
              <a:t> is called  </a:t>
            </a:r>
            <a:br>
              <a:rPr lang="en-US" altLang="zh-TW" sz="3200" dirty="0" smtClean="0"/>
            </a:br>
            <a:r>
              <a:rPr lang="en-US" altLang="zh-TW" sz="3200" dirty="0" smtClean="0"/>
              <a:t>       </a:t>
            </a:r>
            <a:r>
              <a:rPr lang="en-US" altLang="zh-TW" sz="3200" dirty="0" smtClean="0">
                <a:solidFill>
                  <a:srgbClr val="0066FF"/>
                </a:solidFill>
              </a:rPr>
              <a:t>transitive </a:t>
            </a:r>
            <a:br>
              <a:rPr lang="en-US" altLang="zh-TW" sz="3200" dirty="0" smtClean="0">
                <a:solidFill>
                  <a:srgbClr val="0066FF"/>
                </a:solidFill>
              </a:rPr>
            </a:br>
            <a:r>
              <a:rPr lang="en-US" altLang="zh-TW" sz="3200" dirty="0" smtClean="0"/>
              <a:t>if </a:t>
            </a:r>
            <a:r>
              <a:rPr lang="en-US" altLang="zh-TW" sz="3200" b="1" dirty="0" smtClean="0">
                <a:latin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</a:rPr>
              <a:t>)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 smtClean="0">
                <a:sym typeface="Symbol" pitchFamily="18" charset="2"/>
              </a:rPr>
              <a:t> and 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 smtClean="0">
                <a:sym typeface="Symbol" pitchFamily="18" charset="2"/>
              </a:rPr>
              <a:t>  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 smtClean="0">
                <a:sym typeface="Symbol" pitchFamily="18" charset="2"/>
              </a:rPr>
              <a:t>.</a:t>
            </a:r>
            <a:r>
              <a:rPr lang="en-US" altLang="zh-TW" sz="3200" dirty="0" smtClean="0">
                <a:sym typeface="Symbol" pitchFamily="18" charset="2"/>
              </a:rPr>
              <a:t> </a:t>
            </a:r>
            <a:br>
              <a:rPr lang="en-US" altLang="zh-TW" sz="3200" dirty="0" smtClean="0">
                <a:sym typeface="Symbol" pitchFamily="18" charset="2"/>
              </a:rPr>
            </a:br>
            <a:r>
              <a:rPr lang="en-US" altLang="zh-TW" sz="3200" dirty="0" smtClean="0">
                <a:sym typeface="Symbol" pitchFamily="18" charset="2"/>
              </a:rPr>
              <a:t>for 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zh-TW" sz="32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 smtClean="0">
                <a:latin typeface="Times New Roman" pitchFamily="18" charset="0"/>
                <a:sym typeface="Symbol" pitchFamily="18" charset="2"/>
              </a:rPr>
              <a:t>A</a:t>
            </a:r>
            <a:endParaRPr lang="en-US" altLang="zh-TW" sz="3200" dirty="0" smtClean="0">
              <a:sym typeface="Symbol" pitchFamily="18" charset="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1000" y="29718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15.</a:t>
            </a:r>
            <a:r>
              <a:rPr lang="en-US" altLang="zh-TW" sz="2800"/>
              <a:t> Is the “divides” relation on the set of positive integers transitive?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1000" y="3962400"/>
            <a:ext cx="838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Suppose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/>
              <a:t> and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>
                <a:sym typeface="Symbol" pitchFamily="18" charset="2"/>
              </a:rPr>
              <a:t>         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>
                <a:sym typeface="Symbol" pitchFamily="18" charset="2"/>
              </a:rPr>
              <a:t>          transitive</a:t>
            </a:r>
            <a:endParaRPr lang="en-US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F9D040D9-74E4-40ED-8A0A-CEBB7876596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535988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Example 13.</a:t>
            </a:r>
            <a:r>
              <a:rPr lang="en-US" altLang="zh-TW" sz="2800"/>
              <a:t> Which of the relations in Example 7 are</a:t>
            </a:r>
          </a:p>
          <a:p>
            <a:r>
              <a:rPr lang="en-US" altLang="zh-TW" sz="2800"/>
              <a:t>                     transitive ?</a:t>
            </a:r>
          </a:p>
          <a:p>
            <a:r>
              <a:rPr lang="en-US" altLang="zh-TW" sz="2800" b="1" i="1">
                <a:latin typeface="Times New Roman" pitchFamily="18" charset="0"/>
              </a:rPr>
              <a:t>    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>
                <a:latin typeface="Times New Roman" pitchFamily="18" charset="0"/>
              </a:rPr>
              <a:t> = { (1,1), (1,2), (2,1)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   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latin typeface="Times New Roman" pitchFamily="18" charset="0"/>
              </a:rPr>
              <a:t> = { (1,1), (1,2), (1,4), (2,1), (2,2), (3,3), (4,1), (4,4)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b="1" i="1">
                <a:latin typeface="Times New Roman" pitchFamily="18" charset="0"/>
              </a:rPr>
              <a:t>    R</a:t>
            </a:r>
            <a:r>
              <a:rPr lang="en-US" altLang="zh-TW" sz="2800" b="1" baseline="-25000">
                <a:latin typeface="Times New Roman" pitchFamily="18" charset="0"/>
              </a:rPr>
              <a:t>4</a:t>
            </a:r>
            <a:r>
              <a:rPr lang="en-US" altLang="zh-TW" sz="2800">
                <a:latin typeface="Times New Roman" pitchFamily="18" charset="0"/>
              </a:rPr>
              <a:t> = { (2,1), (3,1), (3,2), (4,1), (4,2), (4,3) }</a:t>
            </a:r>
            <a:endParaRPr lang="en-US" altLang="zh-TW" sz="2800" b="1">
              <a:solidFill>
                <a:srgbClr val="008000"/>
              </a:solidFill>
            </a:endParaRPr>
          </a:p>
          <a:p>
            <a:endParaRPr lang="en-US" altLang="zh-TW" sz="2800" b="1">
              <a:solidFill>
                <a:srgbClr val="008000"/>
              </a:solidFill>
            </a:endParaRPr>
          </a:p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  <a:p>
            <a:r>
              <a:rPr lang="en-US" altLang="zh-TW" sz="2800"/>
              <a:t>   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/>
              <a:t> is not transitive since </a:t>
            </a:r>
            <a:br>
              <a:rPr lang="en-US" altLang="zh-TW" sz="2800"/>
            </a:br>
            <a:r>
              <a:rPr lang="en-US" altLang="zh-TW" sz="2800"/>
              <a:t>            </a:t>
            </a:r>
            <a:r>
              <a:rPr lang="en-US" altLang="zh-TW" sz="2800">
                <a:latin typeface="Times New Roman" pitchFamily="18" charset="0"/>
              </a:rPr>
              <a:t>(2,1)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>
                <a:sym typeface="Symbol" pitchFamily="18" charset="2"/>
              </a:rPr>
              <a:t> and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(1,2) 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>
                <a:sym typeface="Symbol" pitchFamily="18" charset="2"/>
              </a:rPr>
              <a:t> but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(2,2)</a:t>
            </a:r>
            <a:r>
              <a:rPr lang="en-US" altLang="zh-TW" sz="2800">
                <a:sym typeface="Symbol" pitchFamily="18" charset="2"/>
              </a:rPr>
              <a:t> 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2</a:t>
            </a:r>
            <a:r>
              <a:rPr lang="en-US" altLang="zh-TW" sz="2800">
                <a:latin typeface="Times New Roman" pitchFamily="18" charset="0"/>
              </a:rPr>
              <a:t>.</a:t>
            </a:r>
            <a:r>
              <a:rPr lang="en-US" altLang="zh-TW" sz="2800">
                <a:sym typeface="Symbol" pitchFamily="18" charset="2"/>
              </a:rPr>
              <a:t> </a:t>
            </a:r>
          </a:p>
          <a:p>
            <a:r>
              <a:rPr lang="en-US" altLang="zh-TW" sz="2800">
                <a:sym typeface="Symbol" pitchFamily="18" charset="2"/>
              </a:rPr>
              <a:t>   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sym typeface="Symbol" pitchFamily="18" charset="2"/>
              </a:rPr>
              <a:t> is not transitive since </a:t>
            </a:r>
            <a:br>
              <a:rPr lang="en-US" altLang="zh-TW" sz="2800">
                <a:sym typeface="Symbol" pitchFamily="18" charset="2"/>
              </a:rPr>
            </a:br>
            <a:r>
              <a:rPr lang="en-US" altLang="zh-TW" sz="2800">
                <a:sym typeface="Symbol" pitchFamily="18" charset="2"/>
              </a:rPr>
              <a:t>           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(2,1) </a:t>
            </a:r>
            <a:r>
              <a:rPr lang="en-US" altLang="zh-TW" sz="2800">
                <a:sym typeface="Symbol" pitchFamily="18" charset="2"/>
              </a:rPr>
              <a:t>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sym typeface="Symbol" pitchFamily="18" charset="2"/>
              </a:rPr>
              <a:t> and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(1,4)</a:t>
            </a:r>
            <a:r>
              <a:rPr lang="en-US" altLang="zh-TW" sz="2800">
                <a:sym typeface="Symbol" pitchFamily="18" charset="2"/>
              </a:rPr>
              <a:t> 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sym typeface="Symbol" pitchFamily="18" charset="2"/>
              </a:rPr>
              <a:t> but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(2,4)</a:t>
            </a:r>
            <a:r>
              <a:rPr lang="en-US" altLang="zh-TW" sz="2800">
                <a:sym typeface="Symbol" pitchFamily="18" charset="2"/>
              </a:rPr>
              <a:t> 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  <a:r>
              <a:rPr lang="en-US" altLang="zh-TW" sz="2800">
                <a:sym typeface="Symbol" pitchFamily="18" charset="2"/>
              </a:rPr>
              <a:t>.</a:t>
            </a:r>
          </a:p>
          <a:p>
            <a:r>
              <a:rPr lang="en-US" altLang="zh-TW" sz="2800" b="1" i="1">
                <a:latin typeface="Times New Roman" pitchFamily="18" charset="0"/>
              </a:rPr>
              <a:t>    R</a:t>
            </a:r>
            <a:r>
              <a:rPr lang="en-US" altLang="zh-TW" sz="2800" b="1" baseline="-25000">
                <a:latin typeface="Times New Roman" pitchFamily="18" charset="0"/>
              </a:rPr>
              <a:t>4</a:t>
            </a:r>
            <a:r>
              <a:rPr lang="en-US" altLang="zh-TW" sz="2800"/>
              <a:t> is transitive.</a:t>
            </a:r>
          </a:p>
          <a:p>
            <a:endParaRPr lang="en-US" altLang="zh-TW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E5044EC0-1990-430D-9E42-FDEFBEDEA79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smtClean="0">
                <a:solidFill>
                  <a:srgbClr val="008000"/>
                </a:solidFill>
              </a:rPr>
              <a:t>  Example 17.</a:t>
            </a:r>
            <a:r>
              <a:rPr lang="en-US" altLang="zh-TW" sz="2800" smtClean="0"/>
              <a:t>  Let </a:t>
            </a:r>
            <a:r>
              <a:rPr lang="en-US" altLang="zh-TW" sz="2800" b="1" i="1" smtClean="0">
                <a:latin typeface="Times New Roman" pitchFamily="18" charset="0"/>
              </a:rPr>
              <a:t>A</a:t>
            </a:r>
            <a:r>
              <a:rPr lang="en-US" altLang="zh-TW" sz="2800" smtClean="0">
                <a:latin typeface="Times New Roman" pitchFamily="18" charset="0"/>
              </a:rPr>
              <a:t> = {1, 2, 3}</a:t>
            </a:r>
            <a:r>
              <a:rPr lang="en-US" altLang="zh-TW" sz="2800" smtClean="0"/>
              <a:t> and </a:t>
            </a:r>
            <a:r>
              <a:rPr lang="en-US" altLang="zh-TW" sz="2800" b="1" i="1" smtClean="0">
                <a:latin typeface="Times New Roman" pitchFamily="18" charset="0"/>
              </a:rPr>
              <a:t>B</a:t>
            </a:r>
            <a:r>
              <a:rPr lang="en-US" altLang="zh-TW" sz="2800" smtClean="0">
                <a:latin typeface="Times New Roman" pitchFamily="18" charset="0"/>
              </a:rPr>
              <a:t> = {1, 2, 3, 4}.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		The relation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</a:t>
            </a:r>
            <a:r>
              <a:rPr lang="en-US" altLang="zh-TW" sz="2800" b="1" smtClean="0">
                <a:latin typeface="Times New Roman" pitchFamily="18" charset="0"/>
              </a:rPr>
              <a:t> </a:t>
            </a:r>
            <a:r>
              <a:rPr lang="en-US" altLang="zh-TW" sz="2800" smtClean="0">
                <a:latin typeface="Times New Roman" pitchFamily="18" charset="0"/>
              </a:rPr>
              <a:t>= {(1,1), (2,2), (3,3)}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         and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aseline="-25000" smtClean="0">
                <a:latin typeface="Times New Roman" pitchFamily="18" charset="0"/>
              </a:rPr>
              <a:t>2</a:t>
            </a:r>
            <a:r>
              <a:rPr lang="en-US" altLang="zh-TW" sz="2800" smtClean="0">
                <a:latin typeface="Times New Roman" pitchFamily="18" charset="0"/>
              </a:rPr>
              <a:t> = {(1,1), (1,2), (1,3), (1,4)}</a:t>
            </a:r>
            <a:r>
              <a:rPr lang="en-US" altLang="zh-TW" sz="2800" smtClean="0"/>
              <a:t> can be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         combined to obtain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/>
              <a:t>      </a:t>
            </a:r>
            <a:r>
              <a:rPr lang="en-US" altLang="zh-TW" sz="2800" i="1" smtClean="0"/>
              <a:t>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 </a:t>
            </a:r>
            <a:r>
              <a:rPr lang="en-US" altLang="zh-TW" sz="2800" b="1" smtClean="0">
                <a:latin typeface="Times New Roman" pitchFamily="18" charset="0"/>
                <a:ea typeface="AR MinchoL JIS" pitchFamily="49" charset="-128"/>
              </a:rPr>
              <a:t>∪ </a:t>
            </a:r>
            <a:r>
              <a:rPr lang="en-US" altLang="zh-TW" sz="2800" b="1" i="1" smtClean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2</a:t>
            </a:r>
            <a:r>
              <a:rPr lang="en-US" altLang="zh-TW" sz="2800" smtClean="0">
                <a:latin typeface="Times New Roman" pitchFamily="18" charset="0"/>
                <a:ea typeface="AR MinchoL JIS" pitchFamily="49" charset="-128"/>
              </a:rPr>
              <a:t> = {(1,1</a:t>
            </a:r>
            <a:r>
              <a:rPr lang="en-US" altLang="zh-TW" sz="2800" smtClean="0">
                <a:latin typeface="Times New Roman" pitchFamily="18" charset="0"/>
              </a:rPr>
              <a:t>), (2,2), (3,3), (1,2), (1,3), (1,4)}</a:t>
            </a:r>
            <a:r>
              <a:rPr lang="en-US" altLang="zh-TW" sz="2800" smtClean="0"/>
              <a:t> </a:t>
            </a:r>
            <a:endParaRPr lang="en-US" altLang="zh-TW" sz="2800" smtClean="0">
              <a:latin typeface="Times New Roman" pitchFamily="18" charset="0"/>
              <a:ea typeface="AR MinchoL JIS" pitchFamily="49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imes New Roman" pitchFamily="18" charset="0"/>
                <a:ea typeface="AR MinchoL JIS" pitchFamily="49" charset="-128"/>
              </a:rPr>
              <a:t>       </a:t>
            </a:r>
            <a:r>
              <a:rPr lang="en-US" altLang="zh-TW" sz="2800" b="1" i="1" smtClean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</a:t>
            </a:r>
            <a:r>
              <a:rPr lang="en-US" altLang="zh-TW" sz="2800" baseline="-25000" smtClean="0">
                <a:latin typeface="Times New Roman" pitchFamily="18" charset="0"/>
              </a:rPr>
              <a:t> </a:t>
            </a:r>
            <a:r>
              <a:rPr lang="en-US" altLang="zh-TW" sz="2800" b="1" smtClean="0">
                <a:latin typeface="Times New Roman" pitchFamily="18" charset="0"/>
                <a:ea typeface="AR MinchoL JIS" pitchFamily="49" charset="-128"/>
              </a:rPr>
              <a:t>∩ </a:t>
            </a:r>
            <a:r>
              <a:rPr lang="en-US" altLang="zh-TW" sz="2800" b="1" i="1" smtClean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2</a:t>
            </a:r>
            <a:r>
              <a:rPr lang="en-US" altLang="zh-TW" sz="2800" smtClean="0">
                <a:latin typeface="Times New Roman" pitchFamily="18" charset="0"/>
                <a:ea typeface="AR MinchoL JIS" pitchFamily="49" charset="-128"/>
              </a:rPr>
              <a:t> = {(1,1)}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imes New Roman" pitchFamily="18" charset="0"/>
                <a:ea typeface="AR MinchoL JIS" pitchFamily="49" charset="-128"/>
              </a:rPr>
              <a:t>       </a:t>
            </a:r>
            <a:r>
              <a:rPr lang="en-US" altLang="zh-TW" sz="2800" b="1" i="1" smtClean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</a:t>
            </a:r>
            <a:r>
              <a:rPr lang="en-US" altLang="zh-TW" sz="2800" b="1" smtClean="0">
                <a:latin typeface="Times New Roman" pitchFamily="18" charset="0"/>
                <a:ea typeface="AR MinchoL JIS" pitchFamily="49" charset="-128"/>
              </a:rPr>
              <a:t> </a:t>
            </a:r>
            <a:r>
              <a:rPr lang="zh-TW" altLang="en-US" sz="2800" b="1" smtClean="0">
                <a:latin typeface="Times New Roman" pitchFamily="18" charset="0"/>
              </a:rPr>
              <a:t>－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2</a:t>
            </a:r>
            <a:r>
              <a:rPr lang="en-US" altLang="zh-TW" sz="2800" smtClean="0">
                <a:latin typeface="Times New Roman" pitchFamily="18" charset="0"/>
              </a:rPr>
              <a:t> = {(2,2), (3,3)}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imes New Roman" pitchFamily="18" charset="0"/>
              </a:rPr>
              <a:t>      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2</a:t>
            </a:r>
            <a:r>
              <a:rPr lang="en-US" altLang="zh-TW" sz="2800" b="1" smtClean="0">
                <a:latin typeface="Times New Roman" pitchFamily="18" charset="0"/>
              </a:rPr>
              <a:t> </a:t>
            </a:r>
            <a:r>
              <a:rPr lang="zh-TW" altLang="en-US" sz="2800" b="1" smtClean="0">
                <a:latin typeface="Times New Roman" pitchFamily="18" charset="0"/>
              </a:rPr>
              <a:t>－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</a:t>
            </a:r>
            <a:r>
              <a:rPr lang="en-US" altLang="zh-TW" sz="2800" smtClean="0">
                <a:latin typeface="Times New Roman" pitchFamily="18" charset="0"/>
              </a:rPr>
              <a:t> = {(1,2), (1,3), (1,4)}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imes New Roman" pitchFamily="18" charset="0"/>
              </a:rPr>
              <a:t>       </a:t>
            </a:r>
            <a:r>
              <a:rPr lang="en-US" altLang="zh-TW" sz="2800" b="1" i="1" smtClean="0">
                <a:latin typeface="Times New Roman" pitchFamily="18" charset="0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</a:rPr>
              <a:t>1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 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 = {(2,2), (3,3), (1,2), (1,3), (1,4)}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5791200"/>
            <a:ext cx="6096000" cy="690563"/>
            <a:chOff x="672" y="3648"/>
            <a:chExt cx="3840" cy="43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672" y="3792"/>
              <a:ext cx="3840" cy="29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/>
                <a:t>symmetric difference</a:t>
              </a:r>
              <a:r>
                <a:rPr lang="en-US" altLang="zh-TW" sz="2400" dirty="0" smtClean="0"/>
                <a:t>, (</a:t>
              </a:r>
              <a:r>
                <a:rPr lang="en-US" altLang="zh-TW" sz="2400" b="1" i="1" dirty="0">
                  <a:latin typeface="Times New Roman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itchFamily="18" charset="0"/>
                </a:rPr>
                <a:t>1</a:t>
              </a:r>
              <a:r>
                <a:rPr lang="en-US" altLang="zh-TW" sz="2400" dirty="0">
                  <a:sym typeface="Symbol" pitchFamily="18" charset="2"/>
                </a:rPr>
                <a:t></a:t>
              </a:r>
              <a:r>
                <a:rPr lang="en-US" altLang="zh-TW" sz="2400" b="1" i="1" dirty="0">
                  <a:latin typeface="Times New Roman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itchFamily="18" charset="0"/>
                </a:rPr>
                <a:t>2</a:t>
              </a:r>
              <a:r>
                <a:rPr lang="en-US" altLang="zh-TW" sz="2400" dirty="0">
                  <a:sym typeface="Symbol" pitchFamily="18" charset="2"/>
                </a:rPr>
                <a:t>) – (</a:t>
              </a:r>
              <a:r>
                <a:rPr lang="en-US" altLang="zh-TW" sz="2400" b="1" i="1" dirty="0">
                  <a:latin typeface="Times New Roman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itchFamily="18" charset="0"/>
                </a:rPr>
                <a:t>1</a:t>
              </a:r>
              <a:r>
                <a:rPr lang="en-US" altLang="zh-TW" sz="2400" dirty="0">
                  <a:sym typeface="Symbol" pitchFamily="18" charset="2"/>
                </a:rPr>
                <a:t> </a:t>
              </a:r>
              <a:r>
                <a:rPr lang="en-US" altLang="zh-TW" sz="2400" b="1" i="1" dirty="0">
                  <a:latin typeface="Times New Roman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itchFamily="18" charset="0"/>
                </a:rPr>
                <a:t>2</a:t>
              </a:r>
              <a:r>
                <a:rPr lang="en-US" altLang="zh-TW" sz="24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H="1" flipV="1">
              <a:off x="816" y="3648"/>
              <a:ext cx="48" cy="14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61" name="文字方塊 6"/>
          <p:cNvSpPr txBox="1">
            <a:spLocks noChangeArrowheads="1"/>
          </p:cNvSpPr>
          <p:nvPr/>
        </p:nvSpPr>
        <p:spPr bwMode="auto">
          <a:xfrm>
            <a:off x="228600" y="533400"/>
            <a:ext cx="4281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>
                <a:solidFill>
                  <a:srgbClr val="008000"/>
                </a:solidFill>
              </a:rPr>
              <a:t>Combining Relations</a:t>
            </a:r>
            <a:endParaRPr lang="zh-TW" altLang="en-US" sz="3200" b="1" u="sng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964AA87C-FD79-4364-8D06-C4EA5E2A005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839200" cy="2667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8000"/>
                </a:solidFill>
              </a:rPr>
              <a:t>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Def 6.</a:t>
            </a:r>
            <a:r>
              <a:rPr lang="en-US" altLang="zh-TW" sz="2800" dirty="0" smtClean="0">
                <a:solidFill>
                  <a:srgbClr val="FF0000"/>
                </a:solidFill>
              </a:rPr>
              <a:t>  </a:t>
            </a:r>
            <a:r>
              <a:rPr lang="en-US" altLang="zh-TW" sz="2800" dirty="0" smtClean="0"/>
              <a:t>Let </a:t>
            </a:r>
            <a:r>
              <a:rPr lang="en-US" altLang="zh-TW" sz="2800" b="1" i="1" dirty="0" smtClean="0">
                <a:latin typeface="Times New Roman" pitchFamily="18" charset="0"/>
              </a:rPr>
              <a:t>R </a:t>
            </a:r>
            <a:r>
              <a:rPr lang="en-US" altLang="zh-TW" sz="2800" dirty="0" smtClean="0"/>
              <a:t>be a relation from a set </a:t>
            </a:r>
            <a:r>
              <a:rPr lang="en-US" altLang="zh-TW" sz="2800" b="1" i="1" dirty="0" smtClean="0">
                <a:latin typeface="Times New Roman" pitchFamily="18" charset="0"/>
              </a:rPr>
              <a:t>A</a:t>
            </a:r>
            <a:r>
              <a:rPr lang="en-US" altLang="zh-TW" sz="2800" dirty="0" smtClean="0"/>
              <a:t> to a set </a:t>
            </a:r>
            <a:r>
              <a:rPr lang="en-US" altLang="zh-TW" sz="2800" b="1" i="1" dirty="0" smtClean="0">
                <a:latin typeface="Times New Roman" pitchFamily="18" charset="0"/>
              </a:rPr>
              <a:t>B</a:t>
            </a:r>
            <a:r>
              <a:rPr lang="en-US" altLang="zh-TW" sz="2800" dirty="0" smtClean="0"/>
              <a:t> and </a:t>
            </a:r>
            <a:r>
              <a:rPr lang="en-US" altLang="zh-TW" sz="2800" b="1" i="1" dirty="0" smtClean="0">
                <a:latin typeface="Times New Roman" pitchFamily="18" charset="0"/>
              </a:rPr>
              <a:t>S</a:t>
            </a:r>
            <a:r>
              <a:rPr lang="en-US" altLang="zh-TW" sz="2800" dirty="0" smtClean="0"/>
              <a:t> a relation from </a:t>
            </a:r>
            <a:r>
              <a:rPr lang="en-US" altLang="zh-TW" sz="2800" b="1" i="1" dirty="0" smtClean="0">
                <a:latin typeface="Times New Roman" pitchFamily="18" charset="0"/>
              </a:rPr>
              <a:t>B</a:t>
            </a:r>
            <a:r>
              <a:rPr lang="en-US" altLang="zh-TW" sz="2800" dirty="0" smtClean="0"/>
              <a:t> to a set </a:t>
            </a:r>
            <a:r>
              <a:rPr lang="en-US" altLang="zh-TW" sz="2800" b="1" i="1" dirty="0" smtClean="0">
                <a:latin typeface="Times New Roman" pitchFamily="18" charset="0"/>
              </a:rPr>
              <a:t>C</a:t>
            </a:r>
            <a:r>
              <a:rPr lang="en-US" altLang="zh-TW" sz="2800" dirty="0" smtClean="0"/>
              <a:t>. The </a:t>
            </a:r>
            <a:r>
              <a:rPr lang="en-US" altLang="zh-TW" sz="2800" dirty="0" smtClean="0">
                <a:solidFill>
                  <a:srgbClr val="3333CC"/>
                </a:solidFill>
              </a:rPr>
              <a:t>composite </a:t>
            </a:r>
            <a:r>
              <a:rPr lang="en-US" altLang="zh-TW" sz="2800" dirty="0" smtClean="0">
                <a:solidFill>
                  <a:srgbClr val="3333CC"/>
                </a:solidFill>
              </a:rPr>
              <a:t>of </a:t>
            </a:r>
            <a:r>
              <a:rPr lang="en-US" altLang="zh-TW" sz="2800" b="1" i="1" dirty="0" smtClean="0">
                <a:solidFill>
                  <a:srgbClr val="3333CC"/>
                </a:solidFill>
                <a:latin typeface="Times New Roman" pitchFamily="18" charset="0"/>
              </a:rPr>
              <a:t>R</a:t>
            </a:r>
            <a:r>
              <a:rPr lang="en-US" altLang="zh-TW" sz="2800" dirty="0" smtClean="0">
                <a:solidFill>
                  <a:srgbClr val="3333CC"/>
                </a:solidFill>
              </a:rPr>
              <a:t> and </a:t>
            </a:r>
            <a:r>
              <a:rPr lang="en-US" altLang="zh-TW" sz="2800" b="1" i="1" dirty="0" smtClean="0">
                <a:solidFill>
                  <a:srgbClr val="3333CC"/>
                </a:solidFill>
                <a:latin typeface="Times New Roman" pitchFamily="18" charset="0"/>
              </a:rPr>
              <a:t>S</a:t>
            </a:r>
            <a:r>
              <a:rPr lang="en-US" altLang="zh-TW" sz="2800" dirty="0" smtClean="0">
                <a:solidFill>
                  <a:srgbClr val="3333CC"/>
                </a:solidFill>
              </a:rPr>
              <a:t> </a:t>
            </a:r>
            <a:r>
              <a:rPr lang="en-US" altLang="zh-TW" sz="2800" dirty="0" smtClean="0"/>
              <a:t>is the relation consisting of ordered pairs (</a:t>
            </a:r>
            <a:r>
              <a:rPr lang="en-US" altLang="zh-TW" sz="2800" b="1" i="1" dirty="0" err="1" smtClean="0">
                <a:latin typeface="Times New Roman" pitchFamily="18" charset="0"/>
              </a:rPr>
              <a:t>a</a:t>
            </a:r>
            <a:r>
              <a:rPr lang="en-US" altLang="zh-TW" sz="2800" dirty="0" err="1" smtClean="0"/>
              <a:t>,</a:t>
            </a:r>
            <a:r>
              <a:rPr lang="en-US" altLang="zh-TW" sz="2800" b="1" i="1" dirty="0" err="1" smtClean="0">
                <a:latin typeface="Times New Roman" pitchFamily="18" charset="0"/>
              </a:rPr>
              <a:t>c</a:t>
            </a:r>
            <a:r>
              <a:rPr lang="en-US" altLang="zh-TW" sz="2800" dirty="0" smtClean="0"/>
              <a:t>), where </a:t>
            </a:r>
            <a:r>
              <a:rPr lang="en-US" altLang="zh-TW" sz="2800" b="1" i="1" dirty="0" err="1" smtClean="0">
                <a:latin typeface="Times New Roman" pitchFamily="18" charset="0"/>
              </a:rPr>
              <a:t>a</a:t>
            </a:r>
            <a:r>
              <a:rPr lang="en-US" altLang="zh-TW" sz="2800" dirty="0" err="1" smtClean="0">
                <a:sym typeface="Symbol" pitchFamily="18" charset="2"/>
              </a:rPr>
              <a:t>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, 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 dirty="0" err="1" smtClean="0">
                <a:sym typeface="Symbol" pitchFamily="18" charset="2"/>
              </a:rPr>
              <a:t>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 dirty="0" smtClean="0">
                <a:sym typeface="Symbol" pitchFamily="18" charset="2"/>
              </a:rPr>
              <a:t>, and for which there exists an element 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 err="1" smtClean="0">
                <a:sym typeface="Symbol" pitchFamily="18" charset="2"/>
              </a:rPr>
              <a:t>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 such that (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 err="1" smtClean="0">
                <a:sym typeface="Symbol" pitchFamily="18" charset="2"/>
              </a:rPr>
              <a:t>,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)</a:t>
            </a:r>
            <a:r>
              <a:rPr lang="en-US" altLang="zh-TW" sz="28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 smtClean="0">
                <a:sym typeface="Symbol" pitchFamily="18" charset="2"/>
              </a:rPr>
              <a:t> and (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 err="1" smtClean="0">
                <a:sym typeface="Symbol" pitchFamily="18" charset="2"/>
              </a:rPr>
              <a:t>,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 dirty="0" smtClean="0">
                <a:sym typeface="Symbol" pitchFamily="18" charset="2"/>
              </a:rPr>
              <a:t>)</a:t>
            </a:r>
            <a:r>
              <a:rPr lang="en-US" altLang="zh-TW" sz="2800" b="1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 smtClean="0">
                <a:sym typeface="Symbol" pitchFamily="18" charset="2"/>
              </a:rPr>
              <a:t>. We denote the composite of </a:t>
            </a:r>
            <a:r>
              <a:rPr lang="en-US" altLang="zh-TW" sz="28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 smtClean="0">
                <a:sym typeface="Symbol" pitchFamily="18" charset="2"/>
              </a:rPr>
              <a:t> and </a:t>
            </a:r>
            <a:r>
              <a:rPr lang="en-US" altLang="zh-TW" sz="2800" b="1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 smtClean="0">
                <a:sym typeface="Symbol" pitchFamily="18" charset="2"/>
              </a:rPr>
              <a:t> by </a:t>
            </a:r>
            <a:r>
              <a:rPr lang="en-US" altLang="zh-TW" sz="2800" b="1" i="1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S </a:t>
            </a:r>
            <a:r>
              <a:rPr lang="en-US" altLang="zh-TW" sz="2800" dirty="0" smtClean="0">
                <a:solidFill>
                  <a:srgbClr val="3333CC"/>
                </a:solidFill>
                <a:sym typeface="Symbol" pitchFamily="18" charset="2"/>
              </a:rPr>
              <a:t></a:t>
            </a:r>
            <a:r>
              <a:rPr lang="en-US" altLang="zh-TW" sz="2800" b="1" i="1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" y="3505200"/>
            <a:ext cx="87630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dirty="0">
                <a:solidFill>
                  <a:srgbClr val="008000"/>
                </a:solidFill>
              </a:rPr>
              <a:t>Example 20.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What is the composite of relations 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R</a:t>
            </a:r>
            <a:r>
              <a:rPr lang="en-US" altLang="zh-TW" sz="2800" b="1" dirty="0">
                <a:solidFill>
                  <a:srgbClr val="008000"/>
                </a:solidFill>
              </a:rPr>
              <a:t>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and 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S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, where 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R</a:t>
            </a:r>
            <a:r>
              <a:rPr lang="en-US" altLang="zh-TW" sz="2800" b="1" dirty="0">
                <a:solidFill>
                  <a:srgbClr val="008000"/>
                </a:solidFill>
              </a:rPr>
              <a:t>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is the relation from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{1, 2, 3}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to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{1, 2, 3, 4}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with 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R 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=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{(1, 1), (1, 4), (2, 3), (3, 1), (3, 4)}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and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 S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is the relation from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{1, 2, 3, 4}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to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{0, 1, 2}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with </a:t>
            </a:r>
            <a:r>
              <a:rPr lang="en-US" altLang="zh-TW" sz="2800" b="1" i="1" dirty="0">
                <a:latin typeface="Times New Roman" pitchFamily="18" charset="0"/>
                <a:ea typeface="+mn-ea"/>
                <a:sym typeface="Symbol"/>
              </a:rPr>
              <a:t>S 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=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{(1, 0), </a:t>
            </a:r>
            <a:br>
              <a:rPr lang="en-US" altLang="zh-TW" sz="2800" dirty="0">
                <a:latin typeface="Times New Roman" pitchFamily="18" charset="0"/>
                <a:ea typeface="+mn-ea"/>
                <a:sym typeface="Symbol"/>
              </a:rPr>
            </a:b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(2, 0), (3, 1), (3, 2), (4, 1)}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?</a:t>
            </a:r>
          </a:p>
        </p:txBody>
      </p:sp>
      <p:sp>
        <p:nvSpPr>
          <p:cNvPr id="9" name="矩形 8"/>
          <p:cNvSpPr/>
          <p:nvPr/>
        </p:nvSpPr>
        <p:spPr>
          <a:xfrm>
            <a:off x="152400" y="5791200"/>
            <a:ext cx="8763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S </a:t>
            </a:r>
            <a:r>
              <a:rPr lang="en-US" altLang="zh-TW" sz="2800">
                <a:sym typeface="Symbol" pitchFamily="18" charset="2"/>
              </a:rPr>
              <a:t>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>
                <a:sym typeface="Symbol" pitchFamily="18" charset="2"/>
              </a:rPr>
              <a:t> is the relation from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{1, 2, 3}</a:t>
            </a:r>
            <a:r>
              <a:rPr lang="en-US" altLang="zh-TW" sz="2800">
                <a:sym typeface="Symbol" pitchFamily="18" charset="2"/>
              </a:rPr>
              <a:t> to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{0, 1, 2} </a:t>
            </a:r>
            <a:r>
              <a:rPr lang="en-US" altLang="zh-TW" sz="2800">
                <a:sym typeface="Symbol" pitchFamily="18" charset="2"/>
              </a:rPr>
              <a:t>with</a:t>
            </a:r>
            <a:br>
              <a:rPr lang="en-US" altLang="zh-TW" sz="2800">
                <a:sym typeface="Symbol" pitchFamily="18" charset="2"/>
              </a:rPr>
            </a:b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S </a:t>
            </a:r>
            <a:r>
              <a:rPr lang="en-US" altLang="zh-TW" sz="2800">
                <a:sym typeface="Symbol" pitchFamily="18" charset="2"/>
              </a:rPr>
              <a:t>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{(1, 0), (1,1), (2, 1), (2, 2), (3, 0), (3, 1)}.</a:t>
            </a:r>
            <a:endParaRPr lang="en-US" altLang="zh-TW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3D1D973B-CAE9-48EE-9729-20A570627C2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8763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Def 7.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Let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be a relation on the set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A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. </a:t>
            </a:r>
            <a:br>
              <a:rPr lang="en-US" altLang="zh-TW" sz="2800" dirty="0">
                <a:latin typeface="+mn-lt"/>
                <a:ea typeface="+mn-ea"/>
                <a:sym typeface="Symbol"/>
              </a:rPr>
            </a:br>
            <a:r>
              <a:rPr lang="en-US" altLang="zh-TW" sz="2800" dirty="0">
                <a:latin typeface="+mn-lt"/>
                <a:ea typeface="+mn-ea"/>
                <a:sym typeface="Symbol"/>
              </a:rPr>
              <a:t>The </a:t>
            </a:r>
            <a:r>
              <a:rPr lang="en-US" altLang="zh-TW" sz="2800" dirty="0">
                <a:solidFill>
                  <a:srgbClr val="3333CC"/>
                </a:solidFill>
                <a:latin typeface="+mn-lt"/>
                <a:ea typeface="+mn-ea"/>
                <a:sym typeface="Symbol"/>
              </a:rPr>
              <a:t>powers </a:t>
            </a:r>
            <a:r>
              <a:rPr lang="en-US" altLang="zh-TW" sz="2800" b="1" i="1" dirty="0" err="1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="1" i="1" baseline="30000" dirty="0" err="1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n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,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n </a:t>
            </a:r>
            <a:r>
              <a:rPr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= 1, 2, 3, …,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are defined recursively by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1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=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and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="1" i="1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n</a:t>
            </a:r>
            <a:r>
              <a:rPr lang="en-US" altLang="zh-TW" sz="2800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+1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= </a:t>
            </a:r>
            <a:r>
              <a:rPr lang="en-US" altLang="zh-TW" sz="2800" b="1" i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="1" i="1" baseline="30000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n</a:t>
            </a:r>
            <a:r>
              <a:rPr lang="en-US" altLang="zh-TW" sz="2800" b="1" i="1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 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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152400" y="3200400"/>
            <a:ext cx="8763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dirty="0">
                <a:solidFill>
                  <a:srgbClr val="008000"/>
                </a:solidFill>
              </a:rPr>
              <a:t>Sol.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2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=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 </a:t>
            </a:r>
            <a:r>
              <a:rPr lang="en-US" altLang="zh-TW" sz="2800" dirty="0">
                <a:sym typeface="Symbol"/>
              </a:rPr>
              <a:t>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sym typeface="Symbol"/>
              </a:rPr>
              <a:t>= {(1, 1), (2, 1), (3, 1), (4, 2)}.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" y="2209800"/>
            <a:ext cx="8763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22. </a:t>
            </a:r>
            <a:r>
              <a:rPr lang="en-US" altLang="zh-TW" sz="2800">
                <a:sym typeface="Symbol" pitchFamily="18" charset="2"/>
              </a:rPr>
              <a:t>Let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{(1, 1), (2, 1), (3, 2), (4, 3)}.</a:t>
            </a:r>
            <a:br>
              <a:rPr lang="en-US" altLang="zh-TW" sz="2800">
                <a:latin typeface="Times New Roman" pitchFamily="18" charset="0"/>
                <a:sym typeface="Symbol" pitchFamily="18" charset="2"/>
              </a:rPr>
            </a:br>
            <a:r>
              <a:rPr lang="en-US" altLang="zh-TW" sz="2800">
                <a:sym typeface="Symbol" pitchFamily="18" charset="2"/>
              </a:rPr>
              <a:t>Find the powers </a:t>
            </a:r>
            <a:r>
              <a:rPr lang="en-US" altLang="zh-TW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800">
                <a:sym typeface="Symbol" pitchFamily="18" charset="2"/>
              </a:rPr>
              <a:t>, </a:t>
            </a:r>
            <a:r>
              <a:rPr lang="en-US" altLang="zh-TW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=2, 3, 4,….</a:t>
            </a:r>
            <a:endParaRPr lang="en-US" altLang="zh-TW" sz="2800">
              <a:sym typeface="Symbol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0" y="37338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3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=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TW" sz="2800" dirty="0">
                <a:sym typeface="Symbol"/>
              </a:rPr>
              <a:t>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sym typeface="Symbol"/>
              </a:rPr>
              <a:t>= {(1, 1), (2, 1), (3, 1), (4, 1)}.</a:t>
            </a:r>
          </a:p>
        </p:txBody>
      </p:sp>
      <p:sp>
        <p:nvSpPr>
          <p:cNvPr id="12" name="矩形 11"/>
          <p:cNvSpPr/>
          <p:nvPr/>
        </p:nvSpPr>
        <p:spPr>
          <a:xfrm>
            <a:off x="914400" y="42672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4 </a:t>
            </a:r>
            <a:r>
              <a:rPr lang="en-US" altLang="zh-TW" sz="2800" dirty="0">
                <a:latin typeface="Times New Roman" pitchFamily="18" charset="0"/>
                <a:ea typeface="+mn-ea"/>
                <a:sym typeface="Symbol"/>
              </a:rPr>
              <a:t>=</a:t>
            </a:r>
            <a:r>
              <a:rPr lang="en-US" altLang="zh-TW" sz="2800" b="1" dirty="0">
                <a:latin typeface="Times New Roman" pitchFamily="18" charset="0"/>
                <a:ea typeface="+mn-ea"/>
                <a:sym typeface="Symbol"/>
              </a:rPr>
              <a:t> 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TW" sz="2800" dirty="0">
                <a:sym typeface="Symbol"/>
              </a:rPr>
              <a:t>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</a:t>
            </a:r>
            <a:r>
              <a:rPr lang="en-US" altLang="zh-TW" sz="2800" dirty="0">
                <a:latin typeface="Times New Roman" pitchFamily="18" charset="0"/>
                <a:sym typeface="Symbol"/>
              </a:rPr>
              <a:t>= {(1, 1), (2, 1), (3, 1), (4, 1)} =</a:t>
            </a:r>
            <a:r>
              <a:rPr lang="en-US" altLang="zh-TW" sz="2800" b="1" i="1" dirty="0">
                <a:latin typeface="Times New Roman" pitchFamily="18" charset="0"/>
                <a:sym typeface="Symbol"/>
              </a:rPr>
              <a:t> R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TW" sz="2800" dirty="0">
                <a:latin typeface="Times New Roman" pitchFamily="18" charset="0"/>
                <a:sym typeface="Symbol"/>
              </a:rPr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914400" y="47244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>
                <a:sym typeface="Symbol" pitchFamily="18" charset="2"/>
              </a:rPr>
              <a:t>Therefore </a:t>
            </a:r>
            <a:r>
              <a:rPr lang="en-US" altLang="zh-TW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TW" sz="2800">
                <a:sym typeface="Symbol" pitchFamily="18" charset="2"/>
              </a:rPr>
              <a:t> for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=4, 5, ….</a:t>
            </a:r>
            <a:endParaRPr lang="en-US" altLang="zh-TW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400" y="5410200"/>
            <a:ext cx="8763000" cy="954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800" b="1" dirty="0" err="1">
                <a:solidFill>
                  <a:srgbClr val="FF0000"/>
                </a:solidFill>
              </a:rPr>
              <a:t>Thm</a:t>
            </a:r>
            <a:r>
              <a:rPr lang="en-US" altLang="zh-TW" sz="2800" b="1" dirty="0">
                <a:solidFill>
                  <a:srgbClr val="FF0000"/>
                </a:solidFill>
              </a:rPr>
              <a:t> 1.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The relation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on a set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A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is transitive if and </a:t>
            </a:r>
            <a:br>
              <a:rPr lang="en-US" altLang="zh-TW" sz="2800" dirty="0">
                <a:latin typeface="+mn-lt"/>
                <a:ea typeface="+mn-ea"/>
                <a:sym typeface="Symbol"/>
              </a:rPr>
            </a:br>
            <a:r>
              <a:rPr lang="en-US" altLang="zh-TW" sz="2800" dirty="0">
                <a:latin typeface="+mn-lt"/>
                <a:ea typeface="+mn-ea"/>
                <a:sym typeface="Symbol"/>
              </a:rPr>
              <a:t>           only if </a:t>
            </a:r>
            <a:r>
              <a:rPr lang="en-US" altLang="zh-TW" sz="2800" b="1" i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b="1" i="1" baseline="30000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n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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R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 for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 n </a:t>
            </a:r>
            <a:r>
              <a:rPr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= 1, 2, 3, …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8.1 Relations and their properties</a:t>
            </a:r>
          </a:p>
          <a:p>
            <a:r>
              <a:rPr lang="en-US" altLang="zh-TW" smtClean="0"/>
              <a:t>8.3 Representing Relations </a:t>
            </a:r>
          </a:p>
          <a:p>
            <a:r>
              <a:rPr lang="en-US" altLang="zh-TW" smtClean="0"/>
              <a:t>8.4 Closures of Relations </a:t>
            </a:r>
          </a:p>
          <a:p>
            <a:r>
              <a:rPr lang="en-US" altLang="zh-TW" smtClean="0"/>
              <a:t>8.5 Equivalence Relations</a:t>
            </a:r>
          </a:p>
          <a:p>
            <a:r>
              <a:rPr lang="en-US" altLang="zh-TW" smtClean="0"/>
              <a:t>8.6 Partial Orderings</a:t>
            </a:r>
          </a:p>
          <a:p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EA827F30-3150-44E2-812F-641805935776}" type="slidenum">
              <a:rPr lang="en-US" altLang="zh-TW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0BD2CF01-1EB5-425A-907C-7F4D254BD28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8.1 Relations and their properties.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 smtClean="0"/>
              <a:t>※The most direct way to express a relationship between elements of two sets is to use </a:t>
            </a:r>
            <a:r>
              <a:rPr lang="en-US" altLang="zh-TW" sz="2600" u="sng" smtClean="0"/>
              <a:t>ordered pairs</a:t>
            </a:r>
            <a:r>
              <a:rPr lang="en-US" altLang="zh-TW" sz="26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smtClean="0"/>
              <a:t>	For this reason, sets of ordered pairs are called </a:t>
            </a:r>
            <a:r>
              <a:rPr lang="en-US" altLang="zh-TW" sz="2600" b="1" smtClean="0">
                <a:solidFill>
                  <a:srgbClr val="0066FF"/>
                </a:solidFill>
              </a:rPr>
              <a:t>binary relations</a:t>
            </a:r>
            <a:r>
              <a:rPr lang="en-US" altLang="zh-TW" sz="2600" smtClean="0"/>
              <a:t>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8347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Example 1.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/>
              <a:t> : the set of students in your school.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B</a:t>
            </a:r>
            <a:r>
              <a:rPr lang="en-US" altLang="zh-TW" sz="2800"/>
              <a:t> : the set of courses.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/>
              <a:t> </a:t>
            </a:r>
            <a:r>
              <a:rPr lang="en-US" altLang="zh-TW" sz="2800" b="1">
                <a:latin typeface="Times New Roman" pitchFamily="18" charset="0"/>
              </a:rPr>
              <a:t>= { (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 b="1">
                <a:latin typeface="Times New Roman" pitchFamily="18" charset="0"/>
              </a:rPr>
              <a:t>, </a:t>
            </a:r>
            <a:r>
              <a:rPr lang="en-US" altLang="zh-TW" sz="2800" b="1" i="1">
                <a:latin typeface="Times New Roman" pitchFamily="18" charset="0"/>
              </a:rPr>
              <a:t>b</a:t>
            </a:r>
            <a:r>
              <a:rPr lang="en-US" altLang="zh-TW" sz="2800" b="1">
                <a:latin typeface="Times New Roman" pitchFamily="18" charset="0"/>
              </a:rPr>
              <a:t>) : 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is enrolled in course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8410575" cy="1392238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FF3300"/>
                </a:solidFill>
              </a:rPr>
              <a:t>Def 1</a:t>
            </a:r>
          </a:p>
          <a:p>
            <a:r>
              <a:rPr lang="en-US" altLang="zh-TW" sz="2800"/>
              <a:t>Let 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/>
              <a:t> and </a:t>
            </a:r>
            <a:r>
              <a:rPr lang="en-US" altLang="zh-TW" sz="2800" b="1" i="1">
                <a:latin typeface="Times New Roman" pitchFamily="18" charset="0"/>
              </a:rPr>
              <a:t>B</a:t>
            </a:r>
            <a:r>
              <a:rPr lang="en-US" altLang="zh-TW" sz="2800"/>
              <a:t> be sets. A </a:t>
            </a:r>
            <a:r>
              <a:rPr lang="en-US" altLang="zh-TW" sz="2800">
                <a:solidFill>
                  <a:srgbClr val="3333CC"/>
                </a:solidFill>
              </a:rPr>
              <a:t>binary relation from </a:t>
            </a:r>
            <a:r>
              <a:rPr lang="en-US" altLang="zh-TW" sz="2800" b="1" i="1">
                <a:solidFill>
                  <a:srgbClr val="3333CC"/>
                </a:solidFill>
                <a:latin typeface="Times New Roman" pitchFamily="18" charset="0"/>
              </a:rPr>
              <a:t>A</a:t>
            </a:r>
            <a:r>
              <a:rPr lang="en-US" altLang="zh-TW" sz="2800">
                <a:solidFill>
                  <a:srgbClr val="3333CC"/>
                </a:solidFill>
              </a:rPr>
              <a:t> to </a:t>
            </a:r>
            <a:r>
              <a:rPr lang="en-US" altLang="zh-TW" sz="2800" b="1" i="1">
                <a:solidFill>
                  <a:srgbClr val="3333CC"/>
                </a:solidFill>
                <a:latin typeface="Times New Roman" pitchFamily="18" charset="0"/>
              </a:rPr>
              <a:t>B</a:t>
            </a:r>
            <a:r>
              <a:rPr lang="en-US" altLang="zh-TW" sz="2800"/>
              <a:t> is </a:t>
            </a:r>
            <a:br>
              <a:rPr lang="en-US" altLang="zh-TW" sz="2800"/>
            </a:br>
            <a:r>
              <a:rPr lang="en-US" altLang="zh-TW" sz="2800"/>
              <a:t>a subset 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/>
              <a:t> of 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</a:rPr>
              <a:t>B</a:t>
            </a:r>
            <a:r>
              <a:rPr lang="en-US" altLang="zh-TW" sz="2800" b="1"/>
              <a:t> </a:t>
            </a:r>
            <a:r>
              <a:rPr lang="en-US" altLang="zh-TW" sz="2800" b="1">
                <a:latin typeface="Times New Roman" pitchFamily="18" charset="0"/>
              </a:rPr>
              <a:t>= { (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 b="1">
                <a:latin typeface="Times New Roman" pitchFamily="18" charset="0"/>
              </a:rPr>
              <a:t>, </a:t>
            </a:r>
            <a:r>
              <a:rPr lang="en-US" altLang="zh-TW" sz="2800" b="1" i="1">
                <a:latin typeface="Times New Roman" pitchFamily="18" charset="0"/>
              </a:rPr>
              <a:t>b</a:t>
            </a:r>
            <a:r>
              <a:rPr lang="en-US" altLang="zh-TW" sz="2800" b="1">
                <a:latin typeface="Times New Roman" pitchFamily="18" charset="0"/>
              </a:rPr>
              <a:t>) : </a:t>
            </a:r>
            <a:r>
              <a:rPr lang="en-US" altLang="zh-TW" sz="2800" b="1" i="1">
                <a:latin typeface="Times New Roman" pitchFamily="18" charset="0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 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CF3A9464-A881-4D45-A50C-BF68BF2E62C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458200" cy="152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smtClean="0">
                <a:solidFill>
                  <a:srgbClr val="FF3300"/>
                </a:solidFill>
                <a:sym typeface="Symbol" pitchFamily="18" charset="2"/>
              </a:rPr>
              <a:t>Def 1’.</a:t>
            </a:r>
            <a:r>
              <a:rPr lang="en-US" altLang="zh-TW" sz="280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en-US" altLang="zh-TW" sz="2800" smtClean="0">
                <a:sym typeface="Symbol" pitchFamily="18" charset="2"/>
              </a:rPr>
              <a:t>We use the notation </a:t>
            </a:r>
            <a:r>
              <a:rPr lang="en-US" altLang="zh-TW" sz="2800" b="1" i="1" smtClean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sz="2800" smtClean="0">
                <a:sym typeface="Symbol" pitchFamily="18" charset="2"/>
              </a:rPr>
              <a:t> to denote that 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smtClean="0">
                <a:sym typeface="Symbol" pitchFamily="18" charset="2"/>
              </a:rPr>
              <a:t>, and 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sz="2800" smtClean="0">
                <a:sym typeface="Symbol" pitchFamily="18" charset="2"/>
              </a:rPr>
              <a:t> to denote that 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)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Moreover, </a:t>
            </a:r>
            <a:r>
              <a:rPr lang="en-US" altLang="zh-TW" sz="2800" b="1" i="1" smtClean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smtClean="0">
                <a:sym typeface="Symbol" pitchFamily="18" charset="2"/>
              </a:rPr>
              <a:t> </a:t>
            </a:r>
            <a:r>
              <a:rPr lang="en-US" altLang="zh-TW" sz="2800" smtClean="0">
                <a:sym typeface="Symbol" pitchFamily="18" charset="2"/>
              </a:rPr>
              <a:t>is said to be </a:t>
            </a:r>
            <a:r>
              <a:rPr lang="en-US" altLang="zh-TW" sz="2800" smtClean="0">
                <a:solidFill>
                  <a:srgbClr val="0066FF"/>
                </a:solidFill>
                <a:sym typeface="Symbol" pitchFamily="18" charset="2"/>
              </a:rPr>
              <a:t>related to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b="1" i="1" smtClean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>
                <a:solidFill>
                  <a:srgbClr val="0066FF"/>
                </a:solidFill>
                <a:sym typeface="Symbol" pitchFamily="18" charset="2"/>
              </a:rPr>
              <a:t>by </a:t>
            </a:r>
            <a:r>
              <a:rPr lang="en-US" altLang="zh-TW" sz="2800" b="1" i="1" smtClean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smtClean="0">
                <a:sym typeface="Symbol" pitchFamily="18" charset="2"/>
              </a:rPr>
              <a:t> if </a:t>
            </a:r>
            <a:r>
              <a:rPr lang="en-US" altLang="zh-TW" sz="2800" b="1" i="1" smtClean="0"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sz="2800" smtClean="0">
                <a:sym typeface="Symbol" pitchFamily="18" charset="2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90800" y="838200"/>
            <a:ext cx="387350" cy="579438"/>
            <a:chOff x="1910" y="3756"/>
            <a:chExt cx="244" cy="365"/>
          </a:xfrm>
        </p:grpSpPr>
        <p:sp>
          <p:nvSpPr>
            <p:cNvPr id="6182" name="Line 5"/>
            <p:cNvSpPr>
              <a:spLocks noChangeShapeType="1"/>
            </p:cNvSpPr>
            <p:nvPr/>
          </p:nvSpPr>
          <p:spPr bwMode="auto">
            <a:xfrm flipH="1">
              <a:off x="1953" y="3768"/>
              <a:ext cx="192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83" name="Text Box 9"/>
            <p:cNvSpPr txBox="1">
              <a:spLocks noChangeArrowheads="1"/>
            </p:cNvSpPr>
            <p:nvPr/>
          </p:nvSpPr>
          <p:spPr bwMode="auto">
            <a:xfrm>
              <a:off x="1910" y="37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  <a:sym typeface="Symbol" pitchFamily="18" charset="2"/>
                </a:rPr>
                <a:t>  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71513" y="3657600"/>
            <a:ext cx="8018462" cy="2936875"/>
            <a:chOff x="423" y="2304"/>
            <a:chExt cx="5051" cy="1850"/>
          </a:xfrm>
        </p:grpSpPr>
        <p:sp>
          <p:nvSpPr>
            <p:cNvPr id="6155" name="Oval 16"/>
            <p:cNvSpPr>
              <a:spLocks noChangeArrowheads="1"/>
            </p:cNvSpPr>
            <p:nvPr/>
          </p:nvSpPr>
          <p:spPr bwMode="auto">
            <a:xfrm>
              <a:off x="672" y="2688"/>
              <a:ext cx="576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6" name="Oval 17"/>
            <p:cNvSpPr>
              <a:spLocks noChangeArrowheads="1"/>
            </p:cNvSpPr>
            <p:nvPr/>
          </p:nvSpPr>
          <p:spPr bwMode="auto">
            <a:xfrm>
              <a:off x="1680" y="2688"/>
              <a:ext cx="576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7" name="Oval 18"/>
            <p:cNvSpPr>
              <a:spLocks noChangeArrowheads="1"/>
            </p:cNvSpPr>
            <p:nvPr/>
          </p:nvSpPr>
          <p:spPr bwMode="auto">
            <a:xfrm>
              <a:off x="912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8" name="Oval 19"/>
            <p:cNvSpPr>
              <a:spLocks noChangeArrowheads="1"/>
            </p:cNvSpPr>
            <p:nvPr/>
          </p:nvSpPr>
          <p:spPr bwMode="auto">
            <a:xfrm>
              <a:off x="91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9" name="Oval 20"/>
            <p:cNvSpPr>
              <a:spLocks noChangeArrowheads="1"/>
            </p:cNvSpPr>
            <p:nvPr/>
          </p:nvSpPr>
          <p:spPr bwMode="auto">
            <a:xfrm>
              <a:off x="91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0" name="Oval 21"/>
            <p:cNvSpPr>
              <a:spLocks noChangeArrowheads="1"/>
            </p:cNvSpPr>
            <p:nvPr/>
          </p:nvSpPr>
          <p:spPr bwMode="auto">
            <a:xfrm>
              <a:off x="192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1" name="Oval 22"/>
            <p:cNvSpPr>
              <a:spLocks noChangeArrowheads="1"/>
            </p:cNvSpPr>
            <p:nvPr/>
          </p:nvSpPr>
          <p:spPr bwMode="auto">
            <a:xfrm>
              <a:off x="192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2" name="Text Box 23"/>
            <p:cNvSpPr txBox="1">
              <a:spLocks noChangeArrowheads="1"/>
            </p:cNvSpPr>
            <p:nvPr/>
          </p:nvSpPr>
          <p:spPr bwMode="auto">
            <a:xfrm>
              <a:off x="432" y="27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63" name="Text Box 24"/>
            <p:cNvSpPr txBox="1">
              <a:spLocks noChangeArrowheads="1"/>
            </p:cNvSpPr>
            <p:nvPr/>
          </p:nvSpPr>
          <p:spPr bwMode="auto">
            <a:xfrm>
              <a:off x="423" y="313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64" name="Text Box 25"/>
            <p:cNvSpPr txBox="1">
              <a:spLocks noChangeArrowheads="1"/>
            </p:cNvSpPr>
            <p:nvPr/>
          </p:nvSpPr>
          <p:spPr bwMode="auto">
            <a:xfrm>
              <a:off x="437" y="34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65" name="Text Box 26"/>
            <p:cNvSpPr txBox="1">
              <a:spLocks noChangeArrowheads="1"/>
            </p:cNvSpPr>
            <p:nvPr/>
          </p:nvSpPr>
          <p:spPr bwMode="auto">
            <a:xfrm>
              <a:off x="2304" y="283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66" name="Text Box 27"/>
            <p:cNvSpPr txBox="1">
              <a:spLocks noChangeArrowheads="1"/>
            </p:cNvSpPr>
            <p:nvPr/>
          </p:nvSpPr>
          <p:spPr bwMode="auto">
            <a:xfrm>
              <a:off x="2304" y="32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67" name="Text Box 28"/>
            <p:cNvSpPr txBox="1">
              <a:spLocks noChangeArrowheads="1"/>
            </p:cNvSpPr>
            <p:nvPr/>
          </p:nvSpPr>
          <p:spPr bwMode="auto">
            <a:xfrm>
              <a:off x="864" y="235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68" name="Text Box 29"/>
            <p:cNvSpPr txBox="1">
              <a:spLocks noChangeArrowheads="1"/>
            </p:cNvSpPr>
            <p:nvPr/>
          </p:nvSpPr>
          <p:spPr bwMode="auto">
            <a:xfrm>
              <a:off x="1872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69" name="Line 30"/>
            <p:cNvSpPr>
              <a:spLocks noChangeShapeType="1"/>
            </p:cNvSpPr>
            <p:nvPr/>
          </p:nvSpPr>
          <p:spPr bwMode="auto">
            <a:xfrm>
              <a:off x="1008" y="2928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70" name="Line 31"/>
            <p:cNvSpPr>
              <a:spLocks noChangeShapeType="1"/>
            </p:cNvSpPr>
            <p:nvPr/>
          </p:nvSpPr>
          <p:spPr bwMode="auto">
            <a:xfrm>
              <a:off x="1008" y="2928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71" name="Line 32"/>
            <p:cNvSpPr>
              <a:spLocks noChangeShapeType="1"/>
            </p:cNvSpPr>
            <p:nvPr/>
          </p:nvSpPr>
          <p:spPr bwMode="auto">
            <a:xfrm flipV="1">
              <a:off x="1008" y="3072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72" name="Line 33"/>
            <p:cNvSpPr>
              <a:spLocks noChangeShapeType="1"/>
            </p:cNvSpPr>
            <p:nvPr/>
          </p:nvSpPr>
          <p:spPr bwMode="auto">
            <a:xfrm flipV="1">
              <a:off x="1008" y="3456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73" name="Text Box 34"/>
            <p:cNvSpPr txBox="1">
              <a:spLocks noChangeArrowheads="1"/>
            </p:cNvSpPr>
            <p:nvPr/>
          </p:nvSpPr>
          <p:spPr bwMode="auto">
            <a:xfrm>
              <a:off x="1382" y="38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74" name="Text Box 35"/>
            <p:cNvSpPr txBox="1">
              <a:spLocks noChangeArrowheads="1"/>
            </p:cNvSpPr>
            <p:nvPr/>
          </p:nvSpPr>
          <p:spPr bwMode="auto">
            <a:xfrm>
              <a:off x="3264" y="24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TW" altLang="zh-TW"/>
            </a:p>
          </p:txBody>
        </p:sp>
        <p:sp>
          <p:nvSpPr>
            <p:cNvPr id="6175" name="Text Box 36"/>
            <p:cNvSpPr txBox="1">
              <a:spLocks noChangeArrowheads="1"/>
            </p:cNvSpPr>
            <p:nvPr/>
          </p:nvSpPr>
          <p:spPr bwMode="auto">
            <a:xfrm>
              <a:off x="2448" y="2304"/>
              <a:ext cx="302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b="1" i="1">
                  <a:latin typeface="Times New Roman" pitchFamily="18" charset="0"/>
                </a:rPr>
                <a:t>R </a:t>
              </a:r>
              <a:r>
                <a:rPr lang="en-US" altLang="zh-TW" sz="2800" b="1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TW" sz="28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TW" sz="2800" b="1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TW" sz="2800" b="1" i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 = { (0,</a:t>
              </a:r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) , (0,</a:t>
              </a:r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) , (1,</a:t>
              </a:r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                     </a:t>
              </a:r>
              <a:r>
                <a:rPr lang="en-US" altLang="zh-TW" sz="2800" u="sng">
                  <a:latin typeface="Times New Roman" pitchFamily="18" charset="0"/>
                  <a:sym typeface="Symbol" pitchFamily="18" charset="2"/>
                </a:rPr>
                <a:t>(1,</a:t>
              </a:r>
              <a:r>
                <a:rPr lang="en-US" altLang="zh-TW" sz="2800" i="1" u="sng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TW" sz="2800" u="sng"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 , </a:t>
              </a:r>
              <a:r>
                <a:rPr lang="en-US" altLang="zh-TW" sz="2800" u="sng">
                  <a:latin typeface="Times New Roman" pitchFamily="18" charset="0"/>
                  <a:sym typeface="Symbol" pitchFamily="18" charset="2"/>
                </a:rPr>
                <a:t>(2,</a:t>
              </a:r>
              <a:r>
                <a:rPr lang="en-US" altLang="zh-TW" sz="2800" i="1" u="sng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TW" sz="2800" u="sng"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 , (2,</a:t>
              </a:r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)}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648" y="2784"/>
              <a:ext cx="528" cy="365"/>
              <a:chOff x="3360" y="3024"/>
              <a:chExt cx="528" cy="365"/>
            </a:xfrm>
          </p:grpSpPr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 flipH="1">
                <a:off x="3456" y="3168"/>
                <a:ext cx="9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1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24"/>
                <a:ext cx="5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TW" sz="3200">
                    <a:sym typeface="Symbol" pitchFamily="18" charset="2"/>
                  </a:rPr>
                  <a:t></a:t>
                </a:r>
                <a:r>
                  <a:rPr lang="en-US" altLang="zh-TW" sz="2400" i="1">
                    <a:latin typeface="Times New Roman" pitchFamily="18" charset="0"/>
                    <a:sym typeface="Symbol" pitchFamily="18" charset="2"/>
                  </a:rPr>
                  <a:t>R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272" y="2784"/>
              <a:ext cx="528" cy="365"/>
              <a:chOff x="3360" y="3408"/>
              <a:chExt cx="528" cy="365"/>
            </a:xfrm>
          </p:grpSpPr>
          <p:sp>
            <p:nvSpPr>
              <p:cNvPr id="6178" name="Line 41"/>
              <p:cNvSpPr>
                <a:spLocks noChangeShapeType="1"/>
              </p:cNvSpPr>
              <p:nvPr/>
            </p:nvSpPr>
            <p:spPr bwMode="auto">
              <a:xfrm flipH="1">
                <a:off x="3456" y="3552"/>
                <a:ext cx="9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9" name="Text Box 42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5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TW" sz="3200">
                    <a:sym typeface="Symbol" pitchFamily="18" charset="2"/>
                  </a:rPr>
                  <a:t></a:t>
                </a:r>
                <a:r>
                  <a:rPr lang="en-US" altLang="zh-TW" sz="2400" i="1">
                    <a:latin typeface="Times New Roman" pitchFamily="18" charset="0"/>
                    <a:sym typeface="Symbol" pitchFamily="18" charset="2"/>
                  </a:rPr>
                  <a:t>R</a:t>
                </a:r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52400" y="1981200"/>
            <a:ext cx="8763000" cy="1417638"/>
            <a:chOff x="96" y="1248"/>
            <a:chExt cx="5520" cy="893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800" y="1776"/>
              <a:ext cx="244" cy="365"/>
              <a:chOff x="1910" y="3756"/>
              <a:chExt cx="244" cy="365"/>
            </a:xfrm>
          </p:grpSpPr>
          <p:sp>
            <p:nvSpPr>
              <p:cNvPr id="6153" name="Line 14"/>
              <p:cNvSpPr>
                <a:spLocks noChangeShapeType="1"/>
              </p:cNvSpPr>
              <p:nvPr/>
            </p:nvSpPr>
            <p:spPr bwMode="auto">
              <a:xfrm flipH="1">
                <a:off x="1953" y="3768"/>
                <a:ext cx="192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54" name="Text Box 15"/>
              <p:cNvSpPr txBox="1">
                <a:spLocks noChangeArrowheads="1"/>
              </p:cNvSpPr>
              <p:nvPr/>
            </p:nvSpPr>
            <p:spPr bwMode="auto">
              <a:xfrm>
                <a:off x="1910" y="3756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3200" i="1">
                    <a:latin typeface="Times New Roman" pitchFamily="18" charset="0"/>
                    <a:sym typeface="Symbol" pitchFamily="18" charset="2"/>
                  </a:rPr>
                  <a:t>  </a:t>
                </a:r>
              </a:p>
            </p:txBody>
          </p:sp>
        </p:grpSp>
        <p:sp>
          <p:nvSpPr>
            <p:cNvPr id="6152" name="Rectangle 43"/>
            <p:cNvSpPr>
              <a:spLocks noChangeArrowheads="1"/>
            </p:cNvSpPr>
            <p:nvPr/>
          </p:nvSpPr>
          <p:spPr bwMode="auto">
            <a:xfrm>
              <a:off x="96" y="1248"/>
              <a:ext cx="552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TW" sz="2800" b="1">
                  <a:solidFill>
                    <a:srgbClr val="008000"/>
                  </a:solidFill>
                </a:rPr>
                <a:t>  Example 3.</a:t>
              </a:r>
              <a:r>
                <a:rPr lang="en-US" altLang="zh-TW" sz="2800"/>
                <a:t>  Let </a:t>
              </a:r>
              <a:r>
                <a:rPr lang="en-US" altLang="zh-TW" sz="2800" b="1" i="1">
                  <a:latin typeface="Times New Roman" pitchFamily="18" charset="0"/>
                </a:rPr>
                <a:t>A</a:t>
              </a:r>
              <a:r>
                <a:rPr lang="en-US" altLang="zh-TW" sz="2800" b="1">
                  <a:latin typeface="Times New Roman" pitchFamily="18" charset="0"/>
                </a:rPr>
                <a:t>={0, 1, 2}</a:t>
              </a:r>
              <a:r>
                <a:rPr lang="en-US" altLang="zh-TW" sz="2800"/>
                <a:t> and </a:t>
              </a:r>
              <a:r>
                <a:rPr lang="en-US" altLang="zh-TW" sz="2800" b="1" i="1">
                  <a:latin typeface="Times New Roman" pitchFamily="18" charset="0"/>
                </a:rPr>
                <a:t>B</a:t>
              </a:r>
              <a:r>
                <a:rPr lang="en-US" altLang="zh-TW" sz="2800" b="1">
                  <a:latin typeface="Times New Roman" pitchFamily="18" charset="0"/>
                </a:rPr>
                <a:t>={</a:t>
              </a:r>
              <a:r>
                <a:rPr lang="en-US" altLang="zh-TW" sz="2800" b="1" i="1">
                  <a:latin typeface="Times New Roman" pitchFamily="18" charset="0"/>
                </a:rPr>
                <a:t>a</a:t>
              </a:r>
              <a:r>
                <a:rPr lang="en-US" altLang="zh-TW" sz="2800" b="1">
                  <a:latin typeface="Times New Roman" pitchFamily="18" charset="0"/>
                </a:rPr>
                <a:t>, </a:t>
              </a:r>
              <a:r>
                <a:rPr lang="en-US" altLang="zh-TW" sz="2800" b="1" i="1">
                  <a:latin typeface="Times New Roman" pitchFamily="18" charset="0"/>
                </a:rPr>
                <a:t>b</a:t>
              </a:r>
              <a:r>
                <a:rPr lang="en-US" altLang="zh-TW" sz="2800" b="1">
                  <a:latin typeface="Times New Roman" pitchFamily="18" charset="0"/>
                </a:rPr>
                <a:t>}</a:t>
              </a:r>
              <a:r>
                <a:rPr lang="en-US" altLang="zh-TW" sz="2800">
                  <a:latin typeface="Times New Roman" pitchFamily="18" charset="0"/>
                </a:rPr>
                <a:t>,</a:t>
              </a:r>
              <a:r>
                <a:rPr lang="en-US" altLang="zh-TW" sz="2800" b="1">
                  <a:latin typeface="Times New Roman" pitchFamily="18" charset="0"/>
                </a:rPr>
                <a:t> </a:t>
              </a:r>
              <a:r>
                <a:rPr lang="en-US" altLang="zh-TW" sz="2800"/>
                <a:t>then </a:t>
              </a:r>
              <a:r>
                <a:rPr lang="en-US" altLang="zh-TW" sz="2800" b="1">
                  <a:latin typeface="Times New Roman" pitchFamily="18" charset="0"/>
                </a:rPr>
                <a:t>{(0,</a:t>
              </a:r>
              <a:r>
                <a:rPr lang="en-US" altLang="zh-TW" sz="2800" b="1" i="1">
                  <a:latin typeface="Times New Roman" pitchFamily="18" charset="0"/>
                </a:rPr>
                <a:t>a</a:t>
              </a:r>
              <a:r>
                <a:rPr lang="en-US" altLang="zh-TW" sz="2800" b="1">
                  <a:latin typeface="Times New Roman" pitchFamily="18" charset="0"/>
                </a:rPr>
                <a:t>),(0,</a:t>
              </a:r>
              <a:r>
                <a:rPr lang="en-US" altLang="zh-TW" sz="2800" b="1" i="1">
                  <a:latin typeface="Times New Roman" pitchFamily="18" charset="0"/>
                </a:rPr>
                <a:t>b</a:t>
              </a:r>
              <a:r>
                <a:rPr lang="en-US" altLang="zh-TW" sz="2800" b="1">
                  <a:latin typeface="Times New Roman" pitchFamily="18" charset="0"/>
                </a:rPr>
                <a:t>),(1,</a:t>
              </a:r>
              <a:r>
                <a:rPr lang="en-US" altLang="zh-TW" sz="2800" b="1" i="1">
                  <a:latin typeface="Times New Roman" pitchFamily="18" charset="0"/>
                </a:rPr>
                <a:t>a</a:t>
              </a:r>
              <a:r>
                <a:rPr lang="en-US" altLang="zh-TW" sz="2800" b="1">
                  <a:latin typeface="Times New Roman" pitchFamily="18" charset="0"/>
                </a:rPr>
                <a:t>),(2,</a:t>
              </a:r>
              <a:r>
                <a:rPr lang="en-US" altLang="zh-TW" sz="2800" b="1" i="1">
                  <a:latin typeface="Times New Roman" pitchFamily="18" charset="0"/>
                </a:rPr>
                <a:t>b</a:t>
              </a:r>
              <a:r>
                <a:rPr lang="en-US" altLang="zh-TW" sz="2800" b="1">
                  <a:latin typeface="Times New Roman" pitchFamily="18" charset="0"/>
                </a:rPr>
                <a:t>)}</a:t>
              </a:r>
              <a:r>
                <a:rPr lang="en-US" altLang="zh-TW" sz="2800"/>
                <a:t> is a relation </a:t>
              </a:r>
              <a:r>
                <a:rPr lang="en-US" altLang="zh-TW" sz="2800" b="1" i="1">
                  <a:latin typeface="Times New Roman" pitchFamily="18" charset="0"/>
                </a:rPr>
                <a:t>R</a:t>
              </a:r>
              <a:r>
                <a:rPr lang="en-US" altLang="zh-TW" sz="2800"/>
                <a:t> from </a:t>
              </a:r>
              <a:r>
                <a:rPr lang="en-US" altLang="zh-TW" sz="2800" b="1" i="1">
                  <a:latin typeface="Times New Roman" pitchFamily="18" charset="0"/>
                </a:rPr>
                <a:t>A</a:t>
              </a:r>
              <a:r>
                <a:rPr lang="en-US" altLang="zh-TW" sz="2800"/>
                <a:t> to</a:t>
              </a:r>
              <a:r>
                <a:rPr lang="en-US" altLang="zh-TW" sz="2800" b="1"/>
                <a:t> </a:t>
              </a:r>
              <a:r>
                <a:rPr lang="en-US" altLang="zh-TW" sz="2800" b="1" i="1">
                  <a:latin typeface="Times New Roman" pitchFamily="18" charset="0"/>
                </a:rPr>
                <a:t>B</a:t>
              </a:r>
              <a:r>
                <a:rPr lang="en-US" altLang="zh-TW" sz="2800"/>
                <a:t>. This means, for instance, that </a:t>
              </a:r>
              <a:r>
                <a:rPr lang="en-US" altLang="zh-TW" sz="2800" b="1">
                  <a:latin typeface="Times New Roman" pitchFamily="18" charset="0"/>
                </a:rPr>
                <a:t>0</a:t>
              </a:r>
              <a:r>
                <a:rPr lang="en-US" altLang="zh-TW" sz="2800" b="1" i="1">
                  <a:latin typeface="Times New Roman" pitchFamily="18" charset="0"/>
                </a:rPr>
                <a:t>Ra</a:t>
              </a:r>
              <a:r>
                <a:rPr lang="en-US" altLang="zh-TW" sz="2800"/>
                <a:t>, but that  </a:t>
              </a:r>
              <a:r>
                <a:rPr lang="en-US" altLang="zh-TW" sz="2800" b="1">
                  <a:latin typeface="Times New Roman" pitchFamily="18" charset="0"/>
                </a:rPr>
                <a:t>1</a:t>
              </a:r>
              <a:r>
                <a:rPr lang="en-US" altLang="zh-TW" sz="2800" b="1" i="1">
                  <a:latin typeface="Times New Roman" pitchFamily="18" charset="0"/>
                </a:rPr>
                <a:t>Rb.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6E9D5BF7-5DBF-47F4-884A-E1CE71A7386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sz="2600" b="1" dirty="0" smtClean="0">
                <a:solidFill>
                  <a:srgbClr val="008000"/>
                </a:solidFill>
              </a:rPr>
              <a:t>    </a:t>
            </a:r>
            <a:endParaRPr lang="en-US" altLang="zh-TW" sz="26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3124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66FF"/>
                </a:solidFill>
              </a:rPr>
              <a:t>Note.</a:t>
            </a:r>
            <a:r>
              <a:rPr lang="en-US" altLang="zh-TW" sz="2800" dirty="0" smtClean="0"/>
              <a:t>  </a:t>
            </a:r>
            <a:r>
              <a:rPr lang="en-US" altLang="zh-TW" sz="2800" b="1" dirty="0" smtClean="0">
                <a:solidFill>
                  <a:srgbClr val="660066"/>
                </a:solidFill>
              </a:rPr>
              <a:t>Relations vs. Functions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z="2800" dirty="0" smtClean="0"/>
              <a:t>	A </a:t>
            </a:r>
            <a:r>
              <a:rPr lang="en-US" altLang="zh-TW" sz="2800" dirty="0" smtClean="0"/>
              <a:t>relation can be used to express a </a:t>
            </a:r>
            <a:r>
              <a:rPr lang="en-US" altLang="zh-TW" sz="2800" u="sng" dirty="0" smtClean="0">
                <a:solidFill>
                  <a:srgbClr val="FF3300"/>
                </a:solidFill>
              </a:rPr>
              <a:t>1-to-many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		relationship between the elements of the sets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		</a:t>
            </a:r>
            <a:r>
              <a:rPr lang="en-US" altLang="zh-TW" sz="2800" b="1" i="1" dirty="0" smtClean="0">
                <a:latin typeface="Times New Roman" pitchFamily="18" charset="0"/>
              </a:rPr>
              <a:t>A</a:t>
            </a:r>
            <a:r>
              <a:rPr lang="en-US" altLang="zh-TW" sz="2800" dirty="0" smtClean="0"/>
              <a:t> and </a:t>
            </a:r>
            <a:r>
              <a:rPr lang="en-US" altLang="zh-TW" sz="2800" b="1" i="1" dirty="0" smtClean="0">
                <a:latin typeface="Times New Roman" pitchFamily="18" charset="0"/>
              </a:rPr>
              <a:t>B</a:t>
            </a:r>
            <a:r>
              <a:rPr lang="en-US" altLang="zh-TW" sz="2800" dirty="0" smtClean="0"/>
              <a:t>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z="2800" dirty="0" smtClean="0"/>
              <a:t>	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F</a:t>
            </a:r>
            <a:r>
              <a:rPr lang="en-US" altLang="zh-TW" sz="2800" dirty="0" smtClean="0"/>
              <a:t>unction  </a:t>
            </a:r>
            <a:r>
              <a:rPr lang="en-GB" sz="2800" dirty="0" smtClean="0"/>
              <a:t>represents a </a:t>
            </a:r>
            <a:r>
              <a:rPr lang="en-GB" sz="2800" dirty="0" smtClean="0"/>
              <a:t>relation where exactly one element of </a:t>
            </a:r>
            <a:r>
              <a:rPr lang="en-GB" sz="2800" i="1" dirty="0" smtClean="0"/>
              <a:t>B is related to each </a:t>
            </a:r>
            <a:r>
              <a:rPr lang="en-GB" sz="2800" i="1" dirty="0" smtClean="0"/>
              <a:t>element   </a:t>
            </a:r>
            <a:r>
              <a:rPr lang="en-GB" sz="2800" dirty="0" smtClean="0"/>
              <a:t>of </a:t>
            </a:r>
            <a:r>
              <a:rPr lang="en-GB" sz="2800" i="1" dirty="0" smtClean="0"/>
              <a:t>A.</a:t>
            </a:r>
            <a:endParaRPr lang="en-US" altLang="zh-TW" sz="2800" dirty="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5486400"/>
            <a:ext cx="8229600" cy="954107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3300"/>
                </a:solidFill>
              </a:rPr>
              <a:t>Def 2.</a:t>
            </a:r>
            <a:r>
              <a:rPr lang="en-US" altLang="zh-TW" sz="2800" dirty="0"/>
              <a:t>  A </a:t>
            </a:r>
            <a:r>
              <a:rPr lang="en-US" altLang="zh-TW" sz="2800" u="sng" dirty="0">
                <a:solidFill>
                  <a:srgbClr val="0066FF"/>
                </a:solidFill>
              </a:rPr>
              <a:t>relation on the set </a:t>
            </a:r>
            <a:r>
              <a:rPr lang="en-US" altLang="zh-TW" sz="2800" b="1" i="1" u="sng" dirty="0">
                <a:solidFill>
                  <a:srgbClr val="0066FF"/>
                </a:solidFill>
                <a:latin typeface="Times New Roman" pitchFamily="18" charset="0"/>
              </a:rPr>
              <a:t>A</a:t>
            </a:r>
            <a:r>
              <a:rPr lang="en-US" altLang="zh-TW" sz="2800" dirty="0"/>
              <a:t> is a subset of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ym typeface="Symbol" pitchFamily="18" charset="2"/>
              </a:rPr>
              <a:t></a:t>
            </a:r>
            <a:r>
              <a:rPr lang="en-US" altLang="zh-TW" sz="2800" b="1" dirty="0"/>
              <a:t>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</a:p>
          <a:p>
            <a:r>
              <a:rPr lang="en-US" altLang="zh-TW" sz="2800" dirty="0"/>
              <a:t>            ( i.e., a relation from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to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7761A3E9-FC08-42BC-A212-8FC4D96E063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4478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008000"/>
                </a:solidFill>
              </a:rPr>
              <a:t>Example 4.</a:t>
            </a: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  Let </a:t>
            </a:r>
            <a:r>
              <a:rPr lang="en-US" altLang="zh-TW" sz="2800" b="1" i="1" smtClean="0">
                <a:latin typeface="Times New Roman" pitchFamily="18" charset="0"/>
              </a:rPr>
              <a:t>A</a:t>
            </a:r>
            <a:r>
              <a:rPr lang="en-US" altLang="zh-TW" sz="2800" smtClean="0"/>
              <a:t> be the set </a:t>
            </a:r>
            <a:r>
              <a:rPr lang="en-US" altLang="zh-TW" sz="2800" b="1" smtClean="0">
                <a:latin typeface="Times New Roman" pitchFamily="18" charset="0"/>
              </a:rPr>
              <a:t>{1, 2, 3, 4}</a:t>
            </a:r>
            <a:r>
              <a:rPr lang="en-US" altLang="zh-TW" sz="2800" smtClean="0"/>
              <a:t>. Which ordered pairs are  </a:t>
            </a:r>
            <a:br>
              <a:rPr lang="en-US" altLang="zh-TW" sz="2800" smtClean="0"/>
            </a:br>
            <a:r>
              <a:rPr lang="en-US" altLang="zh-TW" sz="2800" smtClean="0"/>
              <a:t>  in the relation </a:t>
            </a:r>
            <a:r>
              <a:rPr lang="en-US" altLang="zh-TW" sz="2800" b="1" i="1" smtClean="0">
                <a:latin typeface="Times New Roman" pitchFamily="18" charset="0"/>
              </a:rPr>
              <a:t>R </a:t>
            </a:r>
            <a:r>
              <a:rPr lang="en-US" altLang="zh-TW" sz="2800" b="1" smtClean="0">
                <a:latin typeface="Times New Roman" pitchFamily="18" charset="0"/>
              </a:rPr>
              <a:t>= { (</a:t>
            </a:r>
            <a:r>
              <a:rPr lang="en-US" altLang="zh-TW" sz="2800" b="1" i="1" smtClean="0">
                <a:latin typeface="Times New Roman" pitchFamily="18" charset="0"/>
              </a:rPr>
              <a:t>a</a:t>
            </a:r>
            <a:r>
              <a:rPr lang="en-US" altLang="zh-TW" sz="2800" b="1" smtClean="0">
                <a:latin typeface="Times New Roman" pitchFamily="18" charset="0"/>
              </a:rPr>
              <a:t>, </a:t>
            </a:r>
            <a:r>
              <a:rPr lang="en-US" altLang="zh-TW" sz="2800" b="1" i="1" smtClean="0">
                <a:latin typeface="Times New Roman" pitchFamily="18" charset="0"/>
              </a:rPr>
              <a:t>b</a:t>
            </a:r>
            <a:r>
              <a:rPr lang="en-US" altLang="zh-TW" sz="2800" b="1" smtClean="0">
                <a:latin typeface="Times New Roman" pitchFamily="18" charset="0"/>
              </a:rPr>
              <a:t>)| </a:t>
            </a:r>
            <a:r>
              <a:rPr lang="en-US" altLang="zh-TW" sz="2800" b="1" i="1" smtClean="0">
                <a:latin typeface="Times New Roman" pitchFamily="18" charset="0"/>
              </a:rPr>
              <a:t>a</a:t>
            </a:r>
            <a:r>
              <a:rPr lang="en-US" altLang="zh-TW" sz="2800" smtClean="0">
                <a:latin typeface="Times New Roman" pitchFamily="18" charset="0"/>
              </a:rPr>
              <a:t> divides </a:t>
            </a:r>
            <a:r>
              <a:rPr lang="en-US" altLang="zh-TW" sz="2800" b="1" i="1" smtClean="0">
                <a:latin typeface="Times New Roman" pitchFamily="18" charset="0"/>
              </a:rPr>
              <a:t>b</a:t>
            </a:r>
            <a:r>
              <a:rPr lang="en-US" altLang="zh-TW" sz="2800" b="1" smtClean="0">
                <a:latin typeface="Times New Roman" pitchFamily="18" charset="0"/>
              </a:rPr>
              <a:t> }</a:t>
            </a:r>
            <a:r>
              <a:rPr lang="en-US" altLang="zh-TW" sz="2800" smtClean="0">
                <a:latin typeface="Times New Roman" pitchFamily="18" charset="0"/>
              </a:rPr>
              <a:t>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1066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 smtClean="0">
                <a:solidFill>
                  <a:srgbClr val="008000"/>
                </a:solidFill>
              </a:rPr>
              <a:t>Sol :</a:t>
            </a:r>
            <a:r>
              <a:rPr lang="en-US" altLang="zh-TW" sz="2800" smtClean="0"/>
              <a:t>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09800" y="2590800"/>
            <a:ext cx="1219200" cy="1676400"/>
            <a:chOff x="1392" y="1632"/>
            <a:chExt cx="768" cy="1056"/>
          </a:xfrm>
        </p:grpSpPr>
        <p:sp>
          <p:nvSpPr>
            <p:cNvPr id="8220" name="Oval 4"/>
            <p:cNvSpPr>
              <a:spLocks noChangeArrowheads="1"/>
            </p:cNvSpPr>
            <p:nvPr/>
          </p:nvSpPr>
          <p:spPr bwMode="auto">
            <a:xfrm>
              <a:off x="1584" y="1632"/>
              <a:ext cx="576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21" name="Oval 6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1824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23" name="Oval 8"/>
            <p:cNvSpPr>
              <a:spLocks noChangeArrowheads="1"/>
            </p:cNvSpPr>
            <p:nvPr/>
          </p:nvSpPr>
          <p:spPr bwMode="auto">
            <a:xfrm>
              <a:off x="1824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24" name="Oval 9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25" name="Text Box 15"/>
            <p:cNvSpPr txBox="1">
              <a:spLocks noChangeArrowheads="1"/>
            </p:cNvSpPr>
            <p:nvPr/>
          </p:nvSpPr>
          <p:spPr bwMode="auto">
            <a:xfrm>
              <a:off x="1392" y="17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8226" name="Text Box 16"/>
            <p:cNvSpPr txBox="1">
              <a:spLocks noChangeArrowheads="1"/>
            </p:cNvSpPr>
            <p:nvPr/>
          </p:nvSpPr>
          <p:spPr bwMode="auto">
            <a:xfrm>
              <a:off x="1392" y="19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8227" name="Text Box 17"/>
            <p:cNvSpPr txBox="1">
              <a:spLocks noChangeArrowheads="1"/>
            </p:cNvSpPr>
            <p:nvPr/>
          </p:nvSpPr>
          <p:spPr bwMode="auto">
            <a:xfrm>
              <a:off x="1392" y="21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8228" name="Text Box 18"/>
            <p:cNvSpPr txBox="1">
              <a:spLocks noChangeArrowheads="1"/>
            </p:cNvSpPr>
            <p:nvPr/>
          </p:nvSpPr>
          <p:spPr bwMode="auto">
            <a:xfrm>
              <a:off x="1392" y="241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4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029200" y="2590800"/>
            <a:ext cx="1249363" cy="1676400"/>
            <a:chOff x="3168" y="1632"/>
            <a:chExt cx="787" cy="1056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3168" y="1632"/>
              <a:ext cx="576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2" name="Oval 10"/>
            <p:cNvSpPr>
              <a:spLocks noChangeArrowheads="1"/>
            </p:cNvSpPr>
            <p:nvPr/>
          </p:nvSpPr>
          <p:spPr bwMode="auto">
            <a:xfrm>
              <a:off x="340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Oval 11"/>
            <p:cNvSpPr>
              <a:spLocks noChangeArrowheads="1"/>
            </p:cNvSpPr>
            <p:nvPr/>
          </p:nvSpPr>
          <p:spPr bwMode="auto">
            <a:xfrm>
              <a:off x="34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Oval 13"/>
            <p:cNvSpPr>
              <a:spLocks noChangeArrowheads="1"/>
            </p:cNvSpPr>
            <p:nvPr/>
          </p:nvSpPr>
          <p:spPr bwMode="auto">
            <a:xfrm>
              <a:off x="3408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6" name="Text Box 19"/>
            <p:cNvSpPr txBox="1">
              <a:spLocks noChangeArrowheads="1"/>
            </p:cNvSpPr>
            <p:nvPr/>
          </p:nvSpPr>
          <p:spPr bwMode="auto">
            <a:xfrm>
              <a:off x="3740" y="170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8217" name="Text Box 20"/>
            <p:cNvSpPr txBox="1">
              <a:spLocks noChangeArrowheads="1"/>
            </p:cNvSpPr>
            <p:nvPr/>
          </p:nvSpPr>
          <p:spPr bwMode="auto">
            <a:xfrm>
              <a:off x="3744" y="18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8218" name="Text Box 21"/>
            <p:cNvSpPr txBox="1">
              <a:spLocks noChangeArrowheads="1"/>
            </p:cNvSpPr>
            <p:nvPr/>
          </p:nvSpPr>
          <p:spPr bwMode="auto">
            <a:xfrm>
              <a:off x="3759" y="21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8219" name="Text Box 22"/>
            <p:cNvSpPr txBox="1">
              <a:spLocks noChangeArrowheads="1"/>
            </p:cNvSpPr>
            <p:nvPr/>
          </p:nvSpPr>
          <p:spPr bwMode="auto">
            <a:xfrm>
              <a:off x="3740" y="2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48000" y="2895600"/>
            <a:ext cx="2362200" cy="1066800"/>
            <a:chOff x="1920" y="1824"/>
            <a:chExt cx="1488" cy="672"/>
          </a:xfrm>
        </p:grpSpPr>
        <p:sp>
          <p:nvSpPr>
            <p:cNvPr id="8207" name="Line 23"/>
            <p:cNvSpPr>
              <a:spLocks noChangeShapeType="1"/>
            </p:cNvSpPr>
            <p:nvPr/>
          </p:nvSpPr>
          <p:spPr bwMode="auto">
            <a:xfrm>
              <a:off x="1920" y="182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8" name="Line 24"/>
            <p:cNvSpPr>
              <a:spLocks noChangeShapeType="1"/>
            </p:cNvSpPr>
            <p:nvPr/>
          </p:nvSpPr>
          <p:spPr bwMode="auto">
            <a:xfrm>
              <a:off x="1920" y="1824"/>
              <a:ext cx="14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9" name="Line 25"/>
            <p:cNvSpPr>
              <a:spLocks noChangeShapeType="1"/>
            </p:cNvSpPr>
            <p:nvPr/>
          </p:nvSpPr>
          <p:spPr bwMode="auto">
            <a:xfrm>
              <a:off x="1920" y="1824"/>
              <a:ext cx="14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10" name="Line 26"/>
            <p:cNvSpPr>
              <a:spLocks noChangeShapeType="1"/>
            </p:cNvSpPr>
            <p:nvPr/>
          </p:nvSpPr>
          <p:spPr bwMode="auto">
            <a:xfrm>
              <a:off x="1920" y="1824"/>
              <a:ext cx="14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048000" y="3581400"/>
            <a:ext cx="2362200" cy="457200"/>
            <a:chOff x="1920" y="2256"/>
            <a:chExt cx="1488" cy="288"/>
          </a:xfrm>
        </p:grpSpPr>
        <p:sp>
          <p:nvSpPr>
            <p:cNvPr id="8205" name="Line 27"/>
            <p:cNvSpPr>
              <a:spLocks noChangeShapeType="1"/>
            </p:cNvSpPr>
            <p:nvPr/>
          </p:nvSpPr>
          <p:spPr bwMode="auto">
            <a:xfrm flipV="1">
              <a:off x="1920" y="2256"/>
              <a:ext cx="14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Line 28"/>
            <p:cNvSpPr>
              <a:spLocks noChangeShapeType="1"/>
            </p:cNvSpPr>
            <p:nvPr/>
          </p:nvSpPr>
          <p:spPr bwMode="auto">
            <a:xfrm flipV="1">
              <a:off x="1920" y="2496"/>
              <a:ext cx="14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048000" y="3200400"/>
            <a:ext cx="2362200" cy="762000"/>
            <a:chOff x="1920" y="2016"/>
            <a:chExt cx="1488" cy="480"/>
          </a:xfrm>
        </p:grpSpPr>
        <p:sp>
          <p:nvSpPr>
            <p:cNvPr id="8203" name="Line 29"/>
            <p:cNvSpPr>
              <a:spLocks noChangeShapeType="1"/>
            </p:cNvSpPr>
            <p:nvPr/>
          </p:nvSpPr>
          <p:spPr bwMode="auto">
            <a:xfrm flipV="1">
              <a:off x="1920" y="2016"/>
              <a:ext cx="1488" cy="4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04" name="Line 30"/>
            <p:cNvSpPr>
              <a:spLocks noChangeShapeType="1"/>
            </p:cNvSpPr>
            <p:nvPr/>
          </p:nvSpPr>
          <p:spPr bwMode="auto">
            <a:xfrm>
              <a:off x="1920" y="2064"/>
              <a:ext cx="1488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057400" y="4649788"/>
            <a:ext cx="44116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</a:rPr>
              <a:t> = { (1,1), (1,2), (1,3), (1,4),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(2,2), (2,4),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(3,3),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(4,4)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06C72610-04C0-44BB-8DE1-9945A6B40AF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2800" b="1" smtClean="0">
                <a:solidFill>
                  <a:srgbClr val="008000"/>
                </a:solidFill>
              </a:rPr>
              <a:t>Example 5.</a:t>
            </a:r>
            <a:r>
              <a:rPr lang="en-US" altLang="zh-TW" sz="2800" smtClean="0"/>
              <a:t> Consider the following relations on </a:t>
            </a:r>
            <a:r>
              <a:rPr lang="en-US" altLang="zh-TW" sz="2800" b="1" smtClean="0">
                <a:latin typeface="Times New Roman" pitchFamily="18" charset="0"/>
              </a:rPr>
              <a:t>Z</a:t>
            </a:r>
            <a:r>
              <a:rPr lang="en-US" altLang="zh-TW" sz="2800" smtClean="0"/>
              <a:t>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762000"/>
            <a:ext cx="4038600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</a:rPr>
              <a:t>1 </a:t>
            </a:r>
            <a:r>
              <a:rPr lang="en-US" altLang="zh-TW" sz="2400" smtClean="0">
                <a:latin typeface="Times New Roman" pitchFamily="18" charset="0"/>
              </a:rPr>
              <a:t>= { (</a:t>
            </a:r>
            <a:r>
              <a:rPr lang="en-US" altLang="zh-TW" sz="2400" i="1" smtClean="0">
                <a:latin typeface="Times New Roman" pitchFamily="18" charset="0"/>
              </a:rPr>
              <a:t>a</a:t>
            </a:r>
            <a:r>
              <a:rPr lang="en-US" altLang="zh-TW" sz="2400" smtClean="0">
                <a:latin typeface="Times New Roman" pitchFamily="18" charset="0"/>
              </a:rPr>
              <a:t>, </a:t>
            </a:r>
            <a:r>
              <a:rPr lang="en-US" altLang="zh-TW" sz="2400" i="1" smtClean="0">
                <a:latin typeface="Times New Roman" pitchFamily="18" charset="0"/>
              </a:rPr>
              <a:t>b</a:t>
            </a:r>
            <a:r>
              <a:rPr lang="en-US" altLang="zh-TW" sz="2400" smtClean="0">
                <a:latin typeface="Times New Roman" pitchFamily="18" charset="0"/>
              </a:rPr>
              <a:t>) | </a:t>
            </a:r>
            <a:r>
              <a:rPr lang="en-US" altLang="zh-TW" sz="2400" i="1" smtClean="0">
                <a:latin typeface="Times New Roman" pitchFamily="18" charset="0"/>
              </a:rPr>
              <a:t>a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or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40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+1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400" baseline="-25000" smtClean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TW" sz="24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 3 }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4495800" y="8382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651375" y="1127125"/>
            <a:ext cx="4065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Which of these relations</a:t>
            </a:r>
          </a:p>
          <a:p>
            <a:r>
              <a:rPr lang="en-US" altLang="zh-TW" sz="2800"/>
              <a:t>contain each of the pairs</a:t>
            </a:r>
          </a:p>
          <a:p>
            <a:r>
              <a:rPr lang="en-US" altLang="zh-TW" sz="2800">
                <a:latin typeface="Times New Roman" pitchFamily="18" charset="0"/>
              </a:rPr>
              <a:t>(1,1), (1,2), (2,1), (1,</a:t>
            </a:r>
            <a:r>
              <a:rPr lang="en-US" altLang="zh-TW" sz="2800">
                <a:latin typeface="Symbol" pitchFamily="18" charset="2"/>
              </a:rPr>
              <a:t>-</a:t>
            </a:r>
            <a:r>
              <a:rPr lang="en-US" altLang="zh-TW" sz="2800">
                <a:latin typeface="Times New Roman" pitchFamily="18" charset="0"/>
              </a:rPr>
              <a:t>1),</a:t>
            </a:r>
          </a:p>
          <a:p>
            <a:r>
              <a:rPr lang="en-US" altLang="zh-TW" sz="2800"/>
              <a:t>and </a:t>
            </a:r>
            <a:r>
              <a:rPr lang="en-US" altLang="zh-TW" sz="2800">
                <a:latin typeface="Times New Roman" pitchFamily="18" charset="0"/>
              </a:rPr>
              <a:t>(2,2)?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04800" y="3429000"/>
            <a:ext cx="1052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</p:txBody>
      </p:sp>
      <p:graphicFrame>
        <p:nvGraphicFramePr>
          <p:cNvPr id="34963" name="Group 147"/>
          <p:cNvGraphicFramePr>
            <a:graphicFrameLocks noGrp="1"/>
          </p:cNvGraphicFramePr>
          <p:nvPr>
            <p:ph sz="half" idx="2"/>
          </p:nvPr>
        </p:nvGraphicFramePr>
        <p:xfrm>
          <a:off x="1676400" y="3594100"/>
          <a:ext cx="6248400" cy="3200400"/>
        </p:xfrm>
        <a:graphic>
          <a:graphicData uri="http://schemas.openxmlformats.org/drawingml/2006/table">
            <a:tbl>
              <a:tblPr/>
              <a:tblGrid>
                <a:gridCol w="752475"/>
                <a:gridCol w="1054100"/>
                <a:gridCol w="1012825"/>
                <a:gridCol w="990600"/>
                <a:gridCol w="1143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2743200" y="4114800"/>
            <a:ext cx="4756150" cy="366713"/>
            <a:chOff x="1728" y="2592"/>
            <a:chExt cx="2996" cy="231"/>
          </a:xfrm>
        </p:grpSpPr>
        <p:sp>
          <p:nvSpPr>
            <p:cNvPr id="9299" name="Rectangle 116"/>
            <p:cNvSpPr>
              <a:spLocks noChangeArrowheads="1"/>
            </p:cNvSpPr>
            <p:nvPr/>
          </p:nvSpPr>
          <p:spPr bwMode="auto">
            <a:xfrm>
              <a:off x="1728" y="25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300" name="Rectangle 117"/>
            <p:cNvSpPr>
              <a:spLocks noChangeArrowheads="1"/>
            </p:cNvSpPr>
            <p:nvPr/>
          </p:nvSpPr>
          <p:spPr bwMode="auto">
            <a:xfrm>
              <a:off x="2400" y="25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301" name="Rectangle 118"/>
            <p:cNvSpPr>
              <a:spLocks noChangeArrowheads="1"/>
            </p:cNvSpPr>
            <p:nvPr/>
          </p:nvSpPr>
          <p:spPr bwMode="auto">
            <a:xfrm>
              <a:off x="4464" y="25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</p:grpSp>
      <p:grpSp>
        <p:nvGrpSpPr>
          <p:cNvPr id="3" name="Group 150"/>
          <p:cNvGrpSpPr>
            <a:grpSpLocks/>
          </p:cNvGrpSpPr>
          <p:nvPr/>
        </p:nvGrpSpPr>
        <p:grpSpPr bwMode="auto">
          <a:xfrm>
            <a:off x="4800600" y="4572000"/>
            <a:ext cx="1403350" cy="366713"/>
            <a:chOff x="3024" y="2880"/>
            <a:chExt cx="884" cy="231"/>
          </a:xfrm>
        </p:grpSpPr>
        <p:sp>
          <p:nvSpPr>
            <p:cNvPr id="9297" name="Rectangle 119"/>
            <p:cNvSpPr>
              <a:spLocks noChangeArrowheads="1"/>
            </p:cNvSpPr>
            <p:nvPr/>
          </p:nvSpPr>
          <p:spPr bwMode="auto">
            <a:xfrm>
              <a:off x="3024" y="28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8" name="Rectangle 120"/>
            <p:cNvSpPr>
              <a:spLocks noChangeArrowheads="1"/>
            </p:cNvSpPr>
            <p:nvPr/>
          </p:nvSpPr>
          <p:spPr bwMode="auto">
            <a:xfrm>
              <a:off x="3648" y="28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</p:grp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2743200" y="5029200"/>
            <a:ext cx="4756150" cy="366713"/>
            <a:chOff x="1728" y="3168"/>
            <a:chExt cx="2996" cy="231"/>
          </a:xfrm>
        </p:grpSpPr>
        <p:sp>
          <p:nvSpPr>
            <p:cNvPr id="9294" name="Rectangle 121"/>
            <p:cNvSpPr>
              <a:spLocks noChangeArrowheads="1"/>
            </p:cNvSpPr>
            <p:nvPr/>
          </p:nvSpPr>
          <p:spPr bwMode="auto">
            <a:xfrm>
              <a:off x="1728" y="31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5" name="Rectangle 122"/>
            <p:cNvSpPr>
              <a:spLocks noChangeArrowheads="1"/>
            </p:cNvSpPr>
            <p:nvPr/>
          </p:nvSpPr>
          <p:spPr bwMode="auto">
            <a:xfrm>
              <a:off x="3648" y="31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6" name="Rectangle 123"/>
            <p:cNvSpPr>
              <a:spLocks noChangeArrowheads="1"/>
            </p:cNvSpPr>
            <p:nvPr/>
          </p:nvSpPr>
          <p:spPr bwMode="auto">
            <a:xfrm>
              <a:off x="4464" y="31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</p:grpSp>
      <p:grpSp>
        <p:nvGrpSpPr>
          <p:cNvPr id="5" name="Group 153"/>
          <p:cNvGrpSpPr>
            <a:grpSpLocks/>
          </p:cNvGrpSpPr>
          <p:nvPr/>
        </p:nvGrpSpPr>
        <p:grpSpPr bwMode="auto">
          <a:xfrm>
            <a:off x="2736850" y="6369050"/>
            <a:ext cx="3484563" cy="396875"/>
            <a:chOff x="1724" y="4012"/>
            <a:chExt cx="2195" cy="250"/>
          </a:xfrm>
        </p:grpSpPr>
        <p:sp>
          <p:nvSpPr>
            <p:cNvPr id="9290" name="Rectangle 125"/>
            <p:cNvSpPr>
              <a:spLocks noChangeArrowheads="1"/>
            </p:cNvSpPr>
            <p:nvPr/>
          </p:nvSpPr>
          <p:spPr bwMode="auto">
            <a:xfrm>
              <a:off x="1724" y="403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1" name="Rectangle 126"/>
            <p:cNvSpPr>
              <a:spLocks noChangeArrowheads="1"/>
            </p:cNvSpPr>
            <p:nvPr/>
          </p:nvSpPr>
          <p:spPr bwMode="auto">
            <a:xfrm>
              <a:off x="2404" y="402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2" name="Rectangle 127"/>
            <p:cNvSpPr>
              <a:spLocks noChangeArrowheads="1"/>
            </p:cNvSpPr>
            <p:nvPr/>
          </p:nvSpPr>
          <p:spPr bwMode="auto">
            <a:xfrm>
              <a:off x="3027" y="40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93" name="Rectangle 128"/>
            <p:cNvSpPr>
              <a:spLocks noChangeArrowheads="1"/>
            </p:cNvSpPr>
            <p:nvPr/>
          </p:nvSpPr>
          <p:spPr bwMode="auto">
            <a:xfrm>
              <a:off x="3659" y="403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</p:grpSp>
      <p:sp>
        <p:nvSpPr>
          <p:cNvPr id="34945" name="Rectangle 129"/>
          <p:cNvSpPr>
            <a:spLocks noChangeArrowheads="1"/>
          </p:cNvSpPr>
          <p:nvPr/>
        </p:nvSpPr>
        <p:spPr bwMode="auto">
          <a:xfrm>
            <a:off x="4800600" y="5943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●</a:t>
            </a:r>
          </a:p>
        </p:txBody>
      </p:sp>
      <p:grpSp>
        <p:nvGrpSpPr>
          <p:cNvPr id="6" name="Group 152"/>
          <p:cNvGrpSpPr>
            <a:grpSpLocks/>
          </p:cNvGrpSpPr>
          <p:nvPr/>
        </p:nvGrpSpPr>
        <p:grpSpPr bwMode="auto">
          <a:xfrm>
            <a:off x="2743200" y="5486400"/>
            <a:ext cx="4756150" cy="366713"/>
            <a:chOff x="1728" y="3456"/>
            <a:chExt cx="2996" cy="231"/>
          </a:xfrm>
        </p:grpSpPr>
        <p:sp>
          <p:nvSpPr>
            <p:cNvPr id="9288" name="Rectangle 124"/>
            <p:cNvSpPr>
              <a:spLocks noChangeArrowheads="1"/>
            </p:cNvSpPr>
            <p:nvPr/>
          </p:nvSpPr>
          <p:spPr bwMode="auto">
            <a:xfrm>
              <a:off x="1728" y="345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  <p:sp>
          <p:nvSpPr>
            <p:cNvPr id="9289" name="Rectangle 130"/>
            <p:cNvSpPr>
              <a:spLocks noChangeArrowheads="1"/>
            </p:cNvSpPr>
            <p:nvPr/>
          </p:nvSpPr>
          <p:spPr bwMode="auto">
            <a:xfrm>
              <a:off x="4464" y="345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89C7CF1C-57A2-491E-8A42-3A724B5CCBC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34400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smtClean="0">
                <a:solidFill>
                  <a:srgbClr val="008000"/>
                </a:solidFill>
              </a:rPr>
              <a:t>Example 6.</a:t>
            </a:r>
            <a:r>
              <a:rPr lang="en-US" altLang="zh-TW" sz="2800" smtClean="0"/>
              <a:t>  How many relations are there on a set with </a:t>
            </a:r>
            <a:r>
              <a:rPr lang="en-US" altLang="zh-TW" sz="2800" b="1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smtClean="0"/>
              <a:t> elements?                      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04800" y="541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</a:p>
          <a:p>
            <a:pPr>
              <a:defRPr/>
            </a:pPr>
            <a:r>
              <a:rPr lang="en-US" altLang="zh-TW" sz="2800" b="1" dirty="0">
                <a:solidFill>
                  <a:srgbClr val="008000"/>
                </a:solidFill>
              </a:rPr>
              <a:t>    </a:t>
            </a:r>
            <a:r>
              <a:rPr lang="en-US" altLang="zh-TW" sz="2800" dirty="0">
                <a:latin typeface="+mn-lt"/>
                <a:ea typeface="+mn-ea"/>
              </a:rPr>
              <a:t>A relation on a set </a:t>
            </a:r>
            <a:r>
              <a:rPr lang="en-US" altLang="zh-TW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TW" sz="2800" dirty="0">
                <a:latin typeface="+mn-lt"/>
                <a:ea typeface="+mn-ea"/>
              </a:rPr>
              <a:t> is a subset of 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>
                <a:latin typeface="+mn-lt"/>
                <a:ea typeface="+mn-ea"/>
                <a:sym typeface="Symbol"/>
              </a:rPr>
              <a:t>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latin typeface="+mn-lt"/>
                <a:ea typeface="+mn-ea"/>
                <a:sym typeface="Symbol"/>
              </a:rPr>
              <a:t>.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5800" y="2743200"/>
            <a:ext cx="4062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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sym typeface="Symbol" pitchFamily="18" charset="2"/>
              </a:rPr>
              <a:t> has 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elements.</a:t>
            </a:r>
            <a:endParaRPr lang="zh-TW" altLang="en-US" sz="28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38200" y="4191000"/>
            <a:ext cx="3917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</a:t>
            </a:r>
            <a:r>
              <a:rPr lang="en-US" altLang="zh-TW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sym typeface="Symbol" pitchFamily="18" charset="2"/>
              </a:rPr>
              <a:t> has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baseline="7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subsets.</a:t>
            </a:r>
            <a:endParaRPr lang="zh-TW" altLang="en-US" sz="2800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38200" y="4800600"/>
            <a:ext cx="4246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TW" sz="2800" dirty="0"/>
              <a:t>There are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baseline="7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relations.</a:t>
            </a:r>
            <a:endParaRPr lang="zh-TW" altLang="en-US" sz="2800" dirty="0"/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762000" y="3581400"/>
            <a:ext cx="66239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GB" sz="2800" dirty="0"/>
              <a:t>a set with </a:t>
            </a:r>
            <a:r>
              <a:rPr lang="en-GB" sz="2800" i="1" dirty="0"/>
              <a:t>n</a:t>
            </a:r>
            <a:r>
              <a:rPr lang="en-GB" sz="2800" i="1" dirty="0" smtClean="0"/>
              <a:t> </a:t>
            </a:r>
            <a:r>
              <a:rPr lang="en-GB" sz="2800" i="1" dirty="0"/>
              <a:t>elements has </a:t>
            </a:r>
            <a:r>
              <a:rPr lang="en-GB" sz="2800" i="1" dirty="0" smtClean="0"/>
              <a:t>2</a:t>
            </a:r>
            <a:r>
              <a:rPr lang="en-GB" sz="2800" i="1" baseline="30000" dirty="0" smtClean="0"/>
              <a:t>n</a:t>
            </a:r>
            <a:r>
              <a:rPr lang="en-GB" sz="2800" i="1" dirty="0" smtClean="0"/>
              <a:t> </a:t>
            </a:r>
            <a:r>
              <a:rPr lang="en-GB" sz="2800" i="1" dirty="0"/>
              <a:t>subsets</a:t>
            </a:r>
            <a:r>
              <a:rPr lang="en-US" altLang="zh-TW" sz="2800" dirty="0" smtClean="0">
                <a:sym typeface="Symbol" pitchFamily="18" charset="2"/>
              </a:rPr>
              <a:t>.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Ch8-</a:t>
            </a:r>
            <a:fld id="{A0F7D3BA-740A-4E2F-9BDD-28387561B8B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8686800" cy="1143000"/>
          </a:xfrm>
          <a:ln w="19050">
            <a:solidFill>
              <a:srgbClr val="000080"/>
            </a:solidFill>
          </a:ln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rgbClr val="FF3300"/>
                </a:solidFill>
              </a:rPr>
              <a:t>Def 3.</a:t>
            </a:r>
            <a:r>
              <a:rPr lang="en-US" altLang="zh-TW" sz="2800" dirty="0" smtClean="0"/>
              <a:t> A relation </a:t>
            </a:r>
            <a:r>
              <a:rPr lang="en-US" altLang="zh-TW" sz="2800" b="1" i="1" dirty="0" smtClean="0">
                <a:latin typeface="Times New Roman" pitchFamily="18" charset="0"/>
              </a:rPr>
              <a:t>R</a:t>
            </a:r>
            <a:r>
              <a:rPr lang="en-US" altLang="zh-TW" sz="2800" dirty="0" smtClean="0"/>
              <a:t> on a set </a:t>
            </a:r>
            <a:r>
              <a:rPr lang="en-US" altLang="zh-TW" sz="2800" b="1" i="1" dirty="0" smtClean="0">
                <a:latin typeface="Times New Roman" pitchFamily="18" charset="0"/>
              </a:rPr>
              <a:t>A</a:t>
            </a:r>
            <a:r>
              <a:rPr lang="en-US" altLang="zh-TW" sz="2800" dirty="0" smtClean="0"/>
              <a:t> is called </a:t>
            </a:r>
            <a:r>
              <a:rPr lang="en-US" altLang="zh-TW" sz="2800" u="sng" dirty="0" smtClean="0">
                <a:solidFill>
                  <a:srgbClr val="0066FF"/>
                </a:solidFill>
              </a:rPr>
              <a:t>reflexive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if </a:t>
            </a:r>
            <a:r>
              <a:rPr lang="en-US" altLang="zh-TW" sz="2800" b="1" dirty="0" smtClean="0">
                <a:latin typeface="Times New Roman" pitchFamily="18" charset="0"/>
              </a:rPr>
              <a:t>(</a:t>
            </a:r>
            <a:r>
              <a:rPr lang="en-US" altLang="zh-TW" sz="2800" b="1" i="1" dirty="0" err="1" smtClean="0">
                <a:latin typeface="Times New Roman" pitchFamily="18" charset="0"/>
              </a:rPr>
              <a:t>a</a:t>
            </a:r>
            <a:r>
              <a:rPr lang="en-US" altLang="zh-TW" sz="2800" dirty="0" err="1" smtClean="0">
                <a:latin typeface="Times New Roman" pitchFamily="18" charset="0"/>
              </a:rPr>
              <a:t>,</a:t>
            </a:r>
            <a:r>
              <a:rPr lang="en-US" altLang="zh-TW" sz="2800" b="1" i="1" dirty="0" err="1" smtClean="0">
                <a:latin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</a:rPr>
              <a:t>)</a:t>
            </a:r>
            <a:r>
              <a:rPr lang="en-US" altLang="zh-TW" sz="28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 smtClean="0">
                <a:sym typeface="Symbol" pitchFamily="18" charset="2"/>
              </a:rPr>
              <a:t> for every 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.</a:t>
            </a:r>
            <a:endParaRPr lang="en-US" altLang="en-US" sz="2800" dirty="0" smtClean="0"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5344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8000"/>
                </a:solidFill>
              </a:rPr>
              <a:t>Example 7.</a:t>
            </a:r>
            <a:r>
              <a:rPr lang="en-US" altLang="zh-TW" sz="2800" dirty="0" smtClean="0"/>
              <a:t>  Consider the following relations 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b="1" dirty="0" smtClean="0">
                <a:latin typeface="Times New Roman" pitchFamily="18" charset="0"/>
              </a:rPr>
              <a:t>                       </a:t>
            </a:r>
            <a:r>
              <a:rPr lang="en-US" altLang="zh-TW" sz="2800" dirty="0" smtClean="0">
                <a:latin typeface="Times New Roman" pitchFamily="18" charset="0"/>
              </a:rPr>
              <a:t>{1, 2, 3, 4}</a:t>
            </a:r>
            <a:r>
              <a:rPr lang="en-US" altLang="zh-TW" sz="2800" dirty="0" smtClean="0"/>
              <a:t> 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	</a:t>
            </a:r>
            <a:r>
              <a:rPr lang="en-US" altLang="zh-TW" sz="2800" b="1" i="1" dirty="0" smtClean="0">
                <a:latin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</a:rPr>
              <a:t>2</a:t>
            </a:r>
            <a:r>
              <a:rPr lang="en-US" altLang="zh-TW" sz="2800" dirty="0" smtClean="0">
                <a:latin typeface="Times New Roman" pitchFamily="18" charset="0"/>
              </a:rPr>
              <a:t> = { (1,1), (1,2), (2,1)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Times New Roman" pitchFamily="18" charset="0"/>
              </a:rPr>
              <a:t>	</a:t>
            </a:r>
            <a:r>
              <a:rPr lang="en-US" altLang="zh-TW" sz="2800" b="1" i="1" dirty="0" smtClean="0">
                <a:latin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</a:rPr>
              <a:t>3</a:t>
            </a:r>
            <a:r>
              <a:rPr lang="en-US" altLang="zh-TW" sz="2800" dirty="0" smtClean="0">
                <a:latin typeface="Times New Roman" pitchFamily="18" charset="0"/>
              </a:rPr>
              <a:t> = { (1,1), (1,2), (1,4), (2,1), (2,2), (3,3), (4,1), (4,4)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Times New Roman" pitchFamily="18" charset="0"/>
              </a:rPr>
              <a:t>	</a:t>
            </a:r>
            <a:r>
              <a:rPr lang="en-US" altLang="zh-TW" sz="2800" b="1" i="1" dirty="0" smtClean="0">
                <a:latin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</a:rPr>
              <a:t>4</a:t>
            </a:r>
            <a:r>
              <a:rPr lang="en-US" altLang="zh-TW" sz="2800" dirty="0" smtClean="0">
                <a:latin typeface="Times New Roman" pitchFamily="18" charset="0"/>
              </a:rPr>
              <a:t> = { (2,1), (3,1), (3,2), (4,1), (4,2), (4,3)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   which of them are reflexive ?                     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5943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5764213"/>
            <a:ext cx="14557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  <a:p>
            <a:r>
              <a:rPr lang="en-US" altLang="zh-TW" sz="2800"/>
              <a:t>	</a:t>
            </a:r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1271" name="文字方塊 6"/>
          <p:cNvSpPr txBox="1">
            <a:spLocks noChangeArrowheads="1"/>
          </p:cNvSpPr>
          <p:nvPr/>
        </p:nvSpPr>
        <p:spPr bwMode="auto">
          <a:xfrm>
            <a:off x="228600" y="533400"/>
            <a:ext cx="4670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>
                <a:solidFill>
                  <a:srgbClr val="008000"/>
                </a:solidFill>
              </a:rPr>
              <a:t>Properties of Relations</a:t>
            </a:r>
            <a:endParaRPr lang="zh-TW" altLang="en-US" sz="3200" b="1" u="sng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build="p"/>
      <p:bldP spid="378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1416</Words>
  <Application>Microsoft Office PowerPoint</Application>
  <PresentationFormat>On-screen Show (4:3)</PresentationFormat>
  <Paragraphs>214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Relations</vt:lpstr>
      <vt:lpstr>Outline</vt:lpstr>
      <vt:lpstr>8.1 Relations and their properties.</vt:lpstr>
      <vt:lpstr>Slide 4</vt:lpstr>
      <vt:lpstr>    </vt:lpstr>
      <vt:lpstr>Example 4.    Let A be the set {1, 2, 3, 4}. Which ordered pairs are     in the relation R = { (a, b)| a divides b }?</vt:lpstr>
      <vt:lpstr>Example 5. Consider the following relations on Z.</vt:lpstr>
      <vt:lpstr>Slide 8</vt:lpstr>
      <vt:lpstr>Def 3. A relation R on a set A is called reflexive  if (a,a)R for every aA.</vt:lpstr>
      <vt:lpstr>Slide 10</vt:lpstr>
      <vt:lpstr>Slide 11</vt:lpstr>
      <vt:lpstr>Slide 12</vt:lpstr>
      <vt:lpstr>Def 5. A relation R on a set A is called          transitive  if (a, b)R and (b, c)R  (a, c)R.  for a, b, c A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ADMIN</dc:creator>
  <cp:lastModifiedBy>ADMIN</cp:lastModifiedBy>
  <cp:revision>1</cp:revision>
  <dcterms:created xsi:type="dcterms:W3CDTF">2020-10-21T06:58:15Z</dcterms:created>
  <dcterms:modified xsi:type="dcterms:W3CDTF">2020-10-21T07:02:10Z</dcterms:modified>
</cp:coreProperties>
</file>