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6" r:id="rId5"/>
    <p:sldId id="278" r:id="rId6"/>
    <p:sldId id="259" r:id="rId7"/>
    <p:sldId id="279" r:id="rId8"/>
    <p:sldId id="260" r:id="rId9"/>
    <p:sldId id="261" r:id="rId10"/>
    <p:sldId id="280" r:id="rId11"/>
    <p:sldId id="275" r:id="rId12"/>
    <p:sldId id="277" r:id="rId13"/>
    <p:sldId id="262" r:id="rId14"/>
    <p:sldId id="263" r:id="rId15"/>
    <p:sldId id="26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B09881-EACE-47DF-A2DE-CE5D7B9734B5}"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IN"/>
        </a:p>
      </dgm:t>
    </dgm:pt>
    <dgm:pt modelId="{251C848A-30E7-48D5-BC56-04DDC384FA32}">
      <dgm:prSet phldrT="[Text]"/>
      <dgm:spPr/>
      <dgm:t>
        <a:bodyPr/>
        <a:lstStyle/>
        <a:p>
          <a:r>
            <a:rPr lang="en-IN" dirty="0"/>
            <a:t>Phase 1</a:t>
          </a:r>
        </a:p>
      </dgm:t>
    </dgm:pt>
    <dgm:pt modelId="{E7C8EA41-C032-4FD8-BAAF-7982E2B82DF4}" type="parTrans" cxnId="{E5412F28-A99A-4B3F-86BD-B43805EFDD3A}">
      <dgm:prSet/>
      <dgm:spPr/>
      <dgm:t>
        <a:bodyPr/>
        <a:lstStyle/>
        <a:p>
          <a:endParaRPr lang="en-IN"/>
        </a:p>
      </dgm:t>
    </dgm:pt>
    <dgm:pt modelId="{F6EF2153-43EF-4D9B-A052-F5064FD4E664}" type="sibTrans" cxnId="{E5412F28-A99A-4B3F-86BD-B43805EFDD3A}">
      <dgm:prSet/>
      <dgm:spPr/>
      <dgm:t>
        <a:bodyPr/>
        <a:lstStyle/>
        <a:p>
          <a:endParaRPr lang="en-IN"/>
        </a:p>
      </dgm:t>
    </dgm:pt>
    <dgm:pt modelId="{25C74958-19B4-4AAF-B0CC-3CFD0492FDC3}">
      <dgm:prSet phldrT="[Text]"/>
      <dgm:spPr/>
      <dgm:t>
        <a:bodyPr/>
        <a:lstStyle/>
        <a:p>
          <a:pPr algn="l">
            <a:buNone/>
          </a:pPr>
          <a:r>
            <a:rPr lang="en-IN" dirty="0"/>
            <a:t>Research &amp; Planning:</a:t>
          </a:r>
        </a:p>
        <a:p>
          <a:pPr algn="l">
            <a:buFont typeface="Arial" panose="020B0604020202020204" pitchFamily="34" charset="0"/>
            <a:buChar char="•"/>
          </a:pPr>
          <a:r>
            <a:rPr lang="en-US" dirty="0"/>
            <a:t>Identify key queries and data sources.
Finalize chatbot features and technology stack.
</a:t>
          </a:r>
          <a:r>
            <a:rPr lang="en-IN" dirty="0"/>
            <a:t> </a:t>
          </a:r>
        </a:p>
      </dgm:t>
    </dgm:pt>
    <dgm:pt modelId="{C45DCA00-DF56-4E1A-8C55-A9C72D944E7D}" type="parTrans" cxnId="{8FBA0BB0-5B8B-4FC2-9EA4-1AE54D281C05}">
      <dgm:prSet/>
      <dgm:spPr/>
      <dgm:t>
        <a:bodyPr/>
        <a:lstStyle/>
        <a:p>
          <a:endParaRPr lang="en-IN"/>
        </a:p>
      </dgm:t>
    </dgm:pt>
    <dgm:pt modelId="{C490F9CB-2978-4556-BB88-102472BD64C3}" type="sibTrans" cxnId="{8FBA0BB0-5B8B-4FC2-9EA4-1AE54D281C05}">
      <dgm:prSet/>
      <dgm:spPr/>
      <dgm:t>
        <a:bodyPr/>
        <a:lstStyle/>
        <a:p>
          <a:endParaRPr lang="en-IN"/>
        </a:p>
      </dgm:t>
    </dgm:pt>
    <dgm:pt modelId="{2F05B8E8-7716-4614-AE1A-B811D5BF42BB}">
      <dgm:prSet phldrT="[Text]"/>
      <dgm:spPr/>
      <dgm:t>
        <a:bodyPr/>
        <a:lstStyle/>
        <a:p>
          <a:r>
            <a:rPr lang="en-US" dirty="0"/>
            <a:t>Phase 2</a:t>
          </a:r>
          <a:endParaRPr lang="en-IN" dirty="0"/>
        </a:p>
      </dgm:t>
    </dgm:pt>
    <dgm:pt modelId="{DC8AC803-0DF2-4872-ABAC-276968126F00}" type="parTrans" cxnId="{40B497D3-C43E-449F-ACC0-48E48929ED30}">
      <dgm:prSet/>
      <dgm:spPr/>
      <dgm:t>
        <a:bodyPr/>
        <a:lstStyle/>
        <a:p>
          <a:endParaRPr lang="en-IN"/>
        </a:p>
      </dgm:t>
    </dgm:pt>
    <dgm:pt modelId="{E566CB97-A7CB-45E3-AE7D-CDB568746450}" type="sibTrans" cxnId="{40B497D3-C43E-449F-ACC0-48E48929ED30}">
      <dgm:prSet/>
      <dgm:spPr/>
      <dgm:t>
        <a:bodyPr/>
        <a:lstStyle/>
        <a:p>
          <a:endParaRPr lang="en-IN"/>
        </a:p>
      </dgm:t>
    </dgm:pt>
    <dgm:pt modelId="{D5C8B05F-C241-49CA-8D90-F443FD098355}">
      <dgm:prSet phldrT="[Text]"/>
      <dgm:spPr/>
      <dgm:t>
        <a:bodyPr/>
        <a:lstStyle/>
        <a:p>
          <a:pPr algn="l"/>
          <a:r>
            <a:rPr lang="en-US" dirty="0"/>
            <a:t>Development &amp; Integration: 
Develop the chatbot NLP model.
Build the database and integrate APIs.
Design and develop the user interface.</a:t>
          </a:r>
          <a:endParaRPr lang="en-IN" dirty="0"/>
        </a:p>
      </dgm:t>
    </dgm:pt>
    <dgm:pt modelId="{E3CF5F50-6978-4140-BFDB-1032625B3021}" type="parTrans" cxnId="{0D4AD0F3-60D2-4483-9B5C-96981D08AF66}">
      <dgm:prSet/>
      <dgm:spPr/>
      <dgm:t>
        <a:bodyPr/>
        <a:lstStyle/>
        <a:p>
          <a:endParaRPr lang="en-IN"/>
        </a:p>
      </dgm:t>
    </dgm:pt>
    <dgm:pt modelId="{458982AE-E22A-406E-9615-C4BC11979290}" type="sibTrans" cxnId="{0D4AD0F3-60D2-4483-9B5C-96981D08AF66}">
      <dgm:prSet/>
      <dgm:spPr/>
      <dgm:t>
        <a:bodyPr/>
        <a:lstStyle/>
        <a:p>
          <a:endParaRPr lang="en-IN"/>
        </a:p>
      </dgm:t>
    </dgm:pt>
    <dgm:pt modelId="{B6144B1F-6715-48A5-A28A-99B0D8D9AC1A}">
      <dgm:prSet phldrT="[Text]"/>
      <dgm:spPr/>
      <dgm:t>
        <a:bodyPr/>
        <a:lstStyle/>
        <a:p>
          <a:r>
            <a:rPr lang="en-US" dirty="0"/>
            <a:t>Phase 3</a:t>
          </a:r>
          <a:endParaRPr lang="en-IN" dirty="0"/>
        </a:p>
      </dgm:t>
    </dgm:pt>
    <dgm:pt modelId="{83C119E6-B408-4405-99B7-F9ED0C9A7B18}" type="parTrans" cxnId="{F5E8C49C-907A-4AE9-9B95-28AC2D9B3B9F}">
      <dgm:prSet/>
      <dgm:spPr/>
      <dgm:t>
        <a:bodyPr/>
        <a:lstStyle/>
        <a:p>
          <a:endParaRPr lang="en-IN"/>
        </a:p>
      </dgm:t>
    </dgm:pt>
    <dgm:pt modelId="{773DA283-D962-46D7-8196-712115627488}" type="sibTrans" cxnId="{F5E8C49C-907A-4AE9-9B95-28AC2D9B3B9F}">
      <dgm:prSet/>
      <dgm:spPr/>
      <dgm:t>
        <a:bodyPr/>
        <a:lstStyle/>
        <a:p>
          <a:endParaRPr lang="en-IN"/>
        </a:p>
      </dgm:t>
    </dgm:pt>
    <dgm:pt modelId="{47B78F74-5008-471C-8589-64EB9E4B6063}">
      <dgm:prSet phldrT="[Text]"/>
      <dgm:spPr/>
      <dgm:t>
        <a:bodyPr/>
        <a:lstStyle/>
        <a:p>
          <a:pPr algn="l"/>
          <a:r>
            <a:rPr lang="en-US" dirty="0"/>
            <a:t>Testing &amp; Deployment: 
Conduct testing with real user queries.
Fix errors and improve response accuracy.
Deploy chatbot on official platforms</a:t>
          </a:r>
          <a:endParaRPr lang="en-IN" dirty="0"/>
        </a:p>
      </dgm:t>
    </dgm:pt>
    <dgm:pt modelId="{9E8EAA64-D57E-46CB-BD62-A74F12A3F23C}" type="parTrans" cxnId="{52BC8F31-DF0A-4E04-8710-0E5509ADC3C7}">
      <dgm:prSet/>
      <dgm:spPr/>
      <dgm:t>
        <a:bodyPr/>
        <a:lstStyle/>
        <a:p>
          <a:endParaRPr lang="en-IN"/>
        </a:p>
      </dgm:t>
    </dgm:pt>
    <dgm:pt modelId="{FC1B3620-E05C-4A5D-879A-91230CD15392}" type="sibTrans" cxnId="{52BC8F31-DF0A-4E04-8710-0E5509ADC3C7}">
      <dgm:prSet/>
      <dgm:spPr/>
      <dgm:t>
        <a:bodyPr/>
        <a:lstStyle/>
        <a:p>
          <a:endParaRPr lang="en-IN"/>
        </a:p>
      </dgm:t>
    </dgm:pt>
    <dgm:pt modelId="{30B0F19B-642A-4DD6-A76B-A7ACAEAF7DB1}">
      <dgm:prSet phldrT="[Text]"/>
      <dgm:spPr/>
      <dgm:t>
        <a:bodyPr/>
        <a:lstStyle/>
        <a:p>
          <a:r>
            <a:rPr lang="en-US" dirty="0"/>
            <a:t>Phase 4</a:t>
          </a:r>
          <a:endParaRPr lang="en-IN" dirty="0"/>
        </a:p>
      </dgm:t>
    </dgm:pt>
    <dgm:pt modelId="{7E51C76D-DC7B-49C2-8ED0-62541B110615}" type="parTrans" cxnId="{7306A13D-096E-43AB-B6D8-801D103D6BDA}">
      <dgm:prSet/>
      <dgm:spPr/>
      <dgm:t>
        <a:bodyPr/>
        <a:lstStyle/>
        <a:p>
          <a:endParaRPr lang="en-IN"/>
        </a:p>
      </dgm:t>
    </dgm:pt>
    <dgm:pt modelId="{9C652AD2-1BF9-4F0A-AD39-B7C52B926342}" type="sibTrans" cxnId="{7306A13D-096E-43AB-B6D8-801D103D6BDA}">
      <dgm:prSet/>
      <dgm:spPr/>
      <dgm:t>
        <a:bodyPr/>
        <a:lstStyle/>
        <a:p>
          <a:endParaRPr lang="en-IN"/>
        </a:p>
      </dgm:t>
    </dgm:pt>
    <dgm:pt modelId="{12852FD6-884B-4845-B9D9-A55EB893AF48}">
      <dgm:prSet/>
      <dgm:spPr/>
      <dgm:t>
        <a:bodyPr/>
        <a:lstStyle/>
        <a:p>
          <a:pPr algn="l"/>
          <a:r>
            <a:rPr lang="en-US" dirty="0"/>
            <a:t>Monitoring &amp; Improvements: 
Gather user feedback for improvements.
Enhance chatbot intelligence with machine learning.
Expand to additional languages and platforms.</a:t>
          </a:r>
          <a:endParaRPr lang="en-IN" dirty="0"/>
        </a:p>
      </dgm:t>
    </dgm:pt>
    <dgm:pt modelId="{4DBE2381-8EB3-43EB-BCF4-DB1F3C837498}" type="parTrans" cxnId="{E689659A-F1BE-4BD7-BC96-D4D2C9B12E3A}">
      <dgm:prSet/>
      <dgm:spPr/>
      <dgm:t>
        <a:bodyPr/>
        <a:lstStyle/>
        <a:p>
          <a:endParaRPr lang="en-IN"/>
        </a:p>
      </dgm:t>
    </dgm:pt>
    <dgm:pt modelId="{D6ECD868-9511-4FF9-8F00-907C934E96A7}" type="sibTrans" cxnId="{E689659A-F1BE-4BD7-BC96-D4D2C9B12E3A}">
      <dgm:prSet/>
      <dgm:spPr/>
      <dgm:t>
        <a:bodyPr/>
        <a:lstStyle/>
        <a:p>
          <a:endParaRPr lang="en-IN"/>
        </a:p>
      </dgm:t>
    </dgm:pt>
    <dgm:pt modelId="{2A4E30AE-1D6F-4EFD-97AF-76B82A33B4E8}" type="pres">
      <dgm:prSet presAssocID="{13B09881-EACE-47DF-A2DE-CE5D7B9734B5}" presName="Name0" presStyleCnt="0">
        <dgm:presLayoutVars>
          <dgm:chMax val="7"/>
          <dgm:chPref val="5"/>
          <dgm:dir/>
          <dgm:animOne val="branch"/>
          <dgm:animLvl val="lvl"/>
        </dgm:presLayoutVars>
      </dgm:prSet>
      <dgm:spPr/>
    </dgm:pt>
    <dgm:pt modelId="{3B98EB3D-77E2-443F-817A-8677E7B7F9EE}" type="pres">
      <dgm:prSet presAssocID="{30B0F19B-642A-4DD6-A76B-A7ACAEAF7DB1}" presName="ChildAccent4" presStyleCnt="0"/>
      <dgm:spPr/>
    </dgm:pt>
    <dgm:pt modelId="{9E8E3076-6EEB-43AD-B015-AF20891FBAE7}" type="pres">
      <dgm:prSet presAssocID="{30B0F19B-642A-4DD6-A76B-A7ACAEAF7DB1}" presName="ChildAccent" presStyleLbl="alignImgPlace1" presStyleIdx="0" presStyleCnt="4"/>
      <dgm:spPr/>
    </dgm:pt>
    <dgm:pt modelId="{9A549411-31D6-44A7-A6DC-562A3B353DB3}" type="pres">
      <dgm:prSet presAssocID="{30B0F19B-642A-4DD6-A76B-A7ACAEAF7DB1}" presName="Child4" presStyleLbl="revTx" presStyleIdx="0" presStyleCnt="0">
        <dgm:presLayoutVars>
          <dgm:chMax val="0"/>
          <dgm:chPref val="0"/>
          <dgm:bulletEnabled val="1"/>
        </dgm:presLayoutVars>
      </dgm:prSet>
      <dgm:spPr/>
    </dgm:pt>
    <dgm:pt modelId="{ADD2A6EE-727A-4830-9964-DB69359561FC}" type="pres">
      <dgm:prSet presAssocID="{30B0F19B-642A-4DD6-A76B-A7ACAEAF7DB1}" presName="Parent4" presStyleLbl="node1" presStyleIdx="0" presStyleCnt="4">
        <dgm:presLayoutVars>
          <dgm:chMax val="2"/>
          <dgm:chPref val="1"/>
          <dgm:bulletEnabled val="1"/>
        </dgm:presLayoutVars>
      </dgm:prSet>
      <dgm:spPr/>
    </dgm:pt>
    <dgm:pt modelId="{02B63753-8E2D-4E93-BE05-15222C17CA1F}" type="pres">
      <dgm:prSet presAssocID="{B6144B1F-6715-48A5-A28A-99B0D8D9AC1A}" presName="ChildAccent3" presStyleCnt="0"/>
      <dgm:spPr/>
    </dgm:pt>
    <dgm:pt modelId="{6194300D-08B2-48F3-9582-1F80F25DCE2E}" type="pres">
      <dgm:prSet presAssocID="{B6144B1F-6715-48A5-A28A-99B0D8D9AC1A}" presName="ChildAccent" presStyleLbl="alignImgPlace1" presStyleIdx="1" presStyleCnt="4"/>
      <dgm:spPr/>
    </dgm:pt>
    <dgm:pt modelId="{61B0A62E-5FD1-47D9-898B-B7A022CA1CEA}" type="pres">
      <dgm:prSet presAssocID="{B6144B1F-6715-48A5-A28A-99B0D8D9AC1A}" presName="Child3" presStyleLbl="revTx" presStyleIdx="0" presStyleCnt="0">
        <dgm:presLayoutVars>
          <dgm:chMax val="0"/>
          <dgm:chPref val="0"/>
          <dgm:bulletEnabled val="1"/>
        </dgm:presLayoutVars>
      </dgm:prSet>
      <dgm:spPr/>
    </dgm:pt>
    <dgm:pt modelId="{28BE96AA-43EA-45C2-91E0-A9AB6E616FB2}" type="pres">
      <dgm:prSet presAssocID="{B6144B1F-6715-48A5-A28A-99B0D8D9AC1A}" presName="Parent3" presStyleLbl="node1" presStyleIdx="1" presStyleCnt="4">
        <dgm:presLayoutVars>
          <dgm:chMax val="2"/>
          <dgm:chPref val="1"/>
          <dgm:bulletEnabled val="1"/>
        </dgm:presLayoutVars>
      </dgm:prSet>
      <dgm:spPr/>
    </dgm:pt>
    <dgm:pt modelId="{DE464495-0F85-4348-A765-B46F939A7617}" type="pres">
      <dgm:prSet presAssocID="{2F05B8E8-7716-4614-AE1A-B811D5BF42BB}" presName="ChildAccent2" presStyleCnt="0"/>
      <dgm:spPr/>
    </dgm:pt>
    <dgm:pt modelId="{32B17C89-0AB7-4F39-8802-CD2177F072B9}" type="pres">
      <dgm:prSet presAssocID="{2F05B8E8-7716-4614-AE1A-B811D5BF42BB}" presName="ChildAccent" presStyleLbl="alignImgPlace1" presStyleIdx="2" presStyleCnt="4"/>
      <dgm:spPr/>
    </dgm:pt>
    <dgm:pt modelId="{924D8F83-45B4-46BE-A083-F4E2E907539B}" type="pres">
      <dgm:prSet presAssocID="{2F05B8E8-7716-4614-AE1A-B811D5BF42BB}" presName="Child2" presStyleLbl="revTx" presStyleIdx="0" presStyleCnt="0">
        <dgm:presLayoutVars>
          <dgm:chMax val="0"/>
          <dgm:chPref val="0"/>
          <dgm:bulletEnabled val="1"/>
        </dgm:presLayoutVars>
      </dgm:prSet>
      <dgm:spPr/>
    </dgm:pt>
    <dgm:pt modelId="{CD54F6F7-470D-4639-9DE5-6FC32DE2B963}" type="pres">
      <dgm:prSet presAssocID="{2F05B8E8-7716-4614-AE1A-B811D5BF42BB}" presName="Parent2" presStyleLbl="node1" presStyleIdx="2" presStyleCnt="4">
        <dgm:presLayoutVars>
          <dgm:chMax val="2"/>
          <dgm:chPref val="1"/>
          <dgm:bulletEnabled val="1"/>
        </dgm:presLayoutVars>
      </dgm:prSet>
      <dgm:spPr/>
    </dgm:pt>
    <dgm:pt modelId="{C4E0134A-DCC0-4666-9F38-BCF40DC52F68}" type="pres">
      <dgm:prSet presAssocID="{251C848A-30E7-48D5-BC56-04DDC384FA32}" presName="ChildAccent1" presStyleCnt="0"/>
      <dgm:spPr/>
    </dgm:pt>
    <dgm:pt modelId="{95EFC0EC-0ED2-46E5-8A70-E65248320769}" type="pres">
      <dgm:prSet presAssocID="{251C848A-30E7-48D5-BC56-04DDC384FA32}" presName="ChildAccent" presStyleLbl="alignImgPlace1" presStyleIdx="3" presStyleCnt="4"/>
      <dgm:spPr/>
    </dgm:pt>
    <dgm:pt modelId="{167B5D78-6477-4B99-BCF9-F7F37618CB7E}" type="pres">
      <dgm:prSet presAssocID="{251C848A-30E7-48D5-BC56-04DDC384FA32}" presName="Child1" presStyleLbl="revTx" presStyleIdx="0" presStyleCnt="0">
        <dgm:presLayoutVars>
          <dgm:chMax val="0"/>
          <dgm:chPref val="0"/>
          <dgm:bulletEnabled val="1"/>
        </dgm:presLayoutVars>
      </dgm:prSet>
      <dgm:spPr/>
    </dgm:pt>
    <dgm:pt modelId="{D1B6690E-5572-44C1-9E47-D64E6B79D74E}" type="pres">
      <dgm:prSet presAssocID="{251C848A-30E7-48D5-BC56-04DDC384FA32}" presName="Parent1" presStyleLbl="node1" presStyleIdx="3" presStyleCnt="4">
        <dgm:presLayoutVars>
          <dgm:chMax val="2"/>
          <dgm:chPref val="1"/>
          <dgm:bulletEnabled val="1"/>
        </dgm:presLayoutVars>
      </dgm:prSet>
      <dgm:spPr/>
    </dgm:pt>
  </dgm:ptLst>
  <dgm:cxnLst>
    <dgm:cxn modelId="{7CA57413-2D0F-412C-8955-DCF0778A77D5}" type="presOf" srcId="{25C74958-19B4-4AAF-B0CC-3CFD0492FDC3}" destId="{95EFC0EC-0ED2-46E5-8A70-E65248320769}" srcOrd="0" destOrd="0" presId="urn:microsoft.com/office/officeart/2011/layout/InterconnectedBlockProcess"/>
    <dgm:cxn modelId="{CEB75D1C-F33A-4130-A438-A1F43472588C}" type="presOf" srcId="{D5C8B05F-C241-49CA-8D90-F443FD098355}" destId="{924D8F83-45B4-46BE-A083-F4E2E907539B}" srcOrd="1" destOrd="0" presId="urn:microsoft.com/office/officeart/2011/layout/InterconnectedBlockProcess"/>
    <dgm:cxn modelId="{E5412F28-A99A-4B3F-86BD-B43805EFDD3A}" srcId="{13B09881-EACE-47DF-A2DE-CE5D7B9734B5}" destId="{251C848A-30E7-48D5-BC56-04DDC384FA32}" srcOrd="0" destOrd="0" parTransId="{E7C8EA41-C032-4FD8-BAAF-7982E2B82DF4}" sibTransId="{F6EF2153-43EF-4D9B-A052-F5064FD4E664}"/>
    <dgm:cxn modelId="{52BC8F31-DF0A-4E04-8710-0E5509ADC3C7}" srcId="{B6144B1F-6715-48A5-A28A-99B0D8D9AC1A}" destId="{47B78F74-5008-471C-8589-64EB9E4B6063}" srcOrd="0" destOrd="0" parTransId="{9E8EAA64-D57E-46CB-BD62-A74F12A3F23C}" sibTransId="{FC1B3620-E05C-4A5D-879A-91230CD15392}"/>
    <dgm:cxn modelId="{7306A13D-096E-43AB-B6D8-801D103D6BDA}" srcId="{13B09881-EACE-47DF-A2DE-CE5D7B9734B5}" destId="{30B0F19B-642A-4DD6-A76B-A7ACAEAF7DB1}" srcOrd="3" destOrd="0" parTransId="{7E51C76D-DC7B-49C2-8ED0-62541B110615}" sibTransId="{9C652AD2-1BF9-4F0A-AD39-B7C52B926342}"/>
    <dgm:cxn modelId="{A26A225E-C0E0-4CED-BCEF-137CFAA3D9F7}" type="presOf" srcId="{251C848A-30E7-48D5-BC56-04DDC384FA32}" destId="{D1B6690E-5572-44C1-9E47-D64E6B79D74E}" srcOrd="0" destOrd="0" presId="urn:microsoft.com/office/officeart/2011/layout/InterconnectedBlockProcess"/>
    <dgm:cxn modelId="{AB01966C-F82C-4F81-A619-267F03DEC335}" type="presOf" srcId="{12852FD6-884B-4845-B9D9-A55EB893AF48}" destId="{9E8E3076-6EEB-43AD-B015-AF20891FBAE7}" srcOrd="0" destOrd="0" presId="urn:microsoft.com/office/officeart/2011/layout/InterconnectedBlockProcess"/>
    <dgm:cxn modelId="{1FFA916D-7376-4741-AE9F-B9E38157D9B3}" type="presOf" srcId="{D5C8B05F-C241-49CA-8D90-F443FD098355}" destId="{32B17C89-0AB7-4F39-8802-CD2177F072B9}" srcOrd="0" destOrd="0" presId="urn:microsoft.com/office/officeart/2011/layout/InterconnectedBlockProcess"/>
    <dgm:cxn modelId="{1DFCE64F-4CD3-4610-933E-4222D17FADB7}" type="presOf" srcId="{12852FD6-884B-4845-B9D9-A55EB893AF48}" destId="{9A549411-31D6-44A7-A6DC-562A3B353DB3}" srcOrd="1" destOrd="0" presId="urn:microsoft.com/office/officeart/2011/layout/InterconnectedBlockProcess"/>
    <dgm:cxn modelId="{D3FD2275-68FC-4786-966B-7DDC4438B6EF}" type="presOf" srcId="{30B0F19B-642A-4DD6-A76B-A7ACAEAF7DB1}" destId="{ADD2A6EE-727A-4830-9964-DB69359561FC}" srcOrd="0" destOrd="0" presId="urn:microsoft.com/office/officeart/2011/layout/InterconnectedBlockProcess"/>
    <dgm:cxn modelId="{E689659A-F1BE-4BD7-BC96-D4D2C9B12E3A}" srcId="{30B0F19B-642A-4DD6-A76B-A7ACAEAF7DB1}" destId="{12852FD6-884B-4845-B9D9-A55EB893AF48}" srcOrd="0" destOrd="0" parTransId="{4DBE2381-8EB3-43EB-BCF4-DB1F3C837498}" sibTransId="{D6ECD868-9511-4FF9-8F00-907C934E96A7}"/>
    <dgm:cxn modelId="{F5E8C49C-907A-4AE9-9B95-28AC2D9B3B9F}" srcId="{13B09881-EACE-47DF-A2DE-CE5D7B9734B5}" destId="{B6144B1F-6715-48A5-A28A-99B0D8D9AC1A}" srcOrd="2" destOrd="0" parTransId="{83C119E6-B408-4405-99B7-F9ED0C9A7B18}" sibTransId="{773DA283-D962-46D7-8196-712115627488}"/>
    <dgm:cxn modelId="{12C12CAF-CA58-4C9F-87C1-3DF9D6FE28F8}" type="presOf" srcId="{B6144B1F-6715-48A5-A28A-99B0D8D9AC1A}" destId="{28BE96AA-43EA-45C2-91E0-A9AB6E616FB2}" srcOrd="0" destOrd="0" presId="urn:microsoft.com/office/officeart/2011/layout/InterconnectedBlockProcess"/>
    <dgm:cxn modelId="{8FBA0BB0-5B8B-4FC2-9EA4-1AE54D281C05}" srcId="{251C848A-30E7-48D5-BC56-04DDC384FA32}" destId="{25C74958-19B4-4AAF-B0CC-3CFD0492FDC3}" srcOrd="0" destOrd="0" parTransId="{C45DCA00-DF56-4E1A-8C55-A9C72D944E7D}" sibTransId="{C490F9CB-2978-4556-BB88-102472BD64C3}"/>
    <dgm:cxn modelId="{41A4FABE-61B2-4632-B2BB-BCDAA6939954}" type="presOf" srcId="{47B78F74-5008-471C-8589-64EB9E4B6063}" destId="{61B0A62E-5FD1-47D9-898B-B7A022CA1CEA}" srcOrd="1" destOrd="0" presId="urn:microsoft.com/office/officeart/2011/layout/InterconnectedBlockProcess"/>
    <dgm:cxn modelId="{2F9B82CB-C634-43A5-85D3-1A860BBCBA1D}" type="presOf" srcId="{2F05B8E8-7716-4614-AE1A-B811D5BF42BB}" destId="{CD54F6F7-470D-4639-9DE5-6FC32DE2B963}" srcOrd="0" destOrd="0" presId="urn:microsoft.com/office/officeart/2011/layout/InterconnectedBlockProcess"/>
    <dgm:cxn modelId="{40B497D3-C43E-449F-ACC0-48E48929ED30}" srcId="{13B09881-EACE-47DF-A2DE-CE5D7B9734B5}" destId="{2F05B8E8-7716-4614-AE1A-B811D5BF42BB}" srcOrd="1" destOrd="0" parTransId="{DC8AC803-0DF2-4872-ABAC-276968126F00}" sibTransId="{E566CB97-A7CB-45E3-AE7D-CDB568746450}"/>
    <dgm:cxn modelId="{4E7B0DF0-A400-4428-8C15-10F2578DB4F1}" type="presOf" srcId="{25C74958-19B4-4AAF-B0CC-3CFD0492FDC3}" destId="{167B5D78-6477-4B99-BCF9-F7F37618CB7E}" srcOrd="1" destOrd="0" presId="urn:microsoft.com/office/officeart/2011/layout/InterconnectedBlockProcess"/>
    <dgm:cxn modelId="{44FE35F2-F8CC-4985-90A1-CD503C38A9A7}" type="presOf" srcId="{13B09881-EACE-47DF-A2DE-CE5D7B9734B5}" destId="{2A4E30AE-1D6F-4EFD-97AF-76B82A33B4E8}" srcOrd="0" destOrd="0" presId="urn:microsoft.com/office/officeart/2011/layout/InterconnectedBlockProcess"/>
    <dgm:cxn modelId="{0D4AD0F3-60D2-4483-9B5C-96981D08AF66}" srcId="{2F05B8E8-7716-4614-AE1A-B811D5BF42BB}" destId="{D5C8B05F-C241-49CA-8D90-F443FD098355}" srcOrd="0" destOrd="0" parTransId="{E3CF5F50-6978-4140-BFDB-1032625B3021}" sibTransId="{458982AE-E22A-406E-9615-C4BC11979290}"/>
    <dgm:cxn modelId="{619725F6-BA95-4E1B-AC69-4576609BEF92}" type="presOf" srcId="{47B78F74-5008-471C-8589-64EB9E4B6063}" destId="{6194300D-08B2-48F3-9582-1F80F25DCE2E}" srcOrd="0" destOrd="0" presId="urn:microsoft.com/office/officeart/2011/layout/InterconnectedBlockProcess"/>
    <dgm:cxn modelId="{07E69AF8-7264-4C6A-987F-EAFC9536E9BE}" type="presParOf" srcId="{2A4E30AE-1D6F-4EFD-97AF-76B82A33B4E8}" destId="{3B98EB3D-77E2-443F-817A-8677E7B7F9EE}" srcOrd="0" destOrd="0" presId="urn:microsoft.com/office/officeart/2011/layout/InterconnectedBlockProcess"/>
    <dgm:cxn modelId="{17B09330-1CE0-4395-B17D-48B0179FFABF}" type="presParOf" srcId="{3B98EB3D-77E2-443F-817A-8677E7B7F9EE}" destId="{9E8E3076-6EEB-43AD-B015-AF20891FBAE7}" srcOrd="0" destOrd="0" presId="urn:microsoft.com/office/officeart/2011/layout/InterconnectedBlockProcess"/>
    <dgm:cxn modelId="{13ED2012-826A-4F81-8A43-9E10AEDFC742}" type="presParOf" srcId="{2A4E30AE-1D6F-4EFD-97AF-76B82A33B4E8}" destId="{9A549411-31D6-44A7-A6DC-562A3B353DB3}" srcOrd="1" destOrd="0" presId="urn:microsoft.com/office/officeart/2011/layout/InterconnectedBlockProcess"/>
    <dgm:cxn modelId="{8E62CD7B-1ED7-4CA4-B8CD-42D48588593F}" type="presParOf" srcId="{2A4E30AE-1D6F-4EFD-97AF-76B82A33B4E8}" destId="{ADD2A6EE-727A-4830-9964-DB69359561FC}" srcOrd="2" destOrd="0" presId="urn:microsoft.com/office/officeart/2011/layout/InterconnectedBlockProcess"/>
    <dgm:cxn modelId="{7A74EC10-5788-491B-9357-23C442ADA38A}" type="presParOf" srcId="{2A4E30AE-1D6F-4EFD-97AF-76B82A33B4E8}" destId="{02B63753-8E2D-4E93-BE05-15222C17CA1F}" srcOrd="3" destOrd="0" presId="urn:microsoft.com/office/officeart/2011/layout/InterconnectedBlockProcess"/>
    <dgm:cxn modelId="{E0DE129F-DC1D-4AFE-9297-DC94C1C6AB27}" type="presParOf" srcId="{02B63753-8E2D-4E93-BE05-15222C17CA1F}" destId="{6194300D-08B2-48F3-9582-1F80F25DCE2E}" srcOrd="0" destOrd="0" presId="urn:microsoft.com/office/officeart/2011/layout/InterconnectedBlockProcess"/>
    <dgm:cxn modelId="{4A999404-942F-4B54-8052-30BF7AAEFD38}" type="presParOf" srcId="{2A4E30AE-1D6F-4EFD-97AF-76B82A33B4E8}" destId="{61B0A62E-5FD1-47D9-898B-B7A022CA1CEA}" srcOrd="4" destOrd="0" presId="urn:microsoft.com/office/officeart/2011/layout/InterconnectedBlockProcess"/>
    <dgm:cxn modelId="{6E63F6C6-BB05-48EA-8116-B859A4AB9F10}" type="presParOf" srcId="{2A4E30AE-1D6F-4EFD-97AF-76B82A33B4E8}" destId="{28BE96AA-43EA-45C2-91E0-A9AB6E616FB2}" srcOrd="5" destOrd="0" presId="urn:microsoft.com/office/officeart/2011/layout/InterconnectedBlockProcess"/>
    <dgm:cxn modelId="{678C30E5-5552-4989-980D-C2D04E86C053}" type="presParOf" srcId="{2A4E30AE-1D6F-4EFD-97AF-76B82A33B4E8}" destId="{DE464495-0F85-4348-A765-B46F939A7617}" srcOrd="6" destOrd="0" presId="urn:microsoft.com/office/officeart/2011/layout/InterconnectedBlockProcess"/>
    <dgm:cxn modelId="{398A376C-3771-4EFF-BD44-58E5BE610D44}" type="presParOf" srcId="{DE464495-0F85-4348-A765-B46F939A7617}" destId="{32B17C89-0AB7-4F39-8802-CD2177F072B9}" srcOrd="0" destOrd="0" presId="urn:microsoft.com/office/officeart/2011/layout/InterconnectedBlockProcess"/>
    <dgm:cxn modelId="{0CE58192-0853-4DC7-A749-2F31254F0BB5}" type="presParOf" srcId="{2A4E30AE-1D6F-4EFD-97AF-76B82A33B4E8}" destId="{924D8F83-45B4-46BE-A083-F4E2E907539B}" srcOrd="7" destOrd="0" presId="urn:microsoft.com/office/officeart/2011/layout/InterconnectedBlockProcess"/>
    <dgm:cxn modelId="{A563ECA9-4F9B-4230-8DAE-07C7D1E43B1B}" type="presParOf" srcId="{2A4E30AE-1D6F-4EFD-97AF-76B82A33B4E8}" destId="{CD54F6F7-470D-4639-9DE5-6FC32DE2B963}" srcOrd="8" destOrd="0" presId="urn:microsoft.com/office/officeart/2011/layout/InterconnectedBlockProcess"/>
    <dgm:cxn modelId="{C342D1C8-08D6-41CF-AF08-09F504395C1B}" type="presParOf" srcId="{2A4E30AE-1D6F-4EFD-97AF-76B82A33B4E8}" destId="{C4E0134A-DCC0-4666-9F38-BCF40DC52F68}" srcOrd="9" destOrd="0" presId="urn:microsoft.com/office/officeart/2011/layout/InterconnectedBlockProcess"/>
    <dgm:cxn modelId="{E3BCE379-2DBD-435A-A356-FD748508DFC7}" type="presParOf" srcId="{C4E0134A-DCC0-4666-9F38-BCF40DC52F68}" destId="{95EFC0EC-0ED2-46E5-8A70-E65248320769}" srcOrd="0" destOrd="0" presId="urn:microsoft.com/office/officeart/2011/layout/InterconnectedBlockProcess"/>
    <dgm:cxn modelId="{A12A1F0E-E9BE-4CE3-9B23-E654A4EB5DB3}" type="presParOf" srcId="{2A4E30AE-1D6F-4EFD-97AF-76B82A33B4E8}" destId="{167B5D78-6477-4B99-BCF9-F7F37618CB7E}" srcOrd="10" destOrd="0" presId="urn:microsoft.com/office/officeart/2011/layout/InterconnectedBlockProcess"/>
    <dgm:cxn modelId="{586ADE8C-A076-449D-9907-EB4736BE9F47}" type="presParOf" srcId="{2A4E30AE-1D6F-4EFD-97AF-76B82A33B4E8}" destId="{D1B6690E-5572-44C1-9E47-D64E6B79D74E}"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E3076-6EEB-43AD-B015-AF20891FBAE7}">
      <dsp:nvSpPr>
        <dsp:cNvPr id="0" name=""/>
        <dsp:cNvSpPr/>
      </dsp:nvSpPr>
      <dsp:spPr>
        <a:xfrm>
          <a:off x="7428717" y="1032730"/>
          <a:ext cx="1858860" cy="4425677"/>
        </a:xfrm>
        <a:prstGeom prst="wedgeRectCallout">
          <a:avLst>
            <a:gd name="adj1" fmla="val 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90000"/>
            </a:lnSpc>
            <a:spcBef>
              <a:spcPct val="0"/>
            </a:spcBef>
            <a:spcAft>
              <a:spcPct val="35000"/>
            </a:spcAft>
            <a:buNone/>
          </a:pPr>
          <a:r>
            <a:rPr lang="en-US" sz="1600" kern="1200" dirty="0"/>
            <a:t>Monitoring &amp; Improvements: 
Gather user feedback for improvements.
Enhance chatbot intelligence with machine learning.
Expand to additional languages and platforms.</a:t>
          </a:r>
          <a:endParaRPr lang="en-IN" sz="1600" kern="1200" dirty="0"/>
        </a:p>
      </dsp:txBody>
      <dsp:txXfrm>
        <a:off x="7664421" y="1032730"/>
        <a:ext cx="1623157" cy="4425677"/>
      </dsp:txXfrm>
    </dsp:sp>
    <dsp:sp modelId="{ADD2A6EE-727A-4830-9964-DB69359561FC}">
      <dsp:nvSpPr>
        <dsp:cNvPr id="0" name=""/>
        <dsp:cNvSpPr/>
      </dsp:nvSpPr>
      <dsp:spPr>
        <a:xfrm>
          <a:off x="7428717" y="0"/>
          <a:ext cx="1858860" cy="10327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75" tIns="92075" rIns="92075" bIns="92075" numCol="1" spcCol="1270" anchor="ctr" anchorCtr="0">
          <a:noAutofit/>
        </a:bodyPr>
        <a:lstStyle/>
        <a:p>
          <a:pPr marL="0" lvl="0" indent="0" algn="ctr" defTabSz="1289050">
            <a:lnSpc>
              <a:spcPct val="90000"/>
            </a:lnSpc>
            <a:spcBef>
              <a:spcPct val="0"/>
            </a:spcBef>
            <a:spcAft>
              <a:spcPct val="35000"/>
            </a:spcAft>
            <a:buNone/>
          </a:pPr>
          <a:r>
            <a:rPr lang="en-US" sz="2900" kern="1200" dirty="0"/>
            <a:t>Phase 4</a:t>
          </a:r>
          <a:endParaRPr lang="en-IN" sz="2900" kern="1200" dirty="0"/>
        </a:p>
      </dsp:txBody>
      <dsp:txXfrm>
        <a:off x="7428717" y="0"/>
        <a:ext cx="1858860" cy="1032730"/>
      </dsp:txXfrm>
    </dsp:sp>
    <dsp:sp modelId="{6194300D-08B2-48F3-9582-1F80F25DCE2E}">
      <dsp:nvSpPr>
        <dsp:cNvPr id="0" name=""/>
        <dsp:cNvSpPr/>
      </dsp:nvSpPr>
      <dsp:spPr>
        <a:xfrm>
          <a:off x="5569857" y="1032730"/>
          <a:ext cx="1858860" cy="4130923"/>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90000"/>
            </a:lnSpc>
            <a:spcBef>
              <a:spcPct val="0"/>
            </a:spcBef>
            <a:spcAft>
              <a:spcPct val="35000"/>
            </a:spcAft>
            <a:buNone/>
          </a:pPr>
          <a:r>
            <a:rPr lang="en-US" sz="1600" kern="1200" dirty="0"/>
            <a:t>Testing &amp; Deployment: 
Conduct testing with real user queries.
Fix errors and improve response accuracy.
Deploy chatbot on official platforms</a:t>
          </a:r>
          <a:endParaRPr lang="en-IN" sz="1600" kern="1200" dirty="0"/>
        </a:p>
      </dsp:txBody>
      <dsp:txXfrm>
        <a:off x="5805560" y="1032730"/>
        <a:ext cx="1623157" cy="4130923"/>
      </dsp:txXfrm>
    </dsp:sp>
    <dsp:sp modelId="{28BE96AA-43EA-45C2-91E0-A9AB6E616FB2}">
      <dsp:nvSpPr>
        <dsp:cNvPr id="0" name=""/>
        <dsp:cNvSpPr/>
      </dsp:nvSpPr>
      <dsp:spPr>
        <a:xfrm>
          <a:off x="5569857" y="150106"/>
          <a:ext cx="1858860" cy="8853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75" tIns="92075" rIns="92075" bIns="92075" numCol="1" spcCol="1270" anchor="ctr" anchorCtr="0">
          <a:noAutofit/>
        </a:bodyPr>
        <a:lstStyle/>
        <a:p>
          <a:pPr marL="0" lvl="0" indent="0" algn="ctr" defTabSz="1289050">
            <a:lnSpc>
              <a:spcPct val="90000"/>
            </a:lnSpc>
            <a:spcBef>
              <a:spcPct val="0"/>
            </a:spcBef>
            <a:spcAft>
              <a:spcPct val="35000"/>
            </a:spcAft>
            <a:buNone/>
          </a:pPr>
          <a:r>
            <a:rPr lang="en-US" sz="2900" kern="1200" dirty="0"/>
            <a:t>Phase 3</a:t>
          </a:r>
          <a:endParaRPr lang="en-IN" sz="2900" kern="1200" dirty="0"/>
        </a:p>
      </dsp:txBody>
      <dsp:txXfrm>
        <a:off x="5569857" y="150106"/>
        <a:ext cx="1858860" cy="885353"/>
      </dsp:txXfrm>
    </dsp:sp>
    <dsp:sp modelId="{32B17C89-0AB7-4F39-8802-CD2177F072B9}">
      <dsp:nvSpPr>
        <dsp:cNvPr id="0" name=""/>
        <dsp:cNvSpPr/>
      </dsp:nvSpPr>
      <dsp:spPr>
        <a:xfrm>
          <a:off x="3710996" y="1032730"/>
          <a:ext cx="1858860" cy="3835623"/>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90000"/>
            </a:lnSpc>
            <a:spcBef>
              <a:spcPct val="0"/>
            </a:spcBef>
            <a:spcAft>
              <a:spcPct val="35000"/>
            </a:spcAft>
            <a:buNone/>
          </a:pPr>
          <a:r>
            <a:rPr lang="en-US" sz="1600" kern="1200" dirty="0"/>
            <a:t>Development &amp; Integration: 
Develop the chatbot NLP model.
Build the database and integrate APIs.
Design and develop the user interface.</a:t>
          </a:r>
          <a:endParaRPr lang="en-IN" sz="1600" kern="1200" dirty="0"/>
        </a:p>
      </dsp:txBody>
      <dsp:txXfrm>
        <a:off x="3946699" y="1032730"/>
        <a:ext cx="1623157" cy="3835623"/>
      </dsp:txXfrm>
    </dsp:sp>
    <dsp:sp modelId="{CD54F6F7-470D-4639-9DE5-6FC32DE2B963}">
      <dsp:nvSpPr>
        <dsp:cNvPr id="0" name=""/>
        <dsp:cNvSpPr/>
      </dsp:nvSpPr>
      <dsp:spPr>
        <a:xfrm>
          <a:off x="3710996" y="295299"/>
          <a:ext cx="1858860" cy="73743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75" tIns="92075" rIns="92075" bIns="92075" numCol="1" spcCol="1270" anchor="ctr" anchorCtr="0">
          <a:noAutofit/>
        </a:bodyPr>
        <a:lstStyle/>
        <a:p>
          <a:pPr marL="0" lvl="0" indent="0" algn="ctr" defTabSz="1289050">
            <a:lnSpc>
              <a:spcPct val="90000"/>
            </a:lnSpc>
            <a:spcBef>
              <a:spcPct val="0"/>
            </a:spcBef>
            <a:spcAft>
              <a:spcPct val="35000"/>
            </a:spcAft>
            <a:buNone/>
          </a:pPr>
          <a:r>
            <a:rPr lang="en-US" sz="2900" kern="1200" dirty="0"/>
            <a:t>Phase 2</a:t>
          </a:r>
          <a:endParaRPr lang="en-IN" sz="2900" kern="1200" dirty="0"/>
        </a:p>
      </dsp:txBody>
      <dsp:txXfrm>
        <a:off x="3710996" y="295299"/>
        <a:ext cx="1858860" cy="737430"/>
      </dsp:txXfrm>
    </dsp:sp>
    <dsp:sp modelId="{95EFC0EC-0ED2-46E5-8A70-E65248320769}">
      <dsp:nvSpPr>
        <dsp:cNvPr id="0" name=""/>
        <dsp:cNvSpPr/>
      </dsp:nvSpPr>
      <dsp:spPr>
        <a:xfrm>
          <a:off x="1852135" y="1032730"/>
          <a:ext cx="1858860" cy="3540323"/>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90000"/>
            </a:lnSpc>
            <a:spcBef>
              <a:spcPct val="0"/>
            </a:spcBef>
            <a:spcAft>
              <a:spcPct val="35000"/>
            </a:spcAft>
            <a:buNone/>
          </a:pPr>
          <a:r>
            <a:rPr lang="en-IN" sz="1600" kern="1200" dirty="0"/>
            <a:t>Research &amp; Planning:</a:t>
          </a:r>
        </a:p>
        <a:p>
          <a:pPr marL="0" lvl="0" indent="0" algn="l" defTabSz="711200">
            <a:lnSpc>
              <a:spcPct val="90000"/>
            </a:lnSpc>
            <a:spcBef>
              <a:spcPct val="0"/>
            </a:spcBef>
            <a:spcAft>
              <a:spcPct val="35000"/>
            </a:spcAft>
            <a:buFont typeface="Arial" panose="020B0604020202020204" pitchFamily="34" charset="0"/>
            <a:buNone/>
          </a:pPr>
          <a:r>
            <a:rPr lang="en-US" sz="1600" kern="1200" dirty="0"/>
            <a:t>Identify key queries and data sources.
Finalize chatbot features and technology stack.
</a:t>
          </a:r>
          <a:r>
            <a:rPr lang="en-IN" sz="1600" kern="1200" dirty="0"/>
            <a:t> </a:t>
          </a:r>
        </a:p>
      </dsp:txBody>
      <dsp:txXfrm>
        <a:off x="2087838" y="1032730"/>
        <a:ext cx="1623157" cy="3540323"/>
      </dsp:txXfrm>
    </dsp:sp>
    <dsp:sp modelId="{D1B6690E-5572-44C1-9E47-D64E6B79D74E}">
      <dsp:nvSpPr>
        <dsp:cNvPr id="0" name=""/>
        <dsp:cNvSpPr/>
      </dsp:nvSpPr>
      <dsp:spPr>
        <a:xfrm>
          <a:off x="1852135" y="442676"/>
          <a:ext cx="1858860" cy="5900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75" tIns="92075" rIns="92075" bIns="92075" numCol="1" spcCol="1270" anchor="ctr" anchorCtr="0">
          <a:noAutofit/>
        </a:bodyPr>
        <a:lstStyle/>
        <a:p>
          <a:pPr marL="0" lvl="0" indent="0" algn="ctr" defTabSz="1289050">
            <a:lnSpc>
              <a:spcPct val="90000"/>
            </a:lnSpc>
            <a:spcBef>
              <a:spcPct val="0"/>
            </a:spcBef>
            <a:spcAft>
              <a:spcPct val="35000"/>
            </a:spcAft>
            <a:buNone/>
          </a:pPr>
          <a:r>
            <a:rPr lang="en-IN" sz="2900" kern="1200" dirty="0"/>
            <a:t>Phase 1</a:t>
          </a:r>
        </a:p>
      </dsp:txBody>
      <dsp:txXfrm>
        <a:off x="1852135" y="442676"/>
        <a:ext cx="1858860" cy="590053"/>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AI-Powered Student Assistance Chatbot for Department of Technical Education, Government of Rajasthan.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CIT-G23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715659400"/>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20211CIT0108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Keerthi 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20211CIT0068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Manasa J</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20211CIT0151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Madatala</a:t>
                      </a:r>
                      <a:r>
                        <a:rPr lang="en-US" sz="1800" u="none" strike="noStrike" cap="none" dirty="0"/>
                        <a:t> Teja Shree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Tanveer Ahmed</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Capstone Project</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a:t>
            </a:r>
            <a:r>
              <a:rPr lang="en-US" sz="2000" b="1" dirty="0" err="1">
                <a:latin typeface="Cambria" panose="02040503050406030204" pitchFamily="18" charset="0"/>
                <a:ea typeface="Cambria" panose="02040503050406030204" pitchFamily="18" charset="0"/>
                <a:cs typeface="Verdana"/>
                <a:sym typeface="Verdana"/>
              </a:rPr>
              <a:t>Anandaraj</a:t>
            </a:r>
            <a:r>
              <a:rPr lang="en-US" sz="2000" b="1" dirty="0">
                <a:latin typeface="Cambria" panose="02040503050406030204" pitchFamily="18" charset="0"/>
                <a:ea typeface="Cambria" panose="02040503050406030204" pitchFamily="18" charset="0"/>
                <a:cs typeface="Verdana"/>
                <a:sym typeface="Verdana"/>
              </a:rPr>
              <a:t> S P</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GB" sz="2000" b="1" i="0" u="none" strike="noStrike" cap="none" dirty="0">
                <a:latin typeface="Cambria" panose="02040503050406030204" pitchFamily="18" charset="0"/>
                <a:ea typeface="Cambria" panose="02040503050406030204" pitchFamily="18" charset="0"/>
                <a:cs typeface="Verdana"/>
                <a:sym typeface="Verdana"/>
              </a:rPr>
              <a:t>Mr. Tanveer Ahmed</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6733-67C2-F965-5F69-7A7F11792CBE}"/>
              </a:ext>
            </a:extLst>
          </p:cNvPr>
          <p:cNvSpPr>
            <a:spLocks noGrp="1"/>
          </p:cNvSpPr>
          <p:nvPr>
            <p:ph type="title"/>
          </p:nvPr>
        </p:nvSpPr>
        <p:spPr/>
        <p:txBody>
          <a:bodyPr/>
          <a:lstStyle/>
          <a:p>
            <a:r>
              <a:rPr lang="en-GB" dirty="0"/>
              <a:t>Methodology/Modules</a:t>
            </a:r>
            <a:endParaRPr lang="en-IN" dirty="0"/>
          </a:p>
        </p:txBody>
      </p:sp>
      <p:sp>
        <p:nvSpPr>
          <p:cNvPr id="3" name="Content Placeholder 2">
            <a:extLst>
              <a:ext uri="{FF2B5EF4-FFF2-40B4-BE49-F238E27FC236}">
                <a16:creationId xmlns:a16="http://schemas.microsoft.com/office/drawing/2014/main" id="{E19ADC10-4E89-1C9B-F22A-738C5974F813}"/>
              </a:ext>
            </a:extLst>
          </p:cNvPr>
          <p:cNvSpPr>
            <a:spLocks noGrp="1"/>
          </p:cNvSpPr>
          <p:nvPr>
            <p:ph idx="1"/>
          </p:nvPr>
        </p:nvSpPr>
        <p:spPr/>
        <p:txBody>
          <a:bodyPr>
            <a:normAutofit/>
          </a:bodyPr>
          <a:lstStyle/>
          <a:p>
            <a:pPr marL="0" indent="0">
              <a:buNone/>
            </a:pPr>
            <a:r>
              <a:rPr lang="en-US" sz="2100" dirty="0">
                <a:latin typeface="Times New Roman" panose="02020603050405020304" pitchFamily="18" charset="0"/>
                <a:cs typeface="Times New Roman" panose="02020603050405020304" pitchFamily="18" charset="0"/>
              </a:rPr>
              <a:t>4. Multilingual Support:</a:t>
            </a:r>
          </a:p>
          <a:p>
            <a:r>
              <a:rPr lang="en-US" sz="2100" dirty="0">
                <a:latin typeface="Times New Roman" panose="02020603050405020304" pitchFamily="18" charset="0"/>
                <a:cs typeface="Times New Roman" panose="02020603050405020304" pitchFamily="18" charset="0"/>
              </a:rPr>
              <a:t>Initially in English, with plans to integrate Hindi and regional languages.</a:t>
            </a:r>
          </a:p>
          <a:p>
            <a:r>
              <a:rPr lang="en-US" sz="2100" dirty="0">
                <a:latin typeface="Times New Roman" panose="02020603050405020304" pitchFamily="18" charset="0"/>
                <a:cs typeface="Times New Roman" panose="02020603050405020304" pitchFamily="18" charset="0"/>
              </a:rPr>
              <a:t>Implement speech-to-text and text-to-speech for voice-based interaction.</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5. Integration with Official Systems:</a:t>
            </a:r>
          </a:p>
          <a:p>
            <a:r>
              <a:rPr lang="en-US" sz="2100" dirty="0">
                <a:latin typeface="Times New Roman" panose="02020603050405020304" pitchFamily="18" charset="0"/>
                <a:cs typeface="Times New Roman" panose="02020603050405020304" pitchFamily="18" charset="0"/>
              </a:rPr>
              <a:t>Connect with college databases, admission portals, and government websites for real-time updates.</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6. Data Insights &amp; Analytics:</a:t>
            </a:r>
          </a:p>
          <a:p>
            <a:r>
              <a:rPr lang="en-US" sz="2100" dirty="0">
                <a:latin typeface="Times New Roman" panose="02020603050405020304" pitchFamily="18" charset="0"/>
                <a:cs typeface="Times New Roman" panose="02020603050405020304" pitchFamily="18" charset="0"/>
              </a:rPr>
              <a:t>Log user queries to analyze common concerns and improve services.</a:t>
            </a:r>
          </a:p>
          <a:p>
            <a:r>
              <a:rPr lang="en-US" sz="2100" dirty="0">
                <a:latin typeface="Times New Roman" panose="02020603050405020304" pitchFamily="18" charset="0"/>
                <a:cs typeface="Times New Roman" panose="02020603050405020304" pitchFamily="18" charset="0"/>
              </a:rPr>
              <a:t>Generate reports for decision-makers to identify trends and issues.</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583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rmAutofit lnSpcReduction="10000"/>
          </a:bodyPr>
          <a:lstStyle/>
          <a:p>
            <a:pPr marL="0" indent="0">
              <a:buNone/>
            </a:pPr>
            <a:r>
              <a:rPr lang="en-US" sz="2100" dirty="0">
                <a:latin typeface="Times New Roman" panose="02020603050405020304" pitchFamily="18" charset="0"/>
                <a:cs typeface="Times New Roman" panose="02020603050405020304" pitchFamily="18" charset="0"/>
              </a:rPr>
              <a:t>1.Frontend (User Interface):</a:t>
            </a:r>
          </a:p>
          <a:p>
            <a:r>
              <a:rPr lang="en-US" sz="2100" dirty="0">
                <a:latin typeface="Times New Roman" panose="02020603050405020304" pitchFamily="18" charset="0"/>
                <a:cs typeface="Times New Roman" panose="02020603050405020304" pitchFamily="18" charset="0"/>
              </a:rPr>
              <a:t>Web-based and mobile application interface.</a:t>
            </a:r>
          </a:p>
          <a:p>
            <a:r>
              <a:rPr lang="en-US" sz="2100" dirty="0">
                <a:latin typeface="Times New Roman" panose="02020603050405020304" pitchFamily="18" charset="0"/>
                <a:cs typeface="Times New Roman" panose="02020603050405020304" pitchFamily="18" charset="0"/>
              </a:rPr>
              <a:t>Text-based and voice-based chatbot interactions.</a:t>
            </a:r>
            <a:endParaRPr lang="en-IN" sz="2100" dirty="0">
              <a:latin typeface="Times New Roman" panose="02020603050405020304" pitchFamily="18" charset="0"/>
              <a:cs typeface="Times New Roman" panose="02020603050405020304" pitchFamily="18" charset="0"/>
            </a:endParaRPr>
          </a:p>
          <a:p>
            <a:pPr marL="0" indent="0">
              <a:buNone/>
            </a:pPr>
            <a:r>
              <a:rPr lang="en-IN" sz="2100" dirty="0">
                <a:latin typeface="Times New Roman" panose="02020603050405020304" pitchFamily="18" charset="0"/>
                <a:cs typeface="Times New Roman" panose="02020603050405020304" pitchFamily="18" charset="0"/>
              </a:rPr>
              <a:t>2. Backend (AI &amp; Database)</a:t>
            </a:r>
          </a:p>
          <a:p>
            <a:r>
              <a:rPr lang="en-IN" sz="2100" dirty="0">
                <a:latin typeface="Times New Roman" panose="02020603050405020304" pitchFamily="18" charset="0"/>
                <a:cs typeface="Times New Roman" panose="02020603050405020304" pitchFamily="18" charset="0"/>
              </a:rPr>
              <a:t>NLP Engine: Processes user queries and understands intent.</a:t>
            </a:r>
          </a:p>
          <a:p>
            <a:r>
              <a:rPr lang="en-IN" sz="2100" dirty="0">
                <a:latin typeface="Times New Roman" panose="02020603050405020304" pitchFamily="18" charset="0"/>
                <a:cs typeface="Times New Roman" panose="02020603050405020304" pitchFamily="18" charset="0"/>
              </a:rPr>
              <a:t>Database: Stores structured information about colleges, courses, fees, scholarships, etc.</a:t>
            </a:r>
          </a:p>
          <a:p>
            <a:r>
              <a:rPr lang="en-IN" sz="2100" dirty="0">
                <a:latin typeface="Times New Roman" panose="02020603050405020304" pitchFamily="18" charset="0"/>
                <a:cs typeface="Times New Roman" panose="02020603050405020304" pitchFamily="18" charset="0"/>
              </a:rPr>
              <a:t>Machine Learning Module: Improves chatbot responses based on user interactions.</a:t>
            </a:r>
          </a:p>
          <a:p>
            <a:pPr marL="0" indent="0">
              <a:buNone/>
            </a:pPr>
            <a:r>
              <a:rPr lang="en-IN" sz="2100" dirty="0">
                <a:latin typeface="Times New Roman" panose="02020603050405020304" pitchFamily="18" charset="0"/>
                <a:cs typeface="Times New Roman" panose="02020603050405020304" pitchFamily="18" charset="0"/>
              </a:rPr>
              <a:t>3. APIs &amp; Integration:</a:t>
            </a:r>
          </a:p>
          <a:p>
            <a:r>
              <a:rPr lang="en-IN" sz="2100" dirty="0">
                <a:latin typeface="Times New Roman" panose="02020603050405020304" pitchFamily="18" charset="0"/>
                <a:cs typeface="Times New Roman" panose="02020603050405020304" pitchFamily="18" charset="0"/>
              </a:rPr>
              <a:t>Connects with college databases, admission portals, and external data sources.</a:t>
            </a:r>
          </a:p>
          <a:p>
            <a:r>
              <a:rPr lang="en-IN" sz="2100" dirty="0">
                <a:latin typeface="Times New Roman" panose="02020603050405020304" pitchFamily="18" charset="0"/>
                <a:cs typeface="Times New Roman" panose="02020603050405020304" pitchFamily="18" charset="0"/>
              </a:rPr>
              <a:t>Uses REST APIs for seamless information retrieval.</a:t>
            </a:r>
          </a:p>
          <a:p>
            <a:pPr marL="0" indent="0">
              <a:buNone/>
            </a:pPr>
            <a:r>
              <a:rPr lang="en-IN" sz="2100" dirty="0">
                <a:latin typeface="Times New Roman" panose="02020603050405020304" pitchFamily="18" charset="0"/>
                <a:cs typeface="Times New Roman" panose="02020603050405020304" pitchFamily="18" charset="0"/>
              </a:rPr>
              <a:t>4. Deployment:</a:t>
            </a:r>
          </a:p>
          <a:p>
            <a:r>
              <a:rPr lang="en-IN" sz="2100" dirty="0">
                <a:latin typeface="Times New Roman" panose="02020603050405020304" pitchFamily="18" charset="0"/>
                <a:cs typeface="Times New Roman" panose="02020603050405020304" pitchFamily="18" charset="0"/>
              </a:rPr>
              <a:t>Cloud-based hosting for scalability and high availability.</a:t>
            </a:r>
          </a:p>
          <a:p>
            <a:r>
              <a:rPr lang="en-IN" sz="2100" dirty="0">
                <a:latin typeface="Times New Roman" panose="02020603050405020304" pitchFamily="18" charset="0"/>
                <a:cs typeface="Times New Roman" panose="02020603050405020304" pitchFamily="18" charset="0"/>
              </a:rPr>
              <a:t>Secure authentication and data protection measures.</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8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marL="0" indent="0">
              <a:buNone/>
            </a:pPr>
            <a:r>
              <a:rPr lang="en-US" sz="2100" dirty="0">
                <a:latin typeface="Times New Roman" panose="02020603050405020304" pitchFamily="18" charset="0"/>
                <a:cs typeface="Times New Roman" panose="02020603050405020304" pitchFamily="18" charset="0"/>
              </a:rPr>
              <a:t>1.Hardware Requirements:</a:t>
            </a:r>
          </a:p>
          <a:p>
            <a:r>
              <a:rPr lang="en-US" sz="2100" dirty="0">
                <a:latin typeface="Times New Roman" panose="02020603050405020304" pitchFamily="18" charset="0"/>
                <a:cs typeface="Times New Roman" panose="02020603050405020304" pitchFamily="18" charset="0"/>
              </a:rPr>
              <a:t>Cloud-based server for chatbot hosting.</a:t>
            </a:r>
          </a:p>
          <a:p>
            <a:r>
              <a:rPr lang="en-US" sz="2100" dirty="0">
                <a:latin typeface="Times New Roman" panose="02020603050405020304" pitchFamily="18" charset="0"/>
                <a:cs typeface="Times New Roman" panose="02020603050405020304" pitchFamily="18" charset="0"/>
              </a:rPr>
              <a:t>Database server for information storage.</a:t>
            </a:r>
          </a:p>
          <a:p>
            <a:r>
              <a:rPr lang="en-US" sz="2100" dirty="0">
                <a:latin typeface="Times New Roman" panose="02020603050405020304" pitchFamily="18" charset="0"/>
                <a:cs typeface="Times New Roman" panose="02020603050405020304" pitchFamily="18" charset="0"/>
              </a:rPr>
              <a:t>Edge computing devices (if needed for voice processing).</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2. Software Requirements:</a:t>
            </a:r>
          </a:p>
          <a:p>
            <a:r>
              <a:rPr lang="en-US" sz="2100" dirty="0">
                <a:latin typeface="Times New Roman" panose="02020603050405020304" pitchFamily="18" charset="0"/>
                <a:cs typeface="Times New Roman" panose="02020603050405020304" pitchFamily="18" charset="0"/>
              </a:rPr>
              <a:t>NLP Frameworks (Google Dialog flow, Rasa, OpenAI GPT, or BERT).</a:t>
            </a:r>
          </a:p>
          <a:p>
            <a:r>
              <a:rPr lang="en-US" sz="2100" dirty="0">
                <a:latin typeface="Times New Roman" panose="02020603050405020304" pitchFamily="18" charset="0"/>
                <a:cs typeface="Times New Roman" panose="02020603050405020304" pitchFamily="18" charset="0"/>
              </a:rPr>
              <a:t>Databases (MySQL, PostgreSQL, or Firebase).</a:t>
            </a:r>
          </a:p>
          <a:p>
            <a:r>
              <a:rPr lang="en-US" sz="2100" dirty="0">
                <a:latin typeface="Times New Roman" panose="02020603050405020304" pitchFamily="18" charset="0"/>
                <a:cs typeface="Times New Roman" panose="02020603050405020304" pitchFamily="18" charset="0"/>
              </a:rPr>
              <a:t>Frontend Development (React.js, Angular, or Flutter for mobile).</a:t>
            </a:r>
          </a:p>
          <a:p>
            <a:r>
              <a:rPr lang="en-US" sz="2100" dirty="0">
                <a:latin typeface="Times New Roman" panose="02020603050405020304" pitchFamily="18" charset="0"/>
                <a:cs typeface="Times New Roman" panose="02020603050405020304" pitchFamily="18" charset="0"/>
              </a:rPr>
              <a:t>Backend Development (Python, Node.js, or Java).</a:t>
            </a:r>
          </a:p>
          <a:p>
            <a:r>
              <a:rPr lang="en-US" sz="2100" dirty="0">
                <a:latin typeface="Times New Roman" panose="02020603050405020304" pitchFamily="18" charset="0"/>
                <a:cs typeface="Times New Roman" panose="02020603050405020304" pitchFamily="18" charset="0"/>
              </a:rPr>
              <a:t>APIs for voice recognition (Google Speech-to-Text, Microsoft Azure, etc.).</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15" name="Content Placeholder 14">
            <a:extLst>
              <a:ext uri="{FF2B5EF4-FFF2-40B4-BE49-F238E27FC236}">
                <a16:creationId xmlns:a16="http://schemas.microsoft.com/office/drawing/2014/main" id="{419BFDB6-8C7A-184B-32AA-176B75F37BD1}"/>
              </a:ext>
            </a:extLst>
          </p:cNvPr>
          <p:cNvGraphicFramePr>
            <a:graphicFrameLocks noGrp="1"/>
          </p:cNvGraphicFramePr>
          <p:nvPr>
            <p:ph idx="1"/>
            <p:extLst>
              <p:ext uri="{D42A27DB-BD31-4B8C-83A1-F6EECF244321}">
                <p14:modId xmlns:p14="http://schemas.microsoft.com/office/powerpoint/2010/main" val="3810298712"/>
              </p:ext>
            </p:extLst>
          </p:nvPr>
        </p:nvGraphicFramePr>
        <p:xfrm>
          <a:off x="812800" y="998376"/>
          <a:ext cx="11139714" cy="5458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r>
              <a:rPr lang="en-US" sz="2100" dirty="0">
                <a:latin typeface="Times New Roman" panose="02020603050405020304" pitchFamily="18" charset="0"/>
                <a:cs typeface="Times New Roman" panose="02020603050405020304" pitchFamily="18" charset="0"/>
              </a:rPr>
              <a:t>Faster &amp; Accurate Information: Students and parents get real-time responses to their queries.</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Reduced Workload: Colleges and staff can focus on more critical tasks instead of handling repetitive queries.</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Increased Accessibility: The chatbot will be available 24/7, offering instant assistance.</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Data-Driven Decision Making: The chatbot will generate insights into user queries to help improve services.</a:t>
            </a:r>
          </a:p>
          <a:p>
            <a:pPr algn="just"/>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Multilingual Support: Ensures accessibility for users from diverse backgrounds.</a:t>
            </a:r>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AI-powered student assistance chatbot will transform how technical education institutions handle student queries. By automating information retrieval, reducing manual efforts, and improving response efficiency, this chatbot will enhance student engagement and accessibility while streamlining administrative tasks. The adoption of AI-driven solutions aligns with the Government of Rajasthan’s vision of leveraging technology for better governance and education services.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algn="just"/>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project</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aims</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develop</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centralized</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AI-powered</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chatbot</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Department</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Technical Education, Government of Rajasthan, to streamline admission-related queries for engineering and</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polytechnic</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institutes.</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It</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utilizes</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Artificial</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Intelligence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(AI)</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Natural</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Language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Processing (NLP) to provide instant, 24/7 assistance for queries about admissions, eligibility, fees, scholarships, hostels, and placements.</a:t>
            </a:r>
          </a:p>
          <a:p>
            <a:pPr marL="0" indent="0" algn="just">
              <a:buNone/>
            </a:pP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algn="just"/>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The chatbot supports text and voice interactions in English and can be extended to regional languages like Hindi. By automating responses to frequently asked questions, it reduces the workload on administrative staff, enhances user experience, and provides valuable insights through</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interaction</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data.</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This</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initiative</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modernizes</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communication</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improves</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accessibility</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for all stakeholders.</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lnSpcReduction="10000"/>
          </a:bodyPr>
          <a:lstStyle/>
          <a:p>
            <a:pPr marL="0" lvl="0" indent="0" algn="just">
              <a:buClr>
                <a:srgbClr val="454545"/>
              </a:buClr>
              <a:buSzPts val="1200"/>
              <a:buNone/>
              <a:tabLst>
                <a:tab pos="17653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1.</a:t>
            </a:r>
            <a:r>
              <a:rPr lang="en-US" sz="2100" u="sng" spc="-30" dirty="0">
                <a:effectLst/>
                <a:latin typeface="Times New Roman" panose="02020603050405020304" pitchFamily="18" charset="0"/>
                <a:ea typeface="Trebuchet MS" panose="020B0603020202020204" pitchFamily="34" charset="0"/>
                <a:cs typeface="Times New Roman" panose="02020603050405020304" pitchFamily="18" charset="0"/>
              </a:rPr>
              <a:t>Chatbot</a:t>
            </a:r>
            <a:r>
              <a:rPr lang="en-US" sz="2100" u="sng"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30" dirty="0">
                <a:effectLst/>
                <a:latin typeface="Times New Roman" panose="02020603050405020304" pitchFamily="18" charset="0"/>
                <a:ea typeface="Trebuchet MS" panose="020B0603020202020204" pitchFamily="34" charset="0"/>
                <a:cs typeface="Times New Roman" panose="02020603050405020304" pitchFamily="18" charset="0"/>
              </a:rPr>
              <a:t>Applications</a:t>
            </a:r>
            <a:r>
              <a:rPr lang="en-US" sz="2100" u="sng"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30" dirty="0">
                <a:effectLst/>
                <a:latin typeface="Times New Roman" panose="02020603050405020304" pitchFamily="18" charset="0"/>
                <a:ea typeface="Trebuchet MS" panose="020B0603020202020204" pitchFamily="34" charset="0"/>
                <a:cs typeface="Times New Roman" panose="02020603050405020304" pitchFamily="18" charset="0"/>
              </a:rPr>
              <a:t>in</a:t>
            </a:r>
            <a:r>
              <a:rPr lang="en-US" sz="2100" u="sng"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Education:</a:t>
            </a:r>
            <a:endParaRPr lang="en-IN" sz="2100" u="sng" spc="-3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2225" marR="36195" indent="128270" algn="just">
              <a:lnSpc>
                <a:spcPct val="130000"/>
              </a:lnSpc>
              <a:spcBef>
                <a:spcPts val="440"/>
              </a:spcBef>
            </a:pP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Chatbots are increasingly being adopted in the education sector to provide real-time assistance to students and stakeholders. Studies indicate that AI-powered chatbots can enhance accessibility,</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automate</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repetitive</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tasks,</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improve</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user</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satisfaction</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by</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delivering</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accurate</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 instant responses. Research also highlights their ability to handle a high volume of queries simultaneously, making them a cost-effective solution for educational institutions.</a:t>
            </a:r>
          </a:p>
          <a:p>
            <a:pPr marL="22225" marR="36195" indent="0" algn="just">
              <a:lnSpc>
                <a:spcPct val="130000"/>
              </a:lnSpc>
              <a:spcBef>
                <a:spcPts val="440"/>
              </a:spcBef>
              <a:buNone/>
            </a:pPr>
            <a:endParaRPr lang="en-US"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lgn="just">
              <a:spcBef>
                <a:spcPts val="5"/>
              </a:spcBef>
              <a:buClr>
                <a:srgbClr val="454545"/>
              </a:buClr>
              <a:buSzPts val="1200"/>
              <a:buNone/>
              <a:tabLst>
                <a:tab pos="199390" algn="l"/>
              </a:tabLst>
            </a:pPr>
            <a:r>
              <a:rPr lang="en-US" sz="2100" dirty="0">
                <a:latin typeface="Times New Roman" panose="02020603050405020304" pitchFamily="18" charset="0"/>
                <a:ea typeface="Trebuchet MS" panose="020B0603020202020204" pitchFamily="34" charset="0"/>
                <a:cs typeface="Times New Roman" panose="02020603050405020304" pitchFamily="18" charset="0"/>
              </a:rPr>
              <a:t>2.</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Natural</a:t>
            </a:r>
            <a:r>
              <a:rPr lang="en-US" sz="2100" u="sng"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Language</a:t>
            </a:r>
            <a:r>
              <a:rPr lang="en-US" sz="2100" u="sng"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Processing</a:t>
            </a:r>
            <a:r>
              <a:rPr lang="en-US" sz="2100" u="sng"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(NLP)</a:t>
            </a:r>
            <a:r>
              <a:rPr lang="en-US" sz="2100" u="sng"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in</a:t>
            </a:r>
            <a:r>
              <a:rPr lang="en-US" sz="2100" u="sng"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Chatbots</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a:t>
            </a:r>
            <a:endParaRPr lang="en-IN" sz="2100" spc="-3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2225" indent="128270" algn="just">
              <a:lnSpc>
                <a:spcPct val="130000"/>
              </a:lnSpc>
              <a:spcBef>
                <a:spcPts val="435"/>
              </a:spcBef>
            </a:pP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NLP is a key component of modern chatbots, enabling them to understand and process human language.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Literature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emphasizes</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use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NLP</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intent</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recognition,</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entity</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extraction,</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 conversational flow management. Open-source frameworks like Rasa and Dialog flow have been extensively</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studied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their</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ability</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create</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flexible</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customizable</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NLP-powered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chatbots.</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22225" marR="36195" indent="0">
              <a:lnSpc>
                <a:spcPct val="130000"/>
              </a:lnSpc>
              <a:spcBef>
                <a:spcPts val="440"/>
              </a:spcBef>
              <a:buNone/>
            </a:pPr>
            <a:endParaRPr lang="en-IN" sz="1800" dirty="0">
              <a:effectLst/>
              <a:latin typeface="Trebuchet MS" panose="020B0603020202020204" pitchFamily="34" charset="0"/>
              <a:ea typeface="Trebuchet MS" panose="020B0603020202020204" pitchFamily="34" charset="0"/>
              <a:cs typeface="Trebuchet MS" panose="020B0603020202020204" pitchFamily="34" charset="0"/>
            </a:endParaRP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812800" y="1133670"/>
            <a:ext cx="10668000" cy="4952997"/>
          </a:xfrm>
        </p:spPr>
        <p:txBody>
          <a:bodyPr>
            <a:normAutofit fontScale="92500" lnSpcReduction="20000"/>
          </a:bodyPr>
          <a:lstStyle/>
          <a:p>
            <a:pPr marL="0" indent="0">
              <a:buNone/>
            </a:pPr>
            <a:r>
              <a:rPr lang="en-US" sz="2300" dirty="0">
                <a:effectLst/>
                <a:latin typeface="Times New Roman" panose="02020603050405020304" pitchFamily="18" charset="0"/>
                <a:ea typeface="Trebuchet MS" panose="020B0603020202020204" pitchFamily="34" charset="0"/>
                <a:cs typeface="Times New Roman" panose="02020603050405020304" pitchFamily="18" charset="0"/>
              </a:rPr>
              <a:t>1.Phone</a:t>
            </a:r>
            <a:r>
              <a:rPr lang="en-US" sz="23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10" dirty="0">
                <a:effectLst/>
                <a:latin typeface="Times New Roman" panose="02020603050405020304" pitchFamily="18" charset="0"/>
                <a:ea typeface="Trebuchet MS" panose="020B0603020202020204" pitchFamily="34" charset="0"/>
                <a:cs typeface="Times New Roman" panose="02020603050405020304" pitchFamily="18" charset="0"/>
              </a:rPr>
              <a:t>Calls</a:t>
            </a:r>
          </a:p>
          <a:p>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Limited</a:t>
            </a:r>
            <a:r>
              <a:rPr lang="en-US" sz="23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availability</a:t>
            </a:r>
            <a:r>
              <a:rPr lang="en-US" sz="23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during</a:t>
            </a:r>
            <a:r>
              <a:rPr lang="en-US" sz="23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office</a:t>
            </a:r>
            <a:r>
              <a:rPr lang="en-US" sz="23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10" dirty="0">
                <a:effectLst/>
                <a:latin typeface="Times New Roman" panose="02020603050405020304" pitchFamily="18" charset="0"/>
                <a:ea typeface="Trebuchet MS" panose="020B0603020202020204" pitchFamily="34" charset="0"/>
                <a:cs typeface="Times New Roman" panose="02020603050405020304" pitchFamily="18" charset="0"/>
              </a:rPr>
              <a:t>hours.</a:t>
            </a:r>
            <a:endParaRPr lang="en-IN" sz="2300" dirty="0">
              <a:latin typeface="Times New Roman" panose="02020603050405020304" pitchFamily="18" charset="0"/>
              <a:ea typeface="Trebuchet MS" panose="020B0603020202020204" pitchFamily="34" charset="0"/>
              <a:cs typeface="Times New Roman" panose="02020603050405020304" pitchFamily="18" charset="0"/>
            </a:endParaRPr>
          </a:p>
          <a:p>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Long</a:t>
            </a:r>
            <a:r>
              <a:rPr lang="en-US" sz="23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wait</a:t>
            </a:r>
            <a:r>
              <a:rPr lang="en-US" sz="23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times</a:t>
            </a:r>
            <a:r>
              <a:rPr lang="en-US" sz="23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during</a:t>
            </a:r>
            <a:r>
              <a:rPr lang="en-US" sz="23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peak</a:t>
            </a:r>
            <a:r>
              <a:rPr lang="en-US" sz="23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admission</a:t>
            </a:r>
            <a:r>
              <a:rPr lang="en-US" sz="2300" spc="-10" dirty="0">
                <a:effectLst/>
                <a:latin typeface="Times New Roman" panose="02020603050405020304" pitchFamily="18" charset="0"/>
                <a:ea typeface="Trebuchet MS" panose="020B0603020202020204" pitchFamily="34" charset="0"/>
                <a:cs typeface="Times New Roman" panose="02020603050405020304" pitchFamily="18" charset="0"/>
              </a:rPr>
              <a:t> periods.</a:t>
            </a:r>
            <a:endParaRPr lang="en-IN" sz="2300" dirty="0">
              <a:latin typeface="Times New Roman" panose="02020603050405020304" pitchFamily="18" charset="0"/>
              <a:ea typeface="Trebuchet MS" panose="020B0603020202020204" pitchFamily="34" charset="0"/>
              <a:cs typeface="Times New Roman" panose="02020603050405020304" pitchFamily="18" charset="0"/>
            </a:endParaRPr>
          </a:p>
          <a:p>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High</a:t>
            </a:r>
            <a:r>
              <a:rPr lang="en-US" sz="23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dependence</a:t>
            </a:r>
            <a:r>
              <a:rPr lang="en-US" sz="23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on</a:t>
            </a:r>
            <a:r>
              <a:rPr lang="en-US" sz="23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human</a:t>
            </a:r>
            <a:r>
              <a:rPr lang="en-US" sz="23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resources,</a:t>
            </a:r>
            <a:r>
              <a:rPr lang="en-US" sz="23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leading</a:t>
            </a:r>
            <a:r>
              <a:rPr lang="en-US" sz="23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3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increased</a:t>
            </a:r>
            <a:r>
              <a:rPr lang="en-US" sz="23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workload</a:t>
            </a:r>
            <a:r>
              <a:rPr lang="en-US" sz="23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3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administrative </a:t>
            </a:r>
            <a:r>
              <a:rPr lang="en-US" sz="2300" spc="-10" dirty="0">
                <a:effectLst/>
                <a:latin typeface="Times New Roman" panose="02020603050405020304" pitchFamily="18" charset="0"/>
                <a:ea typeface="Trebuchet MS" panose="020B0603020202020204" pitchFamily="34" charset="0"/>
                <a:cs typeface="Times New Roman" panose="02020603050405020304" pitchFamily="18" charset="0"/>
              </a:rPr>
              <a:t>staff.</a:t>
            </a:r>
            <a:endParaRPr lang="en-IN" sz="2300" spc="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US" sz="2300" spc="-1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buNone/>
            </a:pPr>
            <a:r>
              <a:rPr lang="en-US" sz="2300" spc="-10" dirty="0">
                <a:latin typeface="Times New Roman" panose="02020603050405020304" pitchFamily="18" charset="0"/>
                <a:cs typeface="Times New Roman" panose="02020603050405020304" pitchFamily="18" charset="0"/>
              </a:rPr>
              <a:t>2.Emails</a:t>
            </a:r>
          </a:p>
          <a:p>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Delayed</a:t>
            </a:r>
            <a:r>
              <a:rPr lang="en-US" sz="23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responses</a:t>
            </a:r>
            <a:r>
              <a:rPr lang="en-US" sz="23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due</a:t>
            </a:r>
            <a:r>
              <a:rPr lang="en-US" sz="23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3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manual</a:t>
            </a:r>
            <a:r>
              <a:rPr lang="en-US" sz="23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10" dirty="0">
                <a:effectLst/>
                <a:latin typeface="Times New Roman" panose="02020603050405020304" pitchFamily="18" charset="0"/>
                <a:ea typeface="Trebuchet MS" panose="020B0603020202020204" pitchFamily="34" charset="0"/>
                <a:cs typeface="Times New Roman" panose="02020603050405020304" pitchFamily="18" charset="0"/>
              </a:rPr>
              <a:t>processing.</a:t>
            </a:r>
            <a:endParaRPr lang="en-IN" sz="2300" dirty="0">
              <a:latin typeface="Times New Roman" panose="02020603050405020304" pitchFamily="18" charset="0"/>
              <a:ea typeface="Trebuchet MS" panose="020B0603020202020204" pitchFamily="34" charset="0"/>
              <a:cs typeface="Times New Roman" panose="02020603050405020304" pitchFamily="18" charset="0"/>
            </a:endParaRPr>
          </a:p>
          <a:p>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Lack</a:t>
            </a:r>
            <a:r>
              <a:rPr lang="en-US" sz="2300" spc="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300" spc="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real-time</a:t>
            </a:r>
            <a:r>
              <a:rPr lang="en-US" sz="2300" spc="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10" dirty="0">
                <a:effectLst/>
                <a:latin typeface="Times New Roman" panose="02020603050405020304" pitchFamily="18" charset="0"/>
                <a:ea typeface="Trebuchet MS" panose="020B0603020202020204" pitchFamily="34" charset="0"/>
                <a:cs typeface="Times New Roman" panose="02020603050405020304" pitchFamily="18" charset="0"/>
              </a:rPr>
              <a:t>communication.</a:t>
            </a:r>
            <a:endParaRPr lang="en-IN" sz="2300" dirty="0">
              <a:latin typeface="Times New Roman" panose="02020603050405020304" pitchFamily="18" charset="0"/>
              <a:ea typeface="Trebuchet MS" panose="020B0603020202020204" pitchFamily="34" charset="0"/>
              <a:cs typeface="Times New Roman" panose="02020603050405020304" pitchFamily="18" charset="0"/>
            </a:endParaRPr>
          </a:p>
          <a:p>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Inefficient</a:t>
            </a:r>
            <a:r>
              <a:rPr lang="en-US" sz="23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handling</a:t>
            </a:r>
            <a:r>
              <a:rPr lang="en-US" sz="23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3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large</a:t>
            </a:r>
            <a:r>
              <a:rPr lang="en-US" sz="23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volumes</a:t>
            </a:r>
            <a:r>
              <a:rPr lang="en-US" sz="23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3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repetitive</a:t>
            </a:r>
            <a:r>
              <a:rPr lang="en-US" sz="23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10" dirty="0">
                <a:effectLst/>
                <a:latin typeface="Times New Roman" panose="02020603050405020304" pitchFamily="18" charset="0"/>
                <a:ea typeface="Trebuchet MS" panose="020B0603020202020204" pitchFamily="34" charset="0"/>
                <a:cs typeface="Times New Roman" panose="02020603050405020304" pitchFamily="18" charset="0"/>
              </a:rPr>
              <a:t>queries.</a:t>
            </a:r>
            <a:endParaRPr lang="en-IN" sz="2300" spc="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buNone/>
            </a:pPr>
            <a:endParaRPr lang="en-US" sz="2300" spc="-10" dirty="0">
              <a:latin typeface="Times New Roman" panose="02020603050405020304" pitchFamily="18" charset="0"/>
              <a:cs typeface="Times New Roman" panose="02020603050405020304" pitchFamily="18" charset="0"/>
            </a:endParaRPr>
          </a:p>
          <a:p>
            <a:pPr marL="0" indent="0">
              <a:buNone/>
            </a:pPr>
            <a:r>
              <a:rPr lang="en-US" sz="2300" spc="-10" dirty="0">
                <a:latin typeface="Times New Roman" panose="02020603050405020304" pitchFamily="18" charset="0"/>
                <a:cs typeface="Times New Roman" panose="02020603050405020304" pitchFamily="18" charset="0"/>
              </a:rPr>
              <a:t>3.In Person Visits</a:t>
            </a:r>
          </a:p>
          <a:p>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Time-consuming</a:t>
            </a:r>
            <a:r>
              <a:rPr lang="en-US" sz="23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3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inconvenient</a:t>
            </a:r>
            <a:r>
              <a:rPr lang="en-US" sz="23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3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stakeholders,</a:t>
            </a:r>
            <a:r>
              <a:rPr lang="en-US" sz="23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especially</a:t>
            </a:r>
            <a:r>
              <a:rPr lang="en-US" sz="23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those</a:t>
            </a:r>
            <a:r>
              <a:rPr lang="en-US" sz="23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from</a:t>
            </a:r>
            <a:r>
              <a:rPr lang="en-US" sz="23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remote</a:t>
            </a:r>
            <a:r>
              <a:rPr lang="en-US" sz="23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10" dirty="0">
                <a:effectLst/>
                <a:latin typeface="Times New Roman" panose="02020603050405020304" pitchFamily="18" charset="0"/>
                <a:ea typeface="Trebuchet MS" panose="020B0603020202020204" pitchFamily="34" charset="0"/>
                <a:cs typeface="Times New Roman" panose="02020603050405020304" pitchFamily="18" charset="0"/>
              </a:rPr>
              <a:t>areas.</a:t>
            </a:r>
            <a:endParaRPr lang="en-IN" sz="2300" dirty="0">
              <a:latin typeface="Times New Roman" panose="02020603050405020304" pitchFamily="18" charset="0"/>
              <a:ea typeface="Trebuchet MS" panose="020B0603020202020204" pitchFamily="34" charset="0"/>
              <a:cs typeface="Times New Roman" panose="02020603050405020304" pitchFamily="18" charset="0"/>
            </a:endParaRPr>
          </a:p>
          <a:p>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Increased</a:t>
            </a:r>
            <a:r>
              <a:rPr lang="en-US" sz="23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administrative</a:t>
            </a:r>
            <a:r>
              <a:rPr lang="en-US" sz="23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burden</a:t>
            </a:r>
            <a:r>
              <a:rPr lang="en-US" sz="23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on</a:t>
            </a:r>
            <a:r>
              <a:rPr lang="en-US" sz="23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college</a:t>
            </a:r>
            <a:r>
              <a:rPr lang="en-US" sz="23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staff</a:t>
            </a:r>
            <a:r>
              <a:rPr lang="en-US" sz="23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3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manage</a:t>
            </a:r>
            <a:r>
              <a:rPr lang="en-US" sz="23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10" dirty="0">
                <a:effectLst/>
                <a:latin typeface="Times New Roman" panose="02020603050405020304" pitchFamily="18" charset="0"/>
                <a:ea typeface="Trebuchet MS" panose="020B0603020202020204" pitchFamily="34" charset="0"/>
                <a:cs typeface="Times New Roman" panose="02020603050405020304" pitchFamily="18" charset="0"/>
              </a:rPr>
              <a:t>visitors.</a:t>
            </a:r>
            <a:endParaRPr lang="en-IN" sz="2300" dirty="0">
              <a:latin typeface="Times New Roman" panose="02020603050405020304" pitchFamily="18" charset="0"/>
              <a:ea typeface="Trebuchet MS" panose="020B0603020202020204" pitchFamily="34" charset="0"/>
              <a:cs typeface="Times New Roman" panose="02020603050405020304" pitchFamily="18" charset="0"/>
            </a:endParaRPr>
          </a:p>
          <a:p>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Limited</a:t>
            </a:r>
            <a:r>
              <a:rPr lang="en-US" sz="23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scalability</a:t>
            </a:r>
            <a:r>
              <a:rPr lang="en-US" sz="23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during</a:t>
            </a:r>
            <a:r>
              <a:rPr lang="en-US" sz="23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peak</a:t>
            </a:r>
            <a:r>
              <a:rPr lang="en-US" sz="23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0" dirty="0">
                <a:effectLst/>
                <a:latin typeface="Times New Roman" panose="02020603050405020304" pitchFamily="18" charset="0"/>
                <a:ea typeface="Trebuchet MS" panose="020B0603020202020204" pitchFamily="34" charset="0"/>
                <a:cs typeface="Times New Roman" panose="02020603050405020304" pitchFamily="18" charset="0"/>
              </a:rPr>
              <a:t>admission</a:t>
            </a:r>
            <a:r>
              <a:rPr lang="en-US" sz="23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300" spc="-10" dirty="0">
                <a:effectLst/>
                <a:latin typeface="Times New Roman" panose="02020603050405020304" pitchFamily="18" charset="0"/>
                <a:ea typeface="Trebuchet MS" panose="020B0603020202020204" pitchFamily="34" charset="0"/>
                <a:cs typeface="Times New Roman" panose="02020603050405020304" pitchFamily="18" charset="0"/>
              </a:rPr>
              <a:t>seasons.</a:t>
            </a:r>
            <a:endParaRPr lang="en-IN" sz="2300" spc="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buNone/>
            </a:pPr>
            <a:endParaRPr lang="en-US" sz="2300" spc="-10" dirty="0">
              <a:latin typeface="Times New Roman" panose="02020603050405020304" pitchFamily="18" charset="0"/>
              <a:cs typeface="Times New Roman" panose="02020603050405020304" pitchFamily="18" charset="0"/>
            </a:endParaRPr>
          </a:p>
          <a:p>
            <a:pPr marL="0" indent="0">
              <a:buNone/>
            </a:pPr>
            <a:endParaRPr lang="en-US" sz="1800" spc="-10" dirty="0">
              <a:solidFill>
                <a:srgbClr val="454545"/>
              </a:solidFill>
              <a:latin typeface="Trebuchet MS" panose="020B060302020202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B77E-30FB-1901-DC2B-D69B0B0A6D2A}"/>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4592C120-3825-E3A6-9A1E-12BCC91CA7C2}"/>
              </a:ext>
            </a:extLst>
          </p:cNvPr>
          <p:cNvSpPr>
            <a:spLocks noGrp="1"/>
          </p:cNvSpPr>
          <p:nvPr>
            <p:ph idx="1"/>
          </p:nvPr>
        </p:nvSpPr>
        <p:spPr/>
        <p:txBody>
          <a:bodyPr/>
          <a:lstStyle/>
          <a:p>
            <a:pPr marL="0" indent="0">
              <a:buNone/>
            </a:pPr>
            <a:r>
              <a:rPr lang="en-US" sz="2100" spc="-10" dirty="0">
                <a:latin typeface="Times New Roman" panose="02020603050405020304" pitchFamily="18" charset="0"/>
                <a:cs typeface="Times New Roman" panose="02020603050405020304" pitchFamily="18" charset="0"/>
              </a:rPr>
              <a:t>4.Static Websites</a:t>
            </a:r>
          </a:p>
          <a:p>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Limited</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interactivity;</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users</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cannot</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ask</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specific</a:t>
            </a:r>
            <a:r>
              <a:rPr lang="en-US" sz="21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questions.</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Difficult</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non-technical</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users</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navigate</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find</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relevant</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information.</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No</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real-time</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assistance</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or</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personalized</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guidance.</a:t>
            </a:r>
            <a:endParaRPr lang="en-IN" sz="2100" spc="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buNone/>
            </a:pPr>
            <a:endParaRPr lang="en-US" sz="2100" spc="-10" dirty="0">
              <a:latin typeface="Times New Roman" panose="02020603050405020304" pitchFamily="18" charset="0"/>
              <a:cs typeface="Times New Roman" panose="02020603050405020304" pitchFamily="18" charset="0"/>
            </a:endParaRPr>
          </a:p>
          <a:p>
            <a:pPr marL="0" indent="0">
              <a:buNone/>
            </a:pPr>
            <a:r>
              <a:rPr lang="en-US" sz="2100" spc="-10" dirty="0">
                <a:latin typeface="Times New Roman" panose="02020603050405020304" pitchFamily="18" charset="0"/>
                <a:cs typeface="Times New Roman" panose="02020603050405020304" pitchFamily="18" charset="0"/>
              </a:rPr>
              <a:t>5.Social Media Platforms</a:t>
            </a:r>
            <a:endParaRPr lang="en-IN" sz="2100" dirty="0">
              <a:latin typeface="Times New Roman" panose="02020603050405020304" pitchFamily="18" charset="0"/>
              <a:cs typeface="Times New Roman" panose="02020603050405020304" pitchFamily="18" charset="0"/>
            </a:endParaRPr>
          </a:p>
          <a:p>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Queries</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often</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go</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unanswered</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or</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receive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delayed</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responses.</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Difficult</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track</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manage</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large</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numbers</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queries</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systematically.</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Not</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all</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stakeholders</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are</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active</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on</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social</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media</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platforms.</a:t>
            </a:r>
            <a:endParaRPr lang="en-IN" sz="2100" spc="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2334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92500" lnSpcReduction="10000"/>
          </a:bodyPr>
          <a:lstStyle/>
          <a:p>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To address the inefficiencies in the current methods, an “AI-powered Student Assistance Chatbot ”</a:t>
            </a:r>
            <a:r>
              <a:rPr lang="en-US" sz="21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is</a:t>
            </a:r>
            <a:r>
              <a:rPr lang="en-US" sz="21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proposed.</a:t>
            </a:r>
            <a:r>
              <a:rPr lang="en-US" sz="21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This</a:t>
            </a:r>
            <a:r>
              <a:rPr lang="en-US" sz="21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chatbot</a:t>
            </a:r>
            <a:r>
              <a:rPr lang="en-US" sz="21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will</a:t>
            </a:r>
            <a:r>
              <a:rPr lang="en-US" sz="21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leverage</a:t>
            </a:r>
            <a:r>
              <a:rPr lang="en-US" sz="21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Artificial</a:t>
            </a:r>
            <a:r>
              <a:rPr lang="en-US" sz="21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Intelligence</a:t>
            </a:r>
            <a:r>
              <a:rPr lang="en-US" sz="21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(AI)</a:t>
            </a:r>
            <a:r>
              <a:rPr lang="en-US" sz="21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Natural</a:t>
            </a:r>
            <a:r>
              <a:rPr lang="en-US" sz="21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Language Processing (NLP) to provide real-time, automated assistance for admission-related queries.</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Key</a:t>
            </a:r>
            <a:r>
              <a:rPr lang="en-US" sz="2100" u="sng"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Features</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Proposed</a:t>
            </a:r>
            <a:r>
              <a:rPr lang="en-US" sz="2100" u="sng" spc="-10" dirty="0">
                <a:effectLst/>
                <a:latin typeface="Times New Roman" panose="02020603050405020304" pitchFamily="18" charset="0"/>
                <a:ea typeface="Trebuchet MS" panose="020B0603020202020204" pitchFamily="34" charset="0"/>
                <a:cs typeface="Times New Roman" panose="02020603050405020304" pitchFamily="18" charset="0"/>
              </a:rPr>
              <a:t> Method:</a:t>
            </a:r>
            <a:r>
              <a:rPr lang="en-US" sz="2100" u="sng"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u="sng"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buClr>
                <a:srgbClr val="454545"/>
              </a:buClr>
              <a:buSzPts val="1200"/>
              <a:buNone/>
              <a:tabLst>
                <a:tab pos="17653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1.Centralized</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Chatbot</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System</a:t>
            </a:r>
          </a:p>
          <a:p>
            <a:pPr>
              <a:buClr>
                <a:srgbClr val="454545"/>
              </a:buClr>
              <a:buSzPts val="1200"/>
              <a:tabLst>
                <a:tab pos="17653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single</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platform</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handling</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all</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admission-related</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queries</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engineering</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polytechnic institutes under the Department of Technical Education.</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buClr>
                <a:srgbClr val="454545"/>
              </a:buClr>
              <a:buSzPts val="1200"/>
              <a:tabLst>
                <a:tab pos="17653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Accessible</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24/7</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students,</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parents,</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other</a:t>
            </a:r>
            <a:r>
              <a:rPr lang="en-US" sz="2100" spc="-5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stakeholders.</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buClr>
                <a:srgbClr val="454545"/>
              </a:buClr>
              <a:buSzPts val="1200"/>
              <a:buNone/>
              <a:tabLst>
                <a:tab pos="19939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2.Automated</a:t>
            </a:r>
            <a:r>
              <a:rPr lang="en-US" sz="2100" spc="2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Query</a:t>
            </a:r>
            <a:r>
              <a:rPr lang="en-US" sz="2100" spc="2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Handling</a:t>
            </a:r>
          </a:p>
          <a:p>
            <a:pPr>
              <a:buClr>
                <a:srgbClr val="454545"/>
              </a:buClr>
              <a:buSzPts val="1200"/>
              <a:tabLst>
                <a:tab pos="19939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Instantly</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responds</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frequently</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asked</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questions</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about</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admissions,</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eligibility,</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fee</a:t>
            </a:r>
            <a:r>
              <a:rPr lang="en-US" sz="2100" spc="-7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structure, scholarships, hostel facilities, placement opportunities, and more.</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buClr>
                <a:srgbClr val="454545"/>
              </a:buClr>
              <a:buSzPts val="1200"/>
              <a:tabLst>
                <a:tab pos="199390"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Reduces</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reliance</a:t>
            </a:r>
            <a:r>
              <a:rPr lang="en-US" sz="2100" spc="9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on</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human</a:t>
            </a:r>
            <a:r>
              <a:rPr lang="en-US" sz="2100" spc="9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intervention</a:t>
            </a:r>
            <a:r>
              <a:rPr lang="en-US" sz="2100" spc="9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repetitive</a:t>
            </a:r>
            <a:r>
              <a:rPr lang="en-US" sz="2100" spc="9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queries.</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buClr>
                <a:srgbClr val="454545"/>
              </a:buClr>
              <a:buSzPts val="1200"/>
              <a:buNone/>
              <a:tabLst>
                <a:tab pos="200025"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3.Natural</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Language</a:t>
            </a:r>
            <a:r>
              <a:rPr lang="en-US" sz="2100" spc="-9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Processing</a:t>
            </a:r>
            <a:r>
              <a:rPr lang="en-US" sz="2100" spc="-10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(NLP)</a:t>
            </a:r>
            <a:endParaRPr lang="en-IN" sz="2100" spc="-30" dirty="0">
              <a:latin typeface="Times New Roman" panose="02020603050405020304" pitchFamily="18" charset="0"/>
              <a:ea typeface="Trebuchet MS" panose="020B0603020202020204" pitchFamily="34" charset="0"/>
              <a:cs typeface="Times New Roman" panose="02020603050405020304" pitchFamily="18" charset="0"/>
            </a:endParaRPr>
          </a:p>
          <a:p>
            <a:pPr>
              <a:buClr>
                <a:srgbClr val="454545"/>
              </a:buClr>
              <a:buSzPts val="1200"/>
              <a:tabLst>
                <a:tab pos="200025"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Enables</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chatbot</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understand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respond</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natural</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language</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seamless</a:t>
            </a:r>
            <a:r>
              <a:rPr lang="en-US" sz="21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user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experience.</a:t>
            </a:r>
            <a:endParaRPr lang="en-IN" sz="2100" dirty="0">
              <a:latin typeface="Times New Roman" panose="02020603050405020304" pitchFamily="18" charset="0"/>
              <a:ea typeface="Trebuchet MS" panose="020B0603020202020204" pitchFamily="34" charset="0"/>
              <a:cs typeface="Times New Roman" panose="02020603050405020304" pitchFamily="18" charset="0"/>
            </a:endParaRPr>
          </a:p>
          <a:p>
            <a:pPr>
              <a:buClr>
                <a:srgbClr val="454545"/>
              </a:buClr>
              <a:buSzPts val="1200"/>
              <a:tabLst>
                <a:tab pos="200025" algn="l"/>
              </a:tabLst>
            </a:pP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Supports</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both</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text-based</a:t>
            </a:r>
            <a:r>
              <a:rPr lang="en-US" sz="21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voice-based</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interactions</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accessibility.</a:t>
            </a:r>
            <a:endParaRPr lang="en-IN" sz="2100" spc="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spcBef>
                <a:spcPts val="880"/>
              </a:spcBef>
              <a:buNone/>
            </a:pPr>
            <a:r>
              <a:rPr lang="en-US" sz="1200" dirty="0">
                <a:effectLst/>
                <a:latin typeface="Trebuchet MS" panose="020B0603020202020204" pitchFamily="34" charset="0"/>
                <a:ea typeface="Trebuchet MS" panose="020B0603020202020204" pitchFamily="34" charset="0"/>
                <a:cs typeface="Trebuchet MS" panose="020B0603020202020204" pitchFamily="34" charset="0"/>
              </a:rPr>
              <a:t> </a:t>
            </a:r>
            <a:endParaRPr lang="en-IN" sz="1200" dirty="0">
              <a:effectLst/>
              <a:latin typeface="Trebuchet MS" panose="020B0603020202020204" pitchFamily="34" charset="0"/>
              <a:ea typeface="Trebuchet MS" panose="020B0603020202020204" pitchFamily="34" charset="0"/>
              <a:cs typeface="Trebuchet MS" panose="020B0603020202020204" pitchFamily="34" charset="0"/>
            </a:endParaRPr>
          </a:p>
          <a:p>
            <a:pPr marL="0" indent="0">
              <a:buNone/>
            </a:pPr>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EFAF-B63B-2A32-6EFB-0606B38535D3}"/>
              </a:ext>
            </a:extLst>
          </p:cNvPr>
          <p:cNvSpPr>
            <a:spLocks noGrp="1"/>
          </p:cNvSpPr>
          <p:nvPr>
            <p:ph type="title"/>
          </p:nvPr>
        </p:nvSpPr>
        <p:spPr/>
        <p:txBody>
          <a:bodyPr/>
          <a:lstStyle/>
          <a:p>
            <a:r>
              <a:rPr lang="en-GB" dirty="0"/>
              <a:t>Proposed Method</a:t>
            </a:r>
            <a:endParaRPr lang="en-IN" dirty="0"/>
          </a:p>
        </p:txBody>
      </p:sp>
      <p:sp>
        <p:nvSpPr>
          <p:cNvPr id="3" name="Content Placeholder 2">
            <a:extLst>
              <a:ext uri="{FF2B5EF4-FFF2-40B4-BE49-F238E27FC236}">
                <a16:creationId xmlns:a16="http://schemas.microsoft.com/office/drawing/2014/main" id="{AD650180-0905-D8C9-0573-7E4FB1D95962}"/>
              </a:ext>
            </a:extLst>
          </p:cNvPr>
          <p:cNvSpPr>
            <a:spLocks noGrp="1"/>
          </p:cNvSpPr>
          <p:nvPr>
            <p:ph idx="1"/>
          </p:nvPr>
        </p:nvSpPr>
        <p:spPr/>
        <p:txBody>
          <a:bodyPr>
            <a:normAutofit fontScale="25000" lnSpcReduction="20000"/>
          </a:bodyPr>
          <a:lstStyle/>
          <a:p>
            <a:pPr marL="0" lvl="0" indent="0">
              <a:buClr>
                <a:srgbClr val="454545"/>
              </a:buClr>
              <a:buSzPts val="1200"/>
              <a:buNone/>
              <a:tabLst>
                <a:tab pos="202565" algn="l"/>
              </a:tabLst>
            </a:pPr>
            <a:r>
              <a:rPr lang="en-US" sz="8400" spc="-30" dirty="0">
                <a:effectLst/>
                <a:latin typeface="Times New Roman" panose="02020603050405020304" pitchFamily="18" charset="0"/>
                <a:ea typeface="Trebuchet MS" panose="020B0603020202020204" pitchFamily="34" charset="0"/>
                <a:cs typeface="Times New Roman" panose="02020603050405020304" pitchFamily="18" charset="0"/>
              </a:rPr>
              <a:t>4.Multilingual </a:t>
            </a:r>
            <a:r>
              <a:rPr lang="en-US" sz="8400" spc="-10" dirty="0">
                <a:effectLst/>
                <a:latin typeface="Times New Roman" panose="02020603050405020304" pitchFamily="18" charset="0"/>
                <a:ea typeface="Trebuchet MS" panose="020B0603020202020204" pitchFamily="34" charset="0"/>
                <a:cs typeface="Times New Roman" panose="02020603050405020304" pitchFamily="18" charset="0"/>
              </a:rPr>
              <a:t>Support</a:t>
            </a:r>
            <a:endParaRPr lang="en-IN" sz="8400" spc="-30" dirty="0">
              <a:latin typeface="Times New Roman" panose="02020603050405020304" pitchFamily="18" charset="0"/>
              <a:ea typeface="Trebuchet MS" panose="020B0603020202020204" pitchFamily="34" charset="0"/>
              <a:cs typeface="Times New Roman" panose="02020603050405020304" pitchFamily="18" charset="0"/>
            </a:endParaRPr>
          </a:p>
          <a:p>
            <a:pPr>
              <a:buClr>
                <a:srgbClr val="454545"/>
              </a:buClr>
              <a:buSzPts val="1200"/>
              <a:tabLst>
                <a:tab pos="202565" algn="l"/>
              </a:tabLst>
            </a:pP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Provides</a:t>
            </a:r>
            <a:r>
              <a:rPr lang="en-US" sz="84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assistance</a:t>
            </a:r>
            <a:r>
              <a:rPr lang="en-US" sz="84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in</a:t>
            </a:r>
            <a:r>
              <a:rPr lang="en-US" sz="84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English</a:t>
            </a:r>
            <a:r>
              <a:rPr lang="en-US" sz="84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84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can</a:t>
            </a:r>
            <a:r>
              <a:rPr lang="en-US" sz="84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be</a:t>
            </a:r>
            <a:r>
              <a:rPr lang="en-US" sz="84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extended</a:t>
            </a:r>
            <a:r>
              <a:rPr lang="en-US" sz="84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84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regional</a:t>
            </a:r>
            <a:r>
              <a:rPr lang="en-US" sz="84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languages</a:t>
            </a:r>
            <a:r>
              <a:rPr lang="en-US" sz="84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like</a:t>
            </a:r>
            <a:r>
              <a:rPr lang="en-US" sz="84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Hindi</a:t>
            </a:r>
            <a:r>
              <a:rPr lang="en-US" sz="84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84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cater to a diverse audience.</a:t>
            </a:r>
            <a:endParaRPr lang="en-IN" sz="84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buClr>
                <a:srgbClr val="454545"/>
              </a:buClr>
              <a:buSzPts val="1200"/>
              <a:buNone/>
              <a:tabLst>
                <a:tab pos="198120" algn="l"/>
              </a:tabLst>
            </a:pPr>
            <a:r>
              <a:rPr lang="en-US" sz="8400" spc="-30" dirty="0">
                <a:latin typeface="Times New Roman" panose="02020603050405020304" pitchFamily="18" charset="0"/>
                <a:ea typeface="Trebuchet MS" panose="020B0603020202020204" pitchFamily="34" charset="0"/>
                <a:cs typeface="Times New Roman" panose="02020603050405020304" pitchFamily="18" charset="0"/>
              </a:rPr>
              <a:t>5.</a:t>
            </a:r>
            <a:r>
              <a:rPr lang="en-US" sz="8400" spc="-30" dirty="0">
                <a:effectLst/>
                <a:latin typeface="Times New Roman" panose="02020603050405020304" pitchFamily="18" charset="0"/>
                <a:ea typeface="Trebuchet MS" panose="020B0603020202020204" pitchFamily="34" charset="0"/>
                <a:cs typeface="Times New Roman" panose="02020603050405020304" pitchFamily="18" charset="0"/>
              </a:rPr>
              <a:t>Data</a:t>
            </a:r>
            <a:r>
              <a:rPr lang="en-US" sz="8400" spc="-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30" dirty="0">
                <a:effectLst/>
                <a:latin typeface="Times New Roman" panose="02020603050405020304" pitchFamily="18" charset="0"/>
                <a:ea typeface="Trebuchet MS" panose="020B0603020202020204" pitchFamily="34" charset="0"/>
                <a:cs typeface="Times New Roman" panose="02020603050405020304" pitchFamily="18" charset="0"/>
              </a:rPr>
              <a:t>Insights</a:t>
            </a:r>
            <a:r>
              <a:rPr lang="en-US" sz="8400" spc="-7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3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8400" spc="-8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10" dirty="0">
                <a:effectLst/>
                <a:latin typeface="Times New Roman" panose="02020603050405020304" pitchFamily="18" charset="0"/>
                <a:ea typeface="Trebuchet MS" panose="020B0603020202020204" pitchFamily="34" charset="0"/>
                <a:cs typeface="Times New Roman" panose="02020603050405020304" pitchFamily="18" charset="0"/>
              </a:rPr>
              <a:t>Analysis</a:t>
            </a:r>
            <a:endParaRPr lang="en-IN" sz="8400" spc="-30" dirty="0">
              <a:latin typeface="Times New Roman" panose="02020603050405020304" pitchFamily="18" charset="0"/>
              <a:ea typeface="Trebuchet MS" panose="020B0603020202020204" pitchFamily="34" charset="0"/>
              <a:cs typeface="Times New Roman" panose="02020603050405020304" pitchFamily="18" charset="0"/>
            </a:endParaRPr>
          </a:p>
          <a:p>
            <a:pPr>
              <a:buClr>
                <a:srgbClr val="454545"/>
              </a:buClr>
              <a:buSzPts val="1200"/>
              <a:tabLst>
                <a:tab pos="198120" algn="l"/>
              </a:tabLst>
            </a:pP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Collects</a:t>
            </a:r>
            <a:r>
              <a:rPr lang="en-US" sz="84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8400"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analyzes</a:t>
            </a:r>
            <a:r>
              <a:rPr lang="en-US" sz="84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user</a:t>
            </a:r>
            <a:r>
              <a:rPr lang="en-US" sz="8400"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interaction</a:t>
            </a:r>
            <a:r>
              <a:rPr lang="en-US" sz="84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data</a:t>
            </a:r>
            <a:r>
              <a:rPr lang="en-US" sz="8400"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84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identify</a:t>
            </a:r>
            <a:r>
              <a:rPr lang="en-US" sz="8400"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common</a:t>
            </a:r>
            <a:r>
              <a:rPr lang="en-US" sz="84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concerns</a:t>
            </a:r>
            <a:r>
              <a:rPr lang="en-US" sz="8400" spc="-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84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optimize services accordingly.</a:t>
            </a:r>
            <a:endParaRPr lang="en-IN" sz="8400" dirty="0">
              <a:latin typeface="Times New Roman" panose="02020603050405020304" pitchFamily="18" charset="0"/>
              <a:ea typeface="Trebuchet MS" panose="020B0603020202020204" pitchFamily="34" charset="0"/>
              <a:cs typeface="Times New Roman" panose="02020603050405020304" pitchFamily="18" charset="0"/>
            </a:endParaRPr>
          </a:p>
          <a:p>
            <a:pPr>
              <a:buClr>
                <a:srgbClr val="454545"/>
              </a:buClr>
              <a:buSzPts val="1200"/>
              <a:tabLst>
                <a:tab pos="198120" algn="l"/>
              </a:tabLst>
            </a:pP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Helps</a:t>
            </a:r>
            <a:r>
              <a:rPr lang="en-US" sz="84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the Department</a:t>
            </a:r>
            <a:r>
              <a:rPr lang="en-US" sz="84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84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Technical Education</a:t>
            </a:r>
            <a:r>
              <a:rPr lang="en-US" sz="84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improve its</a:t>
            </a:r>
            <a:r>
              <a:rPr lang="en-US" sz="84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processes and</a:t>
            </a:r>
            <a:r>
              <a:rPr lang="en-US" sz="84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decision-</a:t>
            </a:r>
            <a:r>
              <a:rPr lang="en-US" sz="8400" spc="-10" dirty="0">
                <a:effectLst/>
                <a:latin typeface="Times New Roman" panose="02020603050405020304" pitchFamily="18" charset="0"/>
                <a:ea typeface="Trebuchet MS" panose="020B0603020202020204" pitchFamily="34" charset="0"/>
                <a:cs typeface="Times New Roman" panose="02020603050405020304" pitchFamily="18" charset="0"/>
              </a:rPr>
              <a:t>making.</a:t>
            </a:r>
            <a:r>
              <a:rPr lang="en-US" sz="84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84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indent="0">
              <a:buNone/>
            </a:pPr>
            <a:r>
              <a:rPr lang="en-US" sz="8400" dirty="0">
                <a:latin typeface="Times New Roman" panose="02020603050405020304" pitchFamily="18" charset="0"/>
                <a:ea typeface="Trebuchet MS" panose="020B0603020202020204" pitchFamily="34" charset="0"/>
                <a:cs typeface="Times New Roman" panose="02020603050405020304" pitchFamily="18" charset="0"/>
              </a:rPr>
              <a:t>6.</a:t>
            </a:r>
            <a:r>
              <a:rPr lang="en-US" sz="8400" dirty="0">
                <a:effectLst/>
                <a:latin typeface="Times New Roman" panose="02020603050405020304" pitchFamily="18" charset="0"/>
                <a:ea typeface="Trebuchet MS" panose="020B0603020202020204" pitchFamily="34" charset="0"/>
                <a:cs typeface="Times New Roman" panose="02020603050405020304" pitchFamily="18" charset="0"/>
              </a:rPr>
              <a:t>User-Friendly</a:t>
            </a:r>
            <a:r>
              <a:rPr lang="en-US" sz="8400" spc="-1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10" dirty="0">
                <a:effectLst/>
                <a:latin typeface="Times New Roman" panose="02020603050405020304" pitchFamily="18" charset="0"/>
                <a:ea typeface="Trebuchet MS" panose="020B0603020202020204" pitchFamily="34" charset="0"/>
                <a:cs typeface="Times New Roman" panose="02020603050405020304" pitchFamily="18" charset="0"/>
              </a:rPr>
              <a:t>Interface</a:t>
            </a:r>
            <a:endParaRPr lang="en-IN" sz="8400" dirty="0">
              <a:effectLst/>
              <a:latin typeface="Times New Roman" panose="02020603050405020304" pitchFamily="18" charset="0"/>
              <a:ea typeface="Trebuchet MS" panose="020B0603020202020204" pitchFamily="34" charset="0"/>
              <a:cs typeface="Times New Roman" panose="02020603050405020304" pitchFamily="18" charset="0"/>
            </a:endParaRPr>
          </a:p>
          <a:p>
            <a:pPr>
              <a:spcBef>
                <a:spcPts val="440"/>
              </a:spcBef>
              <a:buClr>
                <a:srgbClr val="454545"/>
              </a:buClr>
              <a:buSzPts val="1200"/>
              <a:tabLst>
                <a:tab pos="264795" algn="l"/>
              </a:tabLst>
            </a:pP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Intuitive</a:t>
            </a:r>
            <a:r>
              <a:rPr lang="en-US" sz="84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design</a:t>
            </a:r>
            <a:r>
              <a:rPr lang="en-US" sz="84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ensures</a:t>
            </a:r>
            <a:r>
              <a:rPr lang="en-US" sz="84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easy</a:t>
            </a:r>
            <a:r>
              <a:rPr lang="en-US" sz="84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navigation</a:t>
            </a:r>
            <a:r>
              <a:rPr lang="en-US" sz="84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84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quick</a:t>
            </a:r>
            <a:r>
              <a:rPr lang="en-US" sz="84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access</a:t>
            </a:r>
            <a:r>
              <a:rPr lang="en-US" sz="84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84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information</a:t>
            </a:r>
            <a:r>
              <a:rPr lang="en-US" sz="8400" spc="-3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84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10" dirty="0">
                <a:effectLst/>
                <a:latin typeface="Times New Roman" panose="02020603050405020304" pitchFamily="18" charset="0"/>
                <a:ea typeface="Trebuchet MS" panose="020B0603020202020204" pitchFamily="34" charset="0"/>
                <a:cs typeface="Times New Roman" panose="02020603050405020304" pitchFamily="18" charset="0"/>
              </a:rPr>
              <a:t>users.</a:t>
            </a:r>
            <a:endParaRPr lang="en-IN" sz="8400" dirty="0">
              <a:latin typeface="Times New Roman" panose="02020603050405020304" pitchFamily="18" charset="0"/>
              <a:ea typeface="Trebuchet MS" panose="020B0603020202020204" pitchFamily="34" charset="0"/>
              <a:cs typeface="Times New Roman" panose="02020603050405020304" pitchFamily="18" charset="0"/>
            </a:endParaRPr>
          </a:p>
          <a:p>
            <a:pPr>
              <a:spcBef>
                <a:spcPts val="440"/>
              </a:spcBef>
              <a:buClr>
                <a:srgbClr val="454545"/>
              </a:buClr>
              <a:buSzPts val="1200"/>
              <a:tabLst>
                <a:tab pos="264795" algn="l"/>
              </a:tabLst>
            </a:pP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Accessible</a:t>
            </a:r>
            <a:r>
              <a:rPr lang="en-US" sz="84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via</a:t>
            </a:r>
            <a:r>
              <a:rPr lang="en-US" sz="84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websites,</a:t>
            </a:r>
            <a:r>
              <a:rPr lang="en-US" sz="84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mobile</a:t>
            </a:r>
            <a:r>
              <a:rPr lang="en-US" sz="84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apps,</a:t>
            </a:r>
            <a:r>
              <a:rPr lang="en-US" sz="84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or</a:t>
            </a:r>
            <a:r>
              <a:rPr lang="en-US" sz="84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messaging</a:t>
            </a:r>
            <a:r>
              <a:rPr lang="en-US" sz="84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platforms</a:t>
            </a:r>
            <a:r>
              <a:rPr lang="en-US" sz="8400" spc="-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8400" spc="-10" dirty="0">
                <a:effectLst/>
                <a:latin typeface="Times New Roman" panose="02020603050405020304" pitchFamily="18" charset="0"/>
                <a:ea typeface="Trebuchet MS" panose="020B0603020202020204" pitchFamily="34" charset="0"/>
                <a:cs typeface="Times New Roman" panose="02020603050405020304" pitchFamily="18" charset="0"/>
              </a:rPr>
              <a:t> convenience.</a:t>
            </a:r>
            <a:endParaRPr lang="en-IN" sz="84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L="0" lvl="0" indent="0">
              <a:buClr>
                <a:srgbClr val="454545"/>
              </a:buClr>
              <a:buSzPts val="1200"/>
              <a:buNone/>
              <a:tabLst>
                <a:tab pos="180340" algn="l"/>
              </a:tabLst>
            </a:pPr>
            <a:r>
              <a:rPr lang="en-US" sz="8400" spc="-130" dirty="0">
                <a:latin typeface="Times New Roman" panose="02020603050405020304" pitchFamily="18" charset="0"/>
                <a:ea typeface="Trebuchet MS" panose="020B0603020202020204" pitchFamily="34" charset="0"/>
                <a:cs typeface="Times New Roman" panose="02020603050405020304" pitchFamily="18" charset="0"/>
              </a:rPr>
              <a:t>7. </a:t>
            </a:r>
            <a:r>
              <a:rPr lang="en-US" sz="8400" spc="-130" dirty="0">
                <a:effectLst/>
                <a:latin typeface="Times New Roman" panose="02020603050405020304" pitchFamily="18" charset="0"/>
                <a:ea typeface="Trebuchet MS" panose="020B0603020202020204" pitchFamily="34" charset="0"/>
                <a:cs typeface="Times New Roman" panose="02020603050405020304" pitchFamily="18" charset="0"/>
              </a:rPr>
              <a:t>Scalability</a:t>
            </a:r>
            <a:r>
              <a:rPr lang="en-US" sz="84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13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8400" spc="4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10" dirty="0">
                <a:effectLst/>
                <a:latin typeface="Times New Roman" panose="02020603050405020304" pitchFamily="18" charset="0"/>
                <a:ea typeface="Trebuchet MS" panose="020B0603020202020204" pitchFamily="34" charset="0"/>
                <a:cs typeface="Times New Roman" panose="02020603050405020304" pitchFamily="18" charset="0"/>
              </a:rPr>
              <a:t>Adaptability</a:t>
            </a:r>
          </a:p>
          <a:p>
            <a:pPr>
              <a:buClr>
                <a:srgbClr val="454545"/>
              </a:buClr>
              <a:buSzPts val="1200"/>
              <a:tabLst>
                <a:tab pos="180340" algn="l"/>
              </a:tabLst>
            </a:pP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Can handle large volumes of queries simultaneously, ensuring prompt responses during peak admission periods.</a:t>
            </a:r>
            <a:endParaRPr lang="en-IN" sz="8400" dirty="0">
              <a:latin typeface="Times New Roman" panose="02020603050405020304" pitchFamily="18" charset="0"/>
              <a:ea typeface="Trebuchet MS" panose="020B0603020202020204" pitchFamily="34" charset="0"/>
              <a:cs typeface="Times New Roman" panose="02020603050405020304" pitchFamily="18" charset="0"/>
            </a:endParaRPr>
          </a:p>
          <a:p>
            <a:pPr>
              <a:buClr>
                <a:srgbClr val="454545"/>
              </a:buClr>
              <a:buSzPts val="1200"/>
              <a:tabLst>
                <a:tab pos="180340" algn="l"/>
              </a:tabLst>
            </a:pP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Easily</a:t>
            </a:r>
            <a:r>
              <a:rPr lang="en-US" sz="84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integrates</a:t>
            </a:r>
            <a:r>
              <a:rPr lang="en-US" sz="84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with</a:t>
            </a:r>
            <a:r>
              <a:rPr lang="en-US" sz="84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existing</a:t>
            </a:r>
            <a:r>
              <a:rPr lang="en-US" sz="84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systems</a:t>
            </a:r>
            <a:r>
              <a:rPr lang="en-US" sz="8400" spc="-2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8400" spc="-2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8400" spc="-10" dirty="0">
                <a:effectLst/>
                <a:latin typeface="Times New Roman" panose="02020603050405020304" pitchFamily="18" charset="0"/>
                <a:ea typeface="Trebuchet MS" panose="020B0603020202020204" pitchFamily="34" charset="0"/>
                <a:cs typeface="Times New Roman" panose="02020603050405020304" pitchFamily="18" charset="0"/>
              </a:rPr>
              <a:t>databases.</a:t>
            </a:r>
            <a:endParaRPr lang="en-IN" sz="8400" spc="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6522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pPr marR="494030">
              <a:lnSpc>
                <a:spcPct val="130000"/>
              </a:lnSpc>
              <a:buClr>
                <a:srgbClr val="454545"/>
              </a:buClr>
              <a:buSzPts val="1200"/>
              <a:tabLst>
                <a:tab pos="17653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develop</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centralized</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AI-powered</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chatbot</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Department</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Technical</a:t>
            </a:r>
            <a:r>
              <a:rPr lang="en-US" sz="2100" spc="-8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Education, Government</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of</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Rajasthan,</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handle</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admission-related</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queries</a:t>
            </a:r>
            <a:r>
              <a:rPr lang="en-US" sz="2100" spc="-1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efficiently.</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R="78740">
              <a:lnSpc>
                <a:spcPct val="130000"/>
              </a:lnSpc>
              <a:buClr>
                <a:srgbClr val="454545"/>
              </a:buClr>
              <a:buSzPts val="1200"/>
              <a:tabLst>
                <a:tab pos="19939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automate</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responses</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frequently</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asked</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questions</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regarding</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admissions,</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eligibility</a:t>
            </a:r>
            <a:r>
              <a:rPr lang="en-US" sz="2100" spc="-60"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criteria, fee structure, scholarships, hostel facilities, and placement opportunities.</a:t>
            </a:r>
            <a:endParaRPr lang="en-IN" sz="2100" spc="-30" dirty="0">
              <a:effectLst/>
              <a:latin typeface="Times New Roman" panose="02020603050405020304" pitchFamily="18" charset="0"/>
              <a:ea typeface="Trebuchet MS" panose="020B0603020202020204" pitchFamily="34" charset="0"/>
              <a:cs typeface="Times New Roman" panose="02020603050405020304" pitchFamily="18" charset="0"/>
            </a:endParaRPr>
          </a:p>
          <a:p>
            <a:pPr>
              <a:spcBef>
                <a:spcPts val="455"/>
              </a:spcBef>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enhance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user</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experience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through</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real-time,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24/7</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assistance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with</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text</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voice-based interaction in English, with scope for regional language support like Hindi.</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R="374015">
              <a:lnSpc>
                <a:spcPct val="130000"/>
              </a:lnSpc>
              <a:buClr>
                <a:srgbClr val="454545"/>
              </a:buClr>
              <a:buSzPts val="1200"/>
              <a:tabLst>
                <a:tab pos="202565"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reduce</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the</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workload</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on</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administrative</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staff</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by</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minimizing</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manual</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efforts</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in</a:t>
            </a:r>
            <a:r>
              <a:rPr lang="en-US" sz="2100" spc="13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addressing repetitive queries.</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 </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pPr marR="237490">
              <a:lnSpc>
                <a:spcPct val="130000"/>
              </a:lnSpc>
              <a:buClr>
                <a:srgbClr val="454545"/>
              </a:buClr>
              <a:buSzPts val="1200"/>
              <a:tabLst>
                <a:tab pos="198120" algn="l"/>
              </a:tabLst>
            </a:pP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gather</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analyze</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user</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interaction</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data</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identifying</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common</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concerns</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4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spc="-30" dirty="0">
                <a:effectLst/>
                <a:latin typeface="Times New Roman" panose="02020603050405020304" pitchFamily="18" charset="0"/>
                <a:ea typeface="Trebuchet MS" panose="020B0603020202020204" pitchFamily="34" charset="0"/>
                <a:cs typeface="Times New Roman" panose="02020603050405020304" pitchFamily="18" charset="0"/>
              </a:rPr>
              <a:t>improving service delivery.</a:t>
            </a:r>
            <a:endParaRPr lang="en-IN" sz="2100" spc="-30" dirty="0">
              <a:effectLst/>
              <a:latin typeface="Times New Roman" panose="02020603050405020304" pitchFamily="18" charset="0"/>
              <a:ea typeface="Trebuchet MS" panose="020B0603020202020204" pitchFamily="34" charset="0"/>
              <a:cs typeface="Times New Roman" panose="02020603050405020304" pitchFamily="18" charset="0"/>
            </a:endParaRPr>
          </a:p>
          <a:p>
            <a:pPr>
              <a:spcBef>
                <a:spcPts val="450"/>
              </a:spcBef>
            </a:pP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To</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provide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accessible,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inclusive,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and</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modernized</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solution</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for</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prospective</a:t>
            </a:r>
            <a:r>
              <a:rPr lang="en-US" sz="2100" spc="-65" dirty="0">
                <a:effectLst/>
                <a:latin typeface="Times New Roman" panose="02020603050405020304" pitchFamily="18" charset="0"/>
                <a:ea typeface="Trebuchet MS" panose="020B0603020202020204" pitchFamily="34" charset="0"/>
                <a:cs typeface="Times New Roman" panose="02020603050405020304" pitchFamily="18" charset="0"/>
              </a:rPr>
              <a:t> </a:t>
            </a:r>
            <a:r>
              <a:rPr lang="en-US" sz="2100" dirty="0">
                <a:effectLst/>
                <a:latin typeface="Times New Roman" panose="02020603050405020304" pitchFamily="18" charset="0"/>
                <a:ea typeface="Trebuchet MS" panose="020B0603020202020204" pitchFamily="34" charset="0"/>
                <a:cs typeface="Times New Roman" panose="02020603050405020304" pitchFamily="18" charset="0"/>
              </a:rPr>
              <a:t>students, parents, and stakeholders.</a:t>
            </a:r>
            <a:endParaRPr lang="en-IN" sz="2100" dirty="0">
              <a:effectLst/>
              <a:latin typeface="Times New Roman" panose="02020603050405020304" pitchFamily="18" charset="0"/>
              <a:ea typeface="Trebuchet MS" panose="020B0603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lnSpcReduction="10000"/>
          </a:bodyPr>
          <a:lstStyle/>
          <a:p>
            <a:pPr marL="0" indent="0">
              <a:buNone/>
            </a:pPr>
            <a:r>
              <a:rPr lang="en-US" sz="2100" dirty="0">
                <a:latin typeface="Times New Roman" panose="02020603050405020304" pitchFamily="18" charset="0"/>
                <a:cs typeface="Times New Roman" panose="02020603050405020304" pitchFamily="18" charset="0"/>
              </a:rPr>
              <a:t>1.Data Collection &amp; Integration:</a:t>
            </a:r>
          </a:p>
          <a:p>
            <a:r>
              <a:rPr lang="en-US" sz="2100" dirty="0">
                <a:latin typeface="Times New Roman" panose="02020603050405020304" pitchFamily="18" charset="0"/>
                <a:cs typeface="Times New Roman" panose="02020603050405020304" pitchFamily="18" charset="0"/>
              </a:rPr>
              <a:t>Gather data from colleges, previous admission records, scholarships, placement statistics, and FAQs.</a:t>
            </a:r>
          </a:p>
          <a:p>
            <a:r>
              <a:rPr lang="en-US" sz="2100" dirty="0">
                <a:latin typeface="Times New Roman" panose="02020603050405020304" pitchFamily="18" charset="0"/>
                <a:cs typeface="Times New Roman" panose="02020603050405020304" pitchFamily="18" charset="0"/>
              </a:rPr>
              <a:t>Store information in a structured database that the chatbot can retrieve efficiently.</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2. Natural Language Processing (NLP) &amp; AI Model:</a:t>
            </a:r>
          </a:p>
          <a:p>
            <a:r>
              <a:rPr lang="en-US" sz="2100" dirty="0">
                <a:latin typeface="Times New Roman" panose="02020603050405020304" pitchFamily="18" charset="0"/>
                <a:cs typeface="Times New Roman" panose="02020603050405020304" pitchFamily="18" charset="0"/>
              </a:rPr>
              <a:t>Implement NLP-based understanding to process user queries in natural language.</a:t>
            </a:r>
          </a:p>
          <a:p>
            <a:r>
              <a:rPr lang="en-US" sz="2100" dirty="0">
                <a:latin typeface="Times New Roman" panose="02020603050405020304" pitchFamily="18" charset="0"/>
                <a:cs typeface="Times New Roman" panose="02020603050405020304" pitchFamily="18" charset="0"/>
              </a:rPr>
              <a:t>Train the AI model using historical data and FAQs to improve accuracy.</a:t>
            </a:r>
          </a:p>
          <a:p>
            <a:r>
              <a:rPr lang="en-US" sz="2100" dirty="0">
                <a:latin typeface="Times New Roman" panose="02020603050405020304" pitchFamily="18" charset="0"/>
                <a:cs typeface="Times New Roman" panose="02020603050405020304" pitchFamily="18" charset="0"/>
              </a:rPr>
              <a:t>Enable voice-based interaction for user convenience.</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3. Chatbot Interface &amp; User Experience (UX/UI):</a:t>
            </a:r>
          </a:p>
          <a:p>
            <a:r>
              <a:rPr lang="en-US" sz="2100" dirty="0">
                <a:latin typeface="Times New Roman" panose="02020603050405020304" pitchFamily="18" charset="0"/>
                <a:cs typeface="Times New Roman" panose="02020603050405020304" pitchFamily="18" charset="0"/>
              </a:rPr>
              <a:t>Develop a user-friendly chatbot interface for mobile and web platforms.</a:t>
            </a:r>
          </a:p>
          <a:p>
            <a:r>
              <a:rPr lang="en-US" sz="2100" dirty="0">
                <a:latin typeface="Times New Roman" panose="02020603050405020304" pitchFamily="18" charset="0"/>
                <a:cs typeface="Times New Roman" panose="02020603050405020304" pitchFamily="18" charset="0"/>
              </a:rPr>
              <a:t>Support text and voice queries with clear and structured responses.</a:t>
            </a:r>
            <a:endParaRPr lang="en-GB"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188</TotalTime>
  <Words>1621</Words>
  <Application>Microsoft Office PowerPoint</Application>
  <PresentationFormat>Widescreen</PresentationFormat>
  <Paragraphs>164</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Cambria</vt:lpstr>
      <vt:lpstr>Times New Roman</vt:lpstr>
      <vt:lpstr>Trebuchet MS</vt:lpstr>
      <vt:lpstr>Verdana</vt:lpstr>
      <vt:lpstr>Bioinformatics</vt:lpstr>
      <vt:lpstr>AI-Powered Student Assistance Chatbot for Department of Technical Education, Government of Rajasthan.</vt:lpstr>
      <vt:lpstr>Introduction</vt:lpstr>
      <vt:lpstr>Literature Review</vt:lpstr>
      <vt:lpstr>Existing method Drawback</vt:lpstr>
      <vt:lpstr>Existing method Drawback</vt:lpstr>
      <vt:lpstr>Proposed Method</vt:lpstr>
      <vt:lpstr>Proposed Method</vt:lpstr>
      <vt:lpstr>Objectives</vt:lpstr>
      <vt:lpstr>Methodology/Modules</vt:lpstr>
      <vt:lpstr>Methodology/Modules</vt:lpstr>
      <vt:lpstr>Architecture</vt:lpstr>
      <vt:lpstr>Hardware/software components</vt:lpstr>
      <vt:lpstr>Timeline of Project</vt:lpstr>
      <vt:lpstr>Expected Outcomes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Manasa J</cp:lastModifiedBy>
  <cp:revision>18</cp:revision>
  <dcterms:created xsi:type="dcterms:W3CDTF">2023-03-16T03:26:27Z</dcterms:created>
  <dcterms:modified xsi:type="dcterms:W3CDTF">2025-02-19T15:54:48Z</dcterms:modified>
</cp:coreProperties>
</file>