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82" r:id="rId6"/>
    <p:sldId id="259" r:id="rId7"/>
    <p:sldId id="281" r:id="rId8"/>
    <p:sldId id="260" r:id="rId9"/>
    <p:sldId id="261" r:id="rId10"/>
    <p:sldId id="275" r:id="rId11"/>
    <p:sldId id="283" r:id="rId12"/>
    <p:sldId id="280" r:id="rId13"/>
    <p:sldId id="263" r:id="rId14"/>
    <p:sldId id="26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66D6D-F327-4AAB-9A6D-F029729DFAC1}" v="2" dt="2025-03-17T17:48:21.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J" userId="c7c3abef08583f36" providerId="LiveId" clId="{45A66D6D-F327-4AAB-9A6D-F029729DFAC1}"/>
    <pc:docChg chg="undo custSel addSld delSld modSld">
      <pc:chgData name="Manasa J" userId="c7c3abef08583f36" providerId="LiveId" clId="{45A66D6D-F327-4AAB-9A6D-F029729DFAC1}" dt="2025-03-17T17:49:39.965" v="17" actId="14100"/>
      <pc:docMkLst>
        <pc:docMk/>
      </pc:docMkLst>
      <pc:sldChg chg="addSp delSp modSp del mod">
        <pc:chgData name="Manasa J" userId="c7c3abef08583f36" providerId="LiveId" clId="{45A66D6D-F327-4AAB-9A6D-F029729DFAC1}" dt="2025-03-17T17:47:56.697" v="5" actId="2696"/>
        <pc:sldMkLst>
          <pc:docMk/>
          <pc:sldMk cId="1595533568" sldId="279"/>
        </pc:sldMkLst>
        <pc:picChg chg="add mod">
          <ac:chgData name="Manasa J" userId="c7c3abef08583f36" providerId="LiveId" clId="{45A66D6D-F327-4AAB-9A6D-F029729DFAC1}" dt="2025-03-17T17:47:49.966" v="4" actId="14100"/>
          <ac:picMkLst>
            <pc:docMk/>
            <pc:sldMk cId="1595533568" sldId="279"/>
            <ac:picMk id="3" creationId="{D0DEA408-3018-D408-C466-C2BC02BBE28C}"/>
          </ac:picMkLst>
        </pc:picChg>
        <pc:picChg chg="del">
          <ac:chgData name="Manasa J" userId="c7c3abef08583f36" providerId="LiveId" clId="{45A66D6D-F327-4AAB-9A6D-F029729DFAC1}" dt="2025-03-17T17:47:24.874" v="0" actId="478"/>
          <ac:picMkLst>
            <pc:docMk/>
            <pc:sldMk cId="1595533568" sldId="279"/>
            <ac:picMk id="19" creationId="{CF7043C9-08F3-C105-A6E5-BDB11ED4E635}"/>
          </ac:picMkLst>
        </pc:picChg>
      </pc:sldChg>
      <pc:sldChg chg="addSp modSp new mod">
        <pc:chgData name="Manasa J" userId="c7c3abef08583f36" providerId="LiveId" clId="{45A66D6D-F327-4AAB-9A6D-F029729DFAC1}" dt="2025-03-17T17:49:39.965" v="17" actId="14100"/>
        <pc:sldMkLst>
          <pc:docMk/>
          <pc:sldMk cId="380132749" sldId="283"/>
        </pc:sldMkLst>
        <pc:picChg chg="add mod">
          <ac:chgData name="Manasa J" userId="c7c3abef08583f36" providerId="LiveId" clId="{45A66D6D-F327-4AAB-9A6D-F029729DFAC1}" dt="2025-03-17T17:49:39.965" v="17" actId="14100"/>
          <ac:picMkLst>
            <pc:docMk/>
            <pc:sldMk cId="380132749" sldId="283"/>
            <ac:picMk id="3" creationId="{DC00B5AB-479A-EDED-3A7B-244E0138FB4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09881-EACE-47DF-A2DE-CE5D7B9734B5}"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251C848A-30E7-48D5-BC56-04DDC384FA32}">
      <dgm:prSet phldrT="[Text]"/>
      <dgm:spPr/>
      <dgm:t>
        <a:bodyPr/>
        <a:lstStyle/>
        <a:p>
          <a:r>
            <a:rPr lang="en-IN" dirty="0"/>
            <a:t>Phase 1</a:t>
          </a:r>
        </a:p>
      </dgm:t>
    </dgm:pt>
    <dgm:pt modelId="{E7C8EA41-C032-4FD8-BAAF-7982E2B82DF4}" type="parTrans" cxnId="{E5412F28-A99A-4B3F-86BD-B43805EFDD3A}">
      <dgm:prSet/>
      <dgm:spPr/>
      <dgm:t>
        <a:bodyPr/>
        <a:lstStyle/>
        <a:p>
          <a:endParaRPr lang="en-IN"/>
        </a:p>
      </dgm:t>
    </dgm:pt>
    <dgm:pt modelId="{F6EF2153-43EF-4D9B-A052-F5064FD4E664}" type="sibTrans" cxnId="{E5412F28-A99A-4B3F-86BD-B43805EFDD3A}">
      <dgm:prSet/>
      <dgm:spPr/>
      <dgm:t>
        <a:bodyPr/>
        <a:lstStyle/>
        <a:p>
          <a:endParaRPr lang="en-IN"/>
        </a:p>
      </dgm:t>
    </dgm:pt>
    <dgm:pt modelId="{25C74958-19B4-4AAF-B0CC-3CFD0492FDC3}">
      <dgm:prSet phldrT="[Text]"/>
      <dgm:spPr/>
      <dgm:t>
        <a:bodyPr/>
        <a:lstStyle/>
        <a:p>
          <a:pPr algn="l">
            <a:buNone/>
          </a:pPr>
          <a:r>
            <a:rPr lang="en-IN" dirty="0"/>
            <a:t>Research &amp; Planning:</a:t>
          </a:r>
        </a:p>
        <a:p>
          <a:pPr algn="l">
            <a:buFont typeface="Arial" panose="020B0604020202020204" pitchFamily="34" charset="0"/>
            <a:buChar char="•"/>
          </a:pPr>
          <a:r>
            <a:rPr lang="en-US" dirty="0"/>
            <a:t>Identify key queries and data sources.
Finalize chatbot features and technology stack.
</a:t>
          </a:r>
          <a:r>
            <a:rPr lang="en-IN" dirty="0"/>
            <a:t> </a:t>
          </a:r>
        </a:p>
      </dgm:t>
    </dgm:pt>
    <dgm:pt modelId="{C45DCA00-DF56-4E1A-8C55-A9C72D944E7D}" type="parTrans" cxnId="{8FBA0BB0-5B8B-4FC2-9EA4-1AE54D281C05}">
      <dgm:prSet/>
      <dgm:spPr/>
      <dgm:t>
        <a:bodyPr/>
        <a:lstStyle/>
        <a:p>
          <a:endParaRPr lang="en-IN"/>
        </a:p>
      </dgm:t>
    </dgm:pt>
    <dgm:pt modelId="{C490F9CB-2978-4556-BB88-102472BD64C3}" type="sibTrans" cxnId="{8FBA0BB0-5B8B-4FC2-9EA4-1AE54D281C05}">
      <dgm:prSet/>
      <dgm:spPr/>
      <dgm:t>
        <a:bodyPr/>
        <a:lstStyle/>
        <a:p>
          <a:endParaRPr lang="en-IN"/>
        </a:p>
      </dgm:t>
    </dgm:pt>
    <dgm:pt modelId="{2F05B8E8-7716-4614-AE1A-B811D5BF42BB}">
      <dgm:prSet phldrT="[Text]"/>
      <dgm:spPr/>
      <dgm:t>
        <a:bodyPr/>
        <a:lstStyle/>
        <a:p>
          <a:r>
            <a:rPr lang="en-US" dirty="0"/>
            <a:t>Phase 2</a:t>
          </a:r>
          <a:endParaRPr lang="en-IN" dirty="0"/>
        </a:p>
      </dgm:t>
    </dgm:pt>
    <dgm:pt modelId="{DC8AC803-0DF2-4872-ABAC-276968126F00}" type="parTrans" cxnId="{40B497D3-C43E-449F-ACC0-48E48929ED30}">
      <dgm:prSet/>
      <dgm:spPr/>
      <dgm:t>
        <a:bodyPr/>
        <a:lstStyle/>
        <a:p>
          <a:endParaRPr lang="en-IN"/>
        </a:p>
      </dgm:t>
    </dgm:pt>
    <dgm:pt modelId="{E566CB97-A7CB-45E3-AE7D-CDB568746450}" type="sibTrans" cxnId="{40B497D3-C43E-449F-ACC0-48E48929ED30}">
      <dgm:prSet/>
      <dgm:spPr/>
      <dgm:t>
        <a:bodyPr/>
        <a:lstStyle/>
        <a:p>
          <a:endParaRPr lang="en-IN"/>
        </a:p>
      </dgm:t>
    </dgm:pt>
    <dgm:pt modelId="{D5C8B05F-C241-49CA-8D90-F443FD098355}">
      <dgm:prSet phldrT="[Text]"/>
      <dgm:spPr/>
      <dgm:t>
        <a:bodyPr/>
        <a:lstStyle/>
        <a:p>
          <a:pPr algn="l"/>
          <a:r>
            <a:rPr lang="en-US" dirty="0"/>
            <a:t>Development &amp; Integration: 
Develop the chatbot NLP model.
Build the database and integrate APIs.
Design and develop the user interface.</a:t>
          </a:r>
          <a:endParaRPr lang="en-IN" dirty="0"/>
        </a:p>
      </dgm:t>
    </dgm:pt>
    <dgm:pt modelId="{E3CF5F50-6978-4140-BFDB-1032625B3021}" type="parTrans" cxnId="{0D4AD0F3-60D2-4483-9B5C-96981D08AF66}">
      <dgm:prSet/>
      <dgm:spPr/>
      <dgm:t>
        <a:bodyPr/>
        <a:lstStyle/>
        <a:p>
          <a:endParaRPr lang="en-IN"/>
        </a:p>
      </dgm:t>
    </dgm:pt>
    <dgm:pt modelId="{458982AE-E22A-406E-9615-C4BC11979290}" type="sibTrans" cxnId="{0D4AD0F3-60D2-4483-9B5C-96981D08AF66}">
      <dgm:prSet/>
      <dgm:spPr/>
      <dgm:t>
        <a:bodyPr/>
        <a:lstStyle/>
        <a:p>
          <a:endParaRPr lang="en-IN"/>
        </a:p>
      </dgm:t>
    </dgm:pt>
    <dgm:pt modelId="{B6144B1F-6715-48A5-A28A-99B0D8D9AC1A}">
      <dgm:prSet phldrT="[Text]"/>
      <dgm:spPr/>
      <dgm:t>
        <a:bodyPr/>
        <a:lstStyle/>
        <a:p>
          <a:r>
            <a:rPr lang="en-US" dirty="0"/>
            <a:t>Phase 3</a:t>
          </a:r>
          <a:endParaRPr lang="en-IN" dirty="0"/>
        </a:p>
      </dgm:t>
    </dgm:pt>
    <dgm:pt modelId="{83C119E6-B408-4405-99B7-F9ED0C9A7B18}" type="parTrans" cxnId="{F5E8C49C-907A-4AE9-9B95-28AC2D9B3B9F}">
      <dgm:prSet/>
      <dgm:spPr/>
      <dgm:t>
        <a:bodyPr/>
        <a:lstStyle/>
        <a:p>
          <a:endParaRPr lang="en-IN"/>
        </a:p>
      </dgm:t>
    </dgm:pt>
    <dgm:pt modelId="{773DA283-D962-46D7-8196-712115627488}" type="sibTrans" cxnId="{F5E8C49C-907A-4AE9-9B95-28AC2D9B3B9F}">
      <dgm:prSet/>
      <dgm:spPr/>
      <dgm:t>
        <a:bodyPr/>
        <a:lstStyle/>
        <a:p>
          <a:endParaRPr lang="en-IN"/>
        </a:p>
      </dgm:t>
    </dgm:pt>
    <dgm:pt modelId="{47B78F74-5008-471C-8589-64EB9E4B6063}">
      <dgm:prSet phldrT="[Text]"/>
      <dgm:spPr/>
      <dgm:t>
        <a:bodyPr/>
        <a:lstStyle/>
        <a:p>
          <a:pPr algn="l"/>
          <a:r>
            <a:rPr lang="en-US" dirty="0"/>
            <a:t>Testing &amp; Deployment: 
Conduct testing with real user queries.
Fix errors and improve response accuracy.
Deploy chatbot on official platforms</a:t>
          </a:r>
          <a:endParaRPr lang="en-IN" dirty="0"/>
        </a:p>
      </dgm:t>
    </dgm:pt>
    <dgm:pt modelId="{9E8EAA64-D57E-46CB-BD62-A74F12A3F23C}" type="parTrans" cxnId="{52BC8F31-DF0A-4E04-8710-0E5509ADC3C7}">
      <dgm:prSet/>
      <dgm:spPr/>
      <dgm:t>
        <a:bodyPr/>
        <a:lstStyle/>
        <a:p>
          <a:endParaRPr lang="en-IN"/>
        </a:p>
      </dgm:t>
    </dgm:pt>
    <dgm:pt modelId="{FC1B3620-E05C-4A5D-879A-91230CD15392}" type="sibTrans" cxnId="{52BC8F31-DF0A-4E04-8710-0E5509ADC3C7}">
      <dgm:prSet/>
      <dgm:spPr/>
      <dgm:t>
        <a:bodyPr/>
        <a:lstStyle/>
        <a:p>
          <a:endParaRPr lang="en-IN"/>
        </a:p>
      </dgm:t>
    </dgm:pt>
    <dgm:pt modelId="{30B0F19B-642A-4DD6-A76B-A7ACAEAF7DB1}">
      <dgm:prSet phldrT="[Text]"/>
      <dgm:spPr/>
      <dgm:t>
        <a:bodyPr/>
        <a:lstStyle/>
        <a:p>
          <a:r>
            <a:rPr lang="en-US" dirty="0"/>
            <a:t>Phase 4</a:t>
          </a:r>
          <a:endParaRPr lang="en-IN" dirty="0"/>
        </a:p>
      </dgm:t>
    </dgm:pt>
    <dgm:pt modelId="{7E51C76D-DC7B-49C2-8ED0-62541B110615}" type="parTrans" cxnId="{7306A13D-096E-43AB-B6D8-801D103D6BDA}">
      <dgm:prSet/>
      <dgm:spPr/>
      <dgm:t>
        <a:bodyPr/>
        <a:lstStyle/>
        <a:p>
          <a:endParaRPr lang="en-IN"/>
        </a:p>
      </dgm:t>
    </dgm:pt>
    <dgm:pt modelId="{9C652AD2-1BF9-4F0A-AD39-B7C52B926342}" type="sibTrans" cxnId="{7306A13D-096E-43AB-B6D8-801D103D6BDA}">
      <dgm:prSet/>
      <dgm:spPr/>
      <dgm:t>
        <a:bodyPr/>
        <a:lstStyle/>
        <a:p>
          <a:endParaRPr lang="en-IN"/>
        </a:p>
      </dgm:t>
    </dgm:pt>
    <dgm:pt modelId="{12852FD6-884B-4845-B9D9-A55EB893AF48}">
      <dgm:prSet/>
      <dgm:spPr/>
      <dgm:t>
        <a:bodyPr/>
        <a:lstStyle/>
        <a:p>
          <a:pPr algn="l"/>
          <a:r>
            <a:rPr lang="en-US" dirty="0"/>
            <a:t>Monitoring &amp; Improvements: 
Gather user feedback for improvements.
Enhance chatbot intelligence with machine learning.
Expand to additional languages and platforms.</a:t>
          </a:r>
          <a:endParaRPr lang="en-IN" dirty="0"/>
        </a:p>
      </dgm:t>
    </dgm:pt>
    <dgm:pt modelId="{4DBE2381-8EB3-43EB-BCF4-DB1F3C837498}" type="parTrans" cxnId="{E689659A-F1BE-4BD7-BC96-D4D2C9B12E3A}">
      <dgm:prSet/>
      <dgm:spPr/>
      <dgm:t>
        <a:bodyPr/>
        <a:lstStyle/>
        <a:p>
          <a:endParaRPr lang="en-IN"/>
        </a:p>
      </dgm:t>
    </dgm:pt>
    <dgm:pt modelId="{D6ECD868-9511-4FF9-8F00-907C934E96A7}" type="sibTrans" cxnId="{E689659A-F1BE-4BD7-BC96-D4D2C9B12E3A}">
      <dgm:prSet/>
      <dgm:spPr/>
      <dgm:t>
        <a:bodyPr/>
        <a:lstStyle/>
        <a:p>
          <a:endParaRPr lang="en-IN"/>
        </a:p>
      </dgm:t>
    </dgm:pt>
    <dgm:pt modelId="{2A4E30AE-1D6F-4EFD-97AF-76B82A33B4E8}" type="pres">
      <dgm:prSet presAssocID="{13B09881-EACE-47DF-A2DE-CE5D7B9734B5}" presName="Name0" presStyleCnt="0">
        <dgm:presLayoutVars>
          <dgm:chMax val="7"/>
          <dgm:chPref val="5"/>
          <dgm:dir/>
          <dgm:animOne val="branch"/>
          <dgm:animLvl val="lvl"/>
        </dgm:presLayoutVars>
      </dgm:prSet>
      <dgm:spPr/>
    </dgm:pt>
    <dgm:pt modelId="{3B98EB3D-77E2-443F-817A-8677E7B7F9EE}" type="pres">
      <dgm:prSet presAssocID="{30B0F19B-642A-4DD6-A76B-A7ACAEAF7DB1}" presName="ChildAccent4" presStyleCnt="0"/>
      <dgm:spPr/>
    </dgm:pt>
    <dgm:pt modelId="{9E8E3076-6EEB-43AD-B015-AF20891FBAE7}" type="pres">
      <dgm:prSet presAssocID="{30B0F19B-642A-4DD6-A76B-A7ACAEAF7DB1}" presName="ChildAccent" presStyleLbl="alignImgPlace1" presStyleIdx="0" presStyleCnt="4"/>
      <dgm:spPr/>
    </dgm:pt>
    <dgm:pt modelId="{9A549411-31D6-44A7-A6DC-562A3B353DB3}" type="pres">
      <dgm:prSet presAssocID="{30B0F19B-642A-4DD6-A76B-A7ACAEAF7DB1}" presName="Child4" presStyleLbl="revTx" presStyleIdx="0" presStyleCnt="0">
        <dgm:presLayoutVars>
          <dgm:chMax val="0"/>
          <dgm:chPref val="0"/>
          <dgm:bulletEnabled val="1"/>
        </dgm:presLayoutVars>
      </dgm:prSet>
      <dgm:spPr/>
    </dgm:pt>
    <dgm:pt modelId="{ADD2A6EE-727A-4830-9964-DB69359561FC}" type="pres">
      <dgm:prSet presAssocID="{30B0F19B-642A-4DD6-A76B-A7ACAEAF7DB1}" presName="Parent4" presStyleLbl="node1" presStyleIdx="0" presStyleCnt="4">
        <dgm:presLayoutVars>
          <dgm:chMax val="2"/>
          <dgm:chPref val="1"/>
          <dgm:bulletEnabled val="1"/>
        </dgm:presLayoutVars>
      </dgm:prSet>
      <dgm:spPr/>
    </dgm:pt>
    <dgm:pt modelId="{02B63753-8E2D-4E93-BE05-15222C17CA1F}" type="pres">
      <dgm:prSet presAssocID="{B6144B1F-6715-48A5-A28A-99B0D8D9AC1A}" presName="ChildAccent3" presStyleCnt="0"/>
      <dgm:spPr/>
    </dgm:pt>
    <dgm:pt modelId="{6194300D-08B2-48F3-9582-1F80F25DCE2E}" type="pres">
      <dgm:prSet presAssocID="{B6144B1F-6715-48A5-A28A-99B0D8D9AC1A}" presName="ChildAccent" presStyleLbl="alignImgPlace1" presStyleIdx="1" presStyleCnt="4"/>
      <dgm:spPr/>
    </dgm:pt>
    <dgm:pt modelId="{61B0A62E-5FD1-47D9-898B-B7A022CA1CEA}" type="pres">
      <dgm:prSet presAssocID="{B6144B1F-6715-48A5-A28A-99B0D8D9AC1A}" presName="Child3" presStyleLbl="revTx" presStyleIdx="0" presStyleCnt="0">
        <dgm:presLayoutVars>
          <dgm:chMax val="0"/>
          <dgm:chPref val="0"/>
          <dgm:bulletEnabled val="1"/>
        </dgm:presLayoutVars>
      </dgm:prSet>
      <dgm:spPr/>
    </dgm:pt>
    <dgm:pt modelId="{28BE96AA-43EA-45C2-91E0-A9AB6E616FB2}" type="pres">
      <dgm:prSet presAssocID="{B6144B1F-6715-48A5-A28A-99B0D8D9AC1A}" presName="Parent3" presStyleLbl="node1" presStyleIdx="1" presStyleCnt="4">
        <dgm:presLayoutVars>
          <dgm:chMax val="2"/>
          <dgm:chPref val="1"/>
          <dgm:bulletEnabled val="1"/>
        </dgm:presLayoutVars>
      </dgm:prSet>
      <dgm:spPr/>
    </dgm:pt>
    <dgm:pt modelId="{DE464495-0F85-4348-A765-B46F939A7617}" type="pres">
      <dgm:prSet presAssocID="{2F05B8E8-7716-4614-AE1A-B811D5BF42BB}" presName="ChildAccent2" presStyleCnt="0"/>
      <dgm:spPr/>
    </dgm:pt>
    <dgm:pt modelId="{32B17C89-0AB7-4F39-8802-CD2177F072B9}" type="pres">
      <dgm:prSet presAssocID="{2F05B8E8-7716-4614-AE1A-B811D5BF42BB}" presName="ChildAccent" presStyleLbl="alignImgPlace1" presStyleIdx="2" presStyleCnt="4"/>
      <dgm:spPr/>
    </dgm:pt>
    <dgm:pt modelId="{924D8F83-45B4-46BE-A083-F4E2E907539B}" type="pres">
      <dgm:prSet presAssocID="{2F05B8E8-7716-4614-AE1A-B811D5BF42BB}" presName="Child2" presStyleLbl="revTx" presStyleIdx="0" presStyleCnt="0">
        <dgm:presLayoutVars>
          <dgm:chMax val="0"/>
          <dgm:chPref val="0"/>
          <dgm:bulletEnabled val="1"/>
        </dgm:presLayoutVars>
      </dgm:prSet>
      <dgm:spPr/>
    </dgm:pt>
    <dgm:pt modelId="{CD54F6F7-470D-4639-9DE5-6FC32DE2B963}" type="pres">
      <dgm:prSet presAssocID="{2F05B8E8-7716-4614-AE1A-B811D5BF42BB}" presName="Parent2" presStyleLbl="node1" presStyleIdx="2" presStyleCnt="4">
        <dgm:presLayoutVars>
          <dgm:chMax val="2"/>
          <dgm:chPref val="1"/>
          <dgm:bulletEnabled val="1"/>
        </dgm:presLayoutVars>
      </dgm:prSet>
      <dgm:spPr/>
    </dgm:pt>
    <dgm:pt modelId="{C4E0134A-DCC0-4666-9F38-BCF40DC52F68}" type="pres">
      <dgm:prSet presAssocID="{251C848A-30E7-48D5-BC56-04DDC384FA32}" presName="ChildAccent1" presStyleCnt="0"/>
      <dgm:spPr/>
    </dgm:pt>
    <dgm:pt modelId="{95EFC0EC-0ED2-46E5-8A70-E65248320769}" type="pres">
      <dgm:prSet presAssocID="{251C848A-30E7-48D5-BC56-04DDC384FA32}" presName="ChildAccent" presStyleLbl="alignImgPlace1" presStyleIdx="3" presStyleCnt="4"/>
      <dgm:spPr/>
    </dgm:pt>
    <dgm:pt modelId="{167B5D78-6477-4B99-BCF9-F7F37618CB7E}" type="pres">
      <dgm:prSet presAssocID="{251C848A-30E7-48D5-BC56-04DDC384FA32}" presName="Child1" presStyleLbl="revTx" presStyleIdx="0" presStyleCnt="0">
        <dgm:presLayoutVars>
          <dgm:chMax val="0"/>
          <dgm:chPref val="0"/>
          <dgm:bulletEnabled val="1"/>
        </dgm:presLayoutVars>
      </dgm:prSet>
      <dgm:spPr/>
    </dgm:pt>
    <dgm:pt modelId="{D1B6690E-5572-44C1-9E47-D64E6B79D74E}" type="pres">
      <dgm:prSet presAssocID="{251C848A-30E7-48D5-BC56-04DDC384FA32}" presName="Parent1" presStyleLbl="node1" presStyleIdx="3" presStyleCnt="4">
        <dgm:presLayoutVars>
          <dgm:chMax val="2"/>
          <dgm:chPref val="1"/>
          <dgm:bulletEnabled val="1"/>
        </dgm:presLayoutVars>
      </dgm:prSet>
      <dgm:spPr/>
    </dgm:pt>
  </dgm:ptLst>
  <dgm:cxnLst>
    <dgm:cxn modelId="{7CA57413-2D0F-412C-8955-DCF0778A77D5}" type="presOf" srcId="{25C74958-19B4-4AAF-B0CC-3CFD0492FDC3}" destId="{95EFC0EC-0ED2-46E5-8A70-E65248320769}" srcOrd="0" destOrd="0" presId="urn:microsoft.com/office/officeart/2011/layout/InterconnectedBlockProcess"/>
    <dgm:cxn modelId="{CEB75D1C-F33A-4130-A438-A1F43472588C}" type="presOf" srcId="{D5C8B05F-C241-49CA-8D90-F443FD098355}" destId="{924D8F83-45B4-46BE-A083-F4E2E907539B}" srcOrd="1" destOrd="0" presId="urn:microsoft.com/office/officeart/2011/layout/InterconnectedBlockProcess"/>
    <dgm:cxn modelId="{E5412F28-A99A-4B3F-86BD-B43805EFDD3A}" srcId="{13B09881-EACE-47DF-A2DE-CE5D7B9734B5}" destId="{251C848A-30E7-48D5-BC56-04DDC384FA32}" srcOrd="0" destOrd="0" parTransId="{E7C8EA41-C032-4FD8-BAAF-7982E2B82DF4}" sibTransId="{F6EF2153-43EF-4D9B-A052-F5064FD4E664}"/>
    <dgm:cxn modelId="{52BC8F31-DF0A-4E04-8710-0E5509ADC3C7}" srcId="{B6144B1F-6715-48A5-A28A-99B0D8D9AC1A}" destId="{47B78F74-5008-471C-8589-64EB9E4B6063}" srcOrd="0" destOrd="0" parTransId="{9E8EAA64-D57E-46CB-BD62-A74F12A3F23C}" sibTransId="{FC1B3620-E05C-4A5D-879A-91230CD15392}"/>
    <dgm:cxn modelId="{7306A13D-096E-43AB-B6D8-801D103D6BDA}" srcId="{13B09881-EACE-47DF-A2DE-CE5D7B9734B5}" destId="{30B0F19B-642A-4DD6-A76B-A7ACAEAF7DB1}" srcOrd="3" destOrd="0" parTransId="{7E51C76D-DC7B-49C2-8ED0-62541B110615}" sibTransId="{9C652AD2-1BF9-4F0A-AD39-B7C52B926342}"/>
    <dgm:cxn modelId="{A26A225E-C0E0-4CED-BCEF-137CFAA3D9F7}" type="presOf" srcId="{251C848A-30E7-48D5-BC56-04DDC384FA32}" destId="{D1B6690E-5572-44C1-9E47-D64E6B79D74E}" srcOrd="0" destOrd="0" presId="urn:microsoft.com/office/officeart/2011/layout/InterconnectedBlockProcess"/>
    <dgm:cxn modelId="{AB01966C-F82C-4F81-A619-267F03DEC335}" type="presOf" srcId="{12852FD6-884B-4845-B9D9-A55EB893AF48}" destId="{9E8E3076-6EEB-43AD-B015-AF20891FBAE7}" srcOrd="0" destOrd="0" presId="urn:microsoft.com/office/officeart/2011/layout/InterconnectedBlockProcess"/>
    <dgm:cxn modelId="{1FFA916D-7376-4741-AE9F-B9E38157D9B3}" type="presOf" srcId="{D5C8B05F-C241-49CA-8D90-F443FD098355}" destId="{32B17C89-0AB7-4F39-8802-CD2177F072B9}" srcOrd="0" destOrd="0" presId="urn:microsoft.com/office/officeart/2011/layout/InterconnectedBlockProcess"/>
    <dgm:cxn modelId="{1DFCE64F-4CD3-4610-933E-4222D17FADB7}" type="presOf" srcId="{12852FD6-884B-4845-B9D9-A55EB893AF48}" destId="{9A549411-31D6-44A7-A6DC-562A3B353DB3}" srcOrd="1" destOrd="0" presId="urn:microsoft.com/office/officeart/2011/layout/InterconnectedBlockProcess"/>
    <dgm:cxn modelId="{D3FD2275-68FC-4786-966B-7DDC4438B6EF}" type="presOf" srcId="{30B0F19B-642A-4DD6-A76B-A7ACAEAF7DB1}" destId="{ADD2A6EE-727A-4830-9964-DB69359561FC}" srcOrd="0" destOrd="0" presId="urn:microsoft.com/office/officeart/2011/layout/InterconnectedBlockProcess"/>
    <dgm:cxn modelId="{E689659A-F1BE-4BD7-BC96-D4D2C9B12E3A}" srcId="{30B0F19B-642A-4DD6-A76B-A7ACAEAF7DB1}" destId="{12852FD6-884B-4845-B9D9-A55EB893AF48}" srcOrd="0" destOrd="0" parTransId="{4DBE2381-8EB3-43EB-BCF4-DB1F3C837498}" sibTransId="{D6ECD868-9511-4FF9-8F00-907C934E96A7}"/>
    <dgm:cxn modelId="{F5E8C49C-907A-4AE9-9B95-28AC2D9B3B9F}" srcId="{13B09881-EACE-47DF-A2DE-CE5D7B9734B5}" destId="{B6144B1F-6715-48A5-A28A-99B0D8D9AC1A}" srcOrd="2" destOrd="0" parTransId="{83C119E6-B408-4405-99B7-F9ED0C9A7B18}" sibTransId="{773DA283-D962-46D7-8196-712115627488}"/>
    <dgm:cxn modelId="{12C12CAF-CA58-4C9F-87C1-3DF9D6FE28F8}" type="presOf" srcId="{B6144B1F-6715-48A5-A28A-99B0D8D9AC1A}" destId="{28BE96AA-43EA-45C2-91E0-A9AB6E616FB2}" srcOrd="0" destOrd="0" presId="urn:microsoft.com/office/officeart/2011/layout/InterconnectedBlockProcess"/>
    <dgm:cxn modelId="{8FBA0BB0-5B8B-4FC2-9EA4-1AE54D281C05}" srcId="{251C848A-30E7-48D5-BC56-04DDC384FA32}" destId="{25C74958-19B4-4AAF-B0CC-3CFD0492FDC3}" srcOrd="0" destOrd="0" parTransId="{C45DCA00-DF56-4E1A-8C55-A9C72D944E7D}" sibTransId="{C490F9CB-2978-4556-BB88-102472BD64C3}"/>
    <dgm:cxn modelId="{41A4FABE-61B2-4632-B2BB-BCDAA6939954}" type="presOf" srcId="{47B78F74-5008-471C-8589-64EB9E4B6063}" destId="{61B0A62E-5FD1-47D9-898B-B7A022CA1CEA}" srcOrd="1" destOrd="0" presId="urn:microsoft.com/office/officeart/2011/layout/InterconnectedBlockProcess"/>
    <dgm:cxn modelId="{2F9B82CB-C634-43A5-85D3-1A860BBCBA1D}" type="presOf" srcId="{2F05B8E8-7716-4614-AE1A-B811D5BF42BB}" destId="{CD54F6F7-470D-4639-9DE5-6FC32DE2B963}" srcOrd="0" destOrd="0" presId="urn:microsoft.com/office/officeart/2011/layout/InterconnectedBlockProcess"/>
    <dgm:cxn modelId="{40B497D3-C43E-449F-ACC0-48E48929ED30}" srcId="{13B09881-EACE-47DF-A2DE-CE5D7B9734B5}" destId="{2F05B8E8-7716-4614-AE1A-B811D5BF42BB}" srcOrd="1" destOrd="0" parTransId="{DC8AC803-0DF2-4872-ABAC-276968126F00}" sibTransId="{E566CB97-A7CB-45E3-AE7D-CDB568746450}"/>
    <dgm:cxn modelId="{4E7B0DF0-A400-4428-8C15-10F2578DB4F1}" type="presOf" srcId="{25C74958-19B4-4AAF-B0CC-3CFD0492FDC3}" destId="{167B5D78-6477-4B99-BCF9-F7F37618CB7E}" srcOrd="1" destOrd="0" presId="urn:microsoft.com/office/officeart/2011/layout/InterconnectedBlockProcess"/>
    <dgm:cxn modelId="{44FE35F2-F8CC-4985-90A1-CD503C38A9A7}" type="presOf" srcId="{13B09881-EACE-47DF-A2DE-CE5D7B9734B5}" destId="{2A4E30AE-1D6F-4EFD-97AF-76B82A33B4E8}" srcOrd="0" destOrd="0" presId="urn:microsoft.com/office/officeart/2011/layout/InterconnectedBlockProcess"/>
    <dgm:cxn modelId="{0D4AD0F3-60D2-4483-9B5C-96981D08AF66}" srcId="{2F05B8E8-7716-4614-AE1A-B811D5BF42BB}" destId="{D5C8B05F-C241-49CA-8D90-F443FD098355}" srcOrd="0" destOrd="0" parTransId="{E3CF5F50-6978-4140-BFDB-1032625B3021}" sibTransId="{458982AE-E22A-406E-9615-C4BC11979290}"/>
    <dgm:cxn modelId="{619725F6-BA95-4E1B-AC69-4576609BEF92}" type="presOf" srcId="{47B78F74-5008-471C-8589-64EB9E4B6063}" destId="{6194300D-08B2-48F3-9582-1F80F25DCE2E}" srcOrd="0" destOrd="0" presId="urn:microsoft.com/office/officeart/2011/layout/InterconnectedBlockProcess"/>
    <dgm:cxn modelId="{07E69AF8-7264-4C6A-987F-EAFC9536E9BE}" type="presParOf" srcId="{2A4E30AE-1D6F-4EFD-97AF-76B82A33B4E8}" destId="{3B98EB3D-77E2-443F-817A-8677E7B7F9EE}" srcOrd="0" destOrd="0" presId="urn:microsoft.com/office/officeart/2011/layout/InterconnectedBlockProcess"/>
    <dgm:cxn modelId="{17B09330-1CE0-4395-B17D-48B0179FFABF}" type="presParOf" srcId="{3B98EB3D-77E2-443F-817A-8677E7B7F9EE}" destId="{9E8E3076-6EEB-43AD-B015-AF20891FBAE7}" srcOrd="0" destOrd="0" presId="urn:microsoft.com/office/officeart/2011/layout/InterconnectedBlockProcess"/>
    <dgm:cxn modelId="{13ED2012-826A-4F81-8A43-9E10AEDFC742}" type="presParOf" srcId="{2A4E30AE-1D6F-4EFD-97AF-76B82A33B4E8}" destId="{9A549411-31D6-44A7-A6DC-562A3B353DB3}" srcOrd="1" destOrd="0" presId="urn:microsoft.com/office/officeart/2011/layout/InterconnectedBlockProcess"/>
    <dgm:cxn modelId="{8E62CD7B-1ED7-4CA4-B8CD-42D48588593F}" type="presParOf" srcId="{2A4E30AE-1D6F-4EFD-97AF-76B82A33B4E8}" destId="{ADD2A6EE-727A-4830-9964-DB69359561FC}" srcOrd="2" destOrd="0" presId="urn:microsoft.com/office/officeart/2011/layout/InterconnectedBlockProcess"/>
    <dgm:cxn modelId="{7A74EC10-5788-491B-9357-23C442ADA38A}" type="presParOf" srcId="{2A4E30AE-1D6F-4EFD-97AF-76B82A33B4E8}" destId="{02B63753-8E2D-4E93-BE05-15222C17CA1F}" srcOrd="3" destOrd="0" presId="urn:microsoft.com/office/officeart/2011/layout/InterconnectedBlockProcess"/>
    <dgm:cxn modelId="{E0DE129F-DC1D-4AFE-9297-DC94C1C6AB27}" type="presParOf" srcId="{02B63753-8E2D-4E93-BE05-15222C17CA1F}" destId="{6194300D-08B2-48F3-9582-1F80F25DCE2E}" srcOrd="0" destOrd="0" presId="urn:microsoft.com/office/officeart/2011/layout/InterconnectedBlockProcess"/>
    <dgm:cxn modelId="{4A999404-942F-4B54-8052-30BF7AAEFD38}" type="presParOf" srcId="{2A4E30AE-1D6F-4EFD-97AF-76B82A33B4E8}" destId="{61B0A62E-5FD1-47D9-898B-B7A022CA1CEA}" srcOrd="4" destOrd="0" presId="urn:microsoft.com/office/officeart/2011/layout/InterconnectedBlockProcess"/>
    <dgm:cxn modelId="{6E63F6C6-BB05-48EA-8116-B859A4AB9F10}" type="presParOf" srcId="{2A4E30AE-1D6F-4EFD-97AF-76B82A33B4E8}" destId="{28BE96AA-43EA-45C2-91E0-A9AB6E616FB2}" srcOrd="5" destOrd="0" presId="urn:microsoft.com/office/officeart/2011/layout/InterconnectedBlockProcess"/>
    <dgm:cxn modelId="{678C30E5-5552-4989-980D-C2D04E86C053}" type="presParOf" srcId="{2A4E30AE-1D6F-4EFD-97AF-76B82A33B4E8}" destId="{DE464495-0F85-4348-A765-B46F939A7617}" srcOrd="6" destOrd="0" presId="urn:microsoft.com/office/officeart/2011/layout/InterconnectedBlockProcess"/>
    <dgm:cxn modelId="{398A376C-3771-4EFF-BD44-58E5BE610D44}" type="presParOf" srcId="{DE464495-0F85-4348-A765-B46F939A7617}" destId="{32B17C89-0AB7-4F39-8802-CD2177F072B9}" srcOrd="0" destOrd="0" presId="urn:microsoft.com/office/officeart/2011/layout/InterconnectedBlockProcess"/>
    <dgm:cxn modelId="{0CE58192-0853-4DC7-A749-2F31254F0BB5}" type="presParOf" srcId="{2A4E30AE-1D6F-4EFD-97AF-76B82A33B4E8}" destId="{924D8F83-45B4-46BE-A083-F4E2E907539B}" srcOrd="7" destOrd="0" presId="urn:microsoft.com/office/officeart/2011/layout/InterconnectedBlockProcess"/>
    <dgm:cxn modelId="{A563ECA9-4F9B-4230-8DAE-07C7D1E43B1B}" type="presParOf" srcId="{2A4E30AE-1D6F-4EFD-97AF-76B82A33B4E8}" destId="{CD54F6F7-470D-4639-9DE5-6FC32DE2B963}" srcOrd="8" destOrd="0" presId="urn:microsoft.com/office/officeart/2011/layout/InterconnectedBlockProcess"/>
    <dgm:cxn modelId="{C342D1C8-08D6-41CF-AF08-09F504395C1B}" type="presParOf" srcId="{2A4E30AE-1D6F-4EFD-97AF-76B82A33B4E8}" destId="{C4E0134A-DCC0-4666-9F38-BCF40DC52F68}" srcOrd="9" destOrd="0" presId="urn:microsoft.com/office/officeart/2011/layout/InterconnectedBlockProcess"/>
    <dgm:cxn modelId="{E3BCE379-2DBD-435A-A356-FD748508DFC7}" type="presParOf" srcId="{C4E0134A-DCC0-4666-9F38-BCF40DC52F68}" destId="{95EFC0EC-0ED2-46E5-8A70-E65248320769}" srcOrd="0" destOrd="0" presId="urn:microsoft.com/office/officeart/2011/layout/InterconnectedBlockProcess"/>
    <dgm:cxn modelId="{A12A1F0E-E9BE-4CE3-9B23-E654A4EB5DB3}" type="presParOf" srcId="{2A4E30AE-1D6F-4EFD-97AF-76B82A33B4E8}" destId="{167B5D78-6477-4B99-BCF9-F7F37618CB7E}" srcOrd="10" destOrd="0" presId="urn:microsoft.com/office/officeart/2011/layout/InterconnectedBlockProcess"/>
    <dgm:cxn modelId="{586ADE8C-A076-449D-9907-EB4736BE9F47}" type="presParOf" srcId="{2A4E30AE-1D6F-4EFD-97AF-76B82A33B4E8}" destId="{D1B6690E-5572-44C1-9E47-D64E6B79D74E}"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E3076-6EEB-43AD-B015-AF20891FBAE7}">
      <dsp:nvSpPr>
        <dsp:cNvPr id="0" name=""/>
        <dsp:cNvSpPr/>
      </dsp:nvSpPr>
      <dsp:spPr>
        <a:xfrm>
          <a:off x="7428717" y="1032730"/>
          <a:ext cx="1858860" cy="4425677"/>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Monitoring &amp; Improvements: 
Gather user feedback for improvements.
Enhance chatbot intelligence with machine learning.
Expand to additional languages and platforms.</a:t>
          </a:r>
          <a:endParaRPr lang="en-IN" sz="1600" kern="1200" dirty="0"/>
        </a:p>
      </dsp:txBody>
      <dsp:txXfrm>
        <a:off x="7664421" y="1032730"/>
        <a:ext cx="1623157" cy="4425677"/>
      </dsp:txXfrm>
    </dsp:sp>
    <dsp:sp modelId="{ADD2A6EE-727A-4830-9964-DB69359561FC}">
      <dsp:nvSpPr>
        <dsp:cNvPr id="0" name=""/>
        <dsp:cNvSpPr/>
      </dsp:nvSpPr>
      <dsp:spPr>
        <a:xfrm>
          <a:off x="7428717" y="0"/>
          <a:ext cx="1858860" cy="10327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4</a:t>
          </a:r>
          <a:endParaRPr lang="en-IN" sz="2900" kern="1200" dirty="0"/>
        </a:p>
      </dsp:txBody>
      <dsp:txXfrm>
        <a:off x="7428717" y="0"/>
        <a:ext cx="1858860" cy="1032730"/>
      </dsp:txXfrm>
    </dsp:sp>
    <dsp:sp modelId="{6194300D-08B2-48F3-9582-1F80F25DCE2E}">
      <dsp:nvSpPr>
        <dsp:cNvPr id="0" name=""/>
        <dsp:cNvSpPr/>
      </dsp:nvSpPr>
      <dsp:spPr>
        <a:xfrm>
          <a:off x="5569857" y="1032730"/>
          <a:ext cx="1858860" cy="41309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Testing &amp; Deployment: 
Conduct testing with real user queries.
Fix errors and improve response accuracy.
Deploy chatbot on official platforms</a:t>
          </a:r>
          <a:endParaRPr lang="en-IN" sz="1600" kern="1200" dirty="0"/>
        </a:p>
      </dsp:txBody>
      <dsp:txXfrm>
        <a:off x="5805560" y="1032730"/>
        <a:ext cx="1623157" cy="4130923"/>
      </dsp:txXfrm>
    </dsp:sp>
    <dsp:sp modelId="{28BE96AA-43EA-45C2-91E0-A9AB6E616FB2}">
      <dsp:nvSpPr>
        <dsp:cNvPr id="0" name=""/>
        <dsp:cNvSpPr/>
      </dsp:nvSpPr>
      <dsp:spPr>
        <a:xfrm>
          <a:off x="5569857" y="150106"/>
          <a:ext cx="1858860" cy="8853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3</a:t>
          </a:r>
          <a:endParaRPr lang="en-IN" sz="2900" kern="1200" dirty="0"/>
        </a:p>
      </dsp:txBody>
      <dsp:txXfrm>
        <a:off x="5569857" y="150106"/>
        <a:ext cx="1858860" cy="885353"/>
      </dsp:txXfrm>
    </dsp:sp>
    <dsp:sp modelId="{32B17C89-0AB7-4F39-8802-CD2177F072B9}">
      <dsp:nvSpPr>
        <dsp:cNvPr id="0" name=""/>
        <dsp:cNvSpPr/>
      </dsp:nvSpPr>
      <dsp:spPr>
        <a:xfrm>
          <a:off x="3710996" y="1032730"/>
          <a:ext cx="1858860" cy="38356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Development &amp; Integration: 
Develop the chatbot NLP model.
Build the database and integrate APIs.
Design and develop the user interface.</a:t>
          </a:r>
          <a:endParaRPr lang="en-IN" sz="1600" kern="1200" dirty="0"/>
        </a:p>
      </dsp:txBody>
      <dsp:txXfrm>
        <a:off x="3946699" y="1032730"/>
        <a:ext cx="1623157" cy="3835623"/>
      </dsp:txXfrm>
    </dsp:sp>
    <dsp:sp modelId="{CD54F6F7-470D-4639-9DE5-6FC32DE2B963}">
      <dsp:nvSpPr>
        <dsp:cNvPr id="0" name=""/>
        <dsp:cNvSpPr/>
      </dsp:nvSpPr>
      <dsp:spPr>
        <a:xfrm>
          <a:off x="3710996" y="295299"/>
          <a:ext cx="1858860" cy="737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2</a:t>
          </a:r>
          <a:endParaRPr lang="en-IN" sz="2900" kern="1200" dirty="0"/>
        </a:p>
      </dsp:txBody>
      <dsp:txXfrm>
        <a:off x="3710996" y="295299"/>
        <a:ext cx="1858860" cy="737430"/>
      </dsp:txXfrm>
    </dsp:sp>
    <dsp:sp modelId="{95EFC0EC-0ED2-46E5-8A70-E65248320769}">
      <dsp:nvSpPr>
        <dsp:cNvPr id="0" name=""/>
        <dsp:cNvSpPr/>
      </dsp:nvSpPr>
      <dsp:spPr>
        <a:xfrm>
          <a:off x="1852135" y="1032730"/>
          <a:ext cx="1858860" cy="35403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IN" sz="1600" kern="1200" dirty="0"/>
            <a:t>Research &amp; Planning:</a:t>
          </a:r>
        </a:p>
        <a:p>
          <a:pPr marL="0" lvl="0" indent="0" algn="l" defTabSz="711200">
            <a:lnSpc>
              <a:spcPct val="90000"/>
            </a:lnSpc>
            <a:spcBef>
              <a:spcPct val="0"/>
            </a:spcBef>
            <a:spcAft>
              <a:spcPct val="35000"/>
            </a:spcAft>
            <a:buFont typeface="Arial" panose="020B0604020202020204" pitchFamily="34" charset="0"/>
            <a:buNone/>
          </a:pPr>
          <a:r>
            <a:rPr lang="en-US" sz="1600" kern="1200" dirty="0"/>
            <a:t>Identify key queries and data sources.
Finalize chatbot features and technology stack.
</a:t>
          </a:r>
          <a:r>
            <a:rPr lang="en-IN" sz="1600" kern="1200" dirty="0"/>
            <a:t> </a:t>
          </a:r>
        </a:p>
      </dsp:txBody>
      <dsp:txXfrm>
        <a:off x="2087838" y="1032730"/>
        <a:ext cx="1623157" cy="3540323"/>
      </dsp:txXfrm>
    </dsp:sp>
    <dsp:sp modelId="{D1B6690E-5572-44C1-9E47-D64E6B79D74E}">
      <dsp:nvSpPr>
        <dsp:cNvPr id="0" name=""/>
        <dsp:cNvSpPr/>
      </dsp:nvSpPr>
      <dsp:spPr>
        <a:xfrm>
          <a:off x="1852135" y="442676"/>
          <a:ext cx="1858860" cy="590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Phase 1</a:t>
          </a:r>
        </a:p>
      </dsp:txBody>
      <dsp:txXfrm>
        <a:off x="1852135" y="442676"/>
        <a:ext cx="1858860" cy="59005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AI-Powered Student Assistance Chatbot for Department of Technical Education, Government of Rajasthan.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2940417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20211CIT0108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Keerthi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Madatala Teja 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Tanveer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Anandaraj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Mr. </a:t>
            </a:r>
            <a:r>
              <a:rPr lang="en-US" sz="2000" b="1" dirty="0">
                <a:latin typeface="Cambria" panose="02040503050406030204" pitchFamily="18" charset="0"/>
                <a:ea typeface="Cambria" panose="02040503050406030204" pitchFamily="18" charset="0"/>
                <a:cs typeface="Verdana"/>
                <a:sym typeface="Verdana"/>
              </a:rPr>
              <a:t>Tanveer Ahmed</a:t>
            </a:r>
            <a:r>
              <a:rPr lang="en-US" sz="2000" b="1" i="0" u="none" strike="noStrike" cap="none" dirty="0">
                <a:latin typeface="Cambria" panose="02040503050406030204" pitchFamily="18" charset="0"/>
                <a:ea typeface="Cambria" panose="02040503050406030204" pitchFamily="18" charset="0"/>
                <a:cs typeface="Verdana"/>
                <a:sym typeface="Verdana"/>
              </a:rPr>
              <a:t>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 Frontend Frameworks: Bootstrap</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Simplify responsive design and styling.</a:t>
            </a:r>
          </a:p>
          <a:p>
            <a:pPr algn="just">
              <a:buNone/>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Why Use It: Bootstrap provides pre-built components (e.g., cards, buttons, modals) and responsive grid system, making it easier to create a visually appealing and mobile-friendly design.</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 JavaScript Libraries: a. jQuery</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Simplify DOM manipulation and event handling.</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Why Use It: jQuery makes it easier to select elements, handle events, and perform animations.</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b. Rasa</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Open-source chatbot framework for building conversational AI.</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Why Use It: Rasa allows you to build and deploy chatbots with advanced NLP capabilities.</a:t>
            </a: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 JavaScript Functionality</a:t>
            </a:r>
          </a:p>
          <a:p>
            <a:pPr algn="just"/>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Fetching College Data</a:t>
            </a:r>
          </a:p>
          <a:p>
            <a:pPr>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0B5AB-479A-EDED-3A7B-244E0138F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0" y="0"/>
            <a:ext cx="10711542" cy="6858000"/>
          </a:xfrm>
          <a:prstGeom prst="rect">
            <a:avLst/>
          </a:prstGeom>
        </p:spPr>
      </p:pic>
    </p:spTree>
    <p:extLst>
      <p:ext uri="{BB962C8B-B14F-4D97-AF65-F5344CB8AC3E}">
        <p14:creationId xmlns:p14="http://schemas.microsoft.com/office/powerpoint/2010/main" val="38013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15" name="Content Placeholder 14">
            <a:extLst>
              <a:ext uri="{FF2B5EF4-FFF2-40B4-BE49-F238E27FC236}">
                <a16:creationId xmlns:a16="http://schemas.microsoft.com/office/drawing/2014/main" id="{419BFDB6-8C7A-184B-32AA-176B75F37BD1}"/>
              </a:ext>
            </a:extLst>
          </p:cNvPr>
          <p:cNvGraphicFramePr>
            <a:graphicFrameLocks noGrp="1"/>
          </p:cNvGraphicFramePr>
          <p:nvPr>
            <p:ph idx="1"/>
          </p:nvPr>
        </p:nvGraphicFramePr>
        <p:xfrm>
          <a:off x="812800" y="998376"/>
          <a:ext cx="11139714" cy="545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31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Faster &amp; Accurate Information: Students and parents get real-time responses to their queries.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Reduced Workload: Colleges and staff can focus on more critical tasks instead of handling repetitive queries.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Increased Accessibility: The chatbot will be available 24/7, offering instant assistance.</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Data-Driven Decision Making: The chatbot will generate insights into user queries to help improve services.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Multilingual Support: Ensures accessibility for users from diverse backgrounds.</a:t>
            </a:r>
            <a:endParaRPr lang="en-GB" sz="2100" dirty="0">
              <a:latin typeface="Times New Roman" panose="02020603050405020304" pitchFamily="18"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AI-powered student assistance chatbot will transform how technical education institutions handle student queries. By automating information retrieval, reducing manual efforts, and improving response efficiency, this chatbot will enhance student engagement and accessibility while streamlining administrative tasks. The adoption of AI-driven solutions aligns with the Government of Rajasthan’s vision of leveraging technology for better governance and education services.</a:t>
            </a: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project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aims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 Government of Rajasthan, to streamline admission-related queries for engineering 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polytechnic</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institutes.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utilizes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Artificial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Intelligence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Processing (NLP) to provide instant, 24/7 assistance for queries about admissions, eligibility, fees, scholarships, hostels, and placements.</a:t>
            </a:r>
          </a:p>
          <a:p>
            <a:pPr marL="0" indent="0" algn="just">
              <a:buNone/>
            </a:pP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 chatbot supports text and voice interactions in English and can be extended to regional languages like Hindi. By automating responses to frequently asked questions, it reduces the workload on administrative staff, enhances user experience, and provides valuable insights through</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This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initiative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 all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0" lvl="0" indent="0" algn="just">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Applications</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Education:</a:t>
            </a:r>
            <a:endParaRPr lang="en-IN" sz="2100" u="sng"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marR="36195" indent="128270" algn="just">
              <a:lnSpc>
                <a:spcPct val="130000"/>
              </a:lnSpc>
              <a:spcBef>
                <a:spcPts val="44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 are increasingly being adopted in the education sector to provide real-time assistance to students and stakeholders. Studies indicate that AI-powered chatbots can enhance accessibility,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tasks,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satisfaction</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delivering</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accurate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instant responses. Research also highlights their ability to handle a high volume of queries simultaneously, making them a cost-effective solution for educational institutions.</a:t>
            </a:r>
          </a:p>
          <a:p>
            <a:pPr marL="22225" marR="36195" indent="0" algn="just">
              <a:lnSpc>
                <a:spcPct val="130000"/>
              </a:lnSpc>
              <a:spcBef>
                <a:spcPts val="440"/>
              </a:spcBef>
              <a:buNone/>
            </a:pPr>
            <a:endParaRPr lang="en-US"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spcBef>
                <a:spcPts val="5"/>
              </a:spcBef>
              <a:buClr>
                <a:srgbClr val="454545"/>
              </a:buClr>
              <a:buSzPts val="1200"/>
              <a:buNone/>
              <a:tabLst>
                <a:tab pos="199390" algn="l"/>
              </a:tabLst>
            </a:pPr>
            <a:r>
              <a:rPr lang="en-US" sz="2100" dirty="0">
                <a:latin typeface="Times New Roman" panose="02020603050405020304" pitchFamily="18" charset="0"/>
                <a:ea typeface="Trebuchet MS" panose="020B0603020202020204" pitchFamily="34" charset="0"/>
                <a:cs typeface="Times New Roman" panose="02020603050405020304" pitchFamily="18" charset="0"/>
              </a:rPr>
              <a:t>2.</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Chatbots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indent="128270" algn="just">
              <a:lnSpc>
                <a:spcPct val="130000"/>
              </a:lnSpc>
              <a:spcBef>
                <a:spcPts val="435"/>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 is a key component of modern chatbots, enabling them to understand and process human language.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Literature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emphasizes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recognition,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entity</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extraction,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conversational flow management. Open-source frameworks like Rasa and Dialog flow have been extensively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studied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their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ability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create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flexible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customizable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NLP-powered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85000" lnSpcReduction="20000"/>
          </a:bodyPr>
          <a:lstStyle/>
          <a:p>
            <a:pPr marL="0" indent="0" algn="just">
              <a:buNone/>
            </a:pPr>
            <a:r>
              <a:rPr lang="en-US" sz="2500" dirty="0">
                <a:effectLst/>
                <a:latin typeface="Times New Roman" panose="02020603050405020304" pitchFamily="18" charset="0"/>
                <a:ea typeface="Trebuchet MS" panose="020B0603020202020204" pitchFamily="34" charset="0"/>
                <a:cs typeface="Times New Roman" panose="02020603050405020304" pitchFamily="18" charset="0"/>
              </a:rPr>
              <a:t>1.Phone</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Calls</a:t>
            </a: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availability</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office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hours.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Long</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wait</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times</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periods.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High</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dependence</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resources,</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leading</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staff.</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endPar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US" sz="2500" spc="-10" dirty="0">
                <a:latin typeface="Times New Roman" panose="02020603050405020304" pitchFamily="18" charset="0"/>
                <a:cs typeface="Times New Roman" panose="02020603050405020304" pitchFamily="18" charset="0"/>
              </a:rPr>
              <a:t>2.Emails</a:t>
            </a: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due</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Lack</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Inefficient</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volumes</a:t>
            </a:r>
            <a:r>
              <a:rPr lang="en-US" sz="25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endParaRPr lang="en-US" sz="2500" spc="-10" dirty="0">
              <a:latin typeface="Times New Roman" panose="02020603050405020304" pitchFamily="18" charset="0"/>
              <a:cs typeface="Times New Roman" panose="02020603050405020304" pitchFamily="18" charset="0"/>
            </a:endParaRPr>
          </a:p>
          <a:p>
            <a:pPr marL="0" indent="0" algn="just">
              <a:buNone/>
            </a:pPr>
            <a:r>
              <a:rPr lang="en-US" sz="2500" spc="-10" dirty="0">
                <a:latin typeface="Times New Roman" panose="02020603050405020304" pitchFamily="18" charset="0"/>
                <a:cs typeface="Times New Roman" panose="02020603050405020304" pitchFamily="18" charset="0"/>
              </a:rPr>
              <a:t>3.In Person Visits</a:t>
            </a: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Time-consuming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inconvenient</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especially</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those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from</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remote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areas.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burden</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college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visitors.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5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seasons.</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21EB3-5A33-254C-1E43-E24A47A073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62D8B-B892-8F28-6167-5648DDF0CDDA}"/>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2D085B5B-FA40-C153-543A-CCA84F563996}"/>
              </a:ext>
            </a:extLst>
          </p:cNvPr>
          <p:cNvSpPr>
            <a:spLocks noGrp="1"/>
          </p:cNvSpPr>
          <p:nvPr>
            <p:ph idx="1"/>
          </p:nvPr>
        </p:nvSpPr>
        <p:spPr/>
        <p:txBody>
          <a:bodyPr>
            <a:normAutofit/>
          </a:bodyPr>
          <a:lstStyle/>
          <a:p>
            <a:pPr marL="0" indent="0" algn="just">
              <a:buNone/>
            </a:pPr>
            <a:r>
              <a:rPr lang="en-US" sz="2100" spc="-10" dirty="0">
                <a:latin typeface="Times New Roman" panose="02020603050405020304" pitchFamily="18" charset="0"/>
                <a:cs typeface="Times New Roman" panose="02020603050405020304" pitchFamily="18" charset="0"/>
              </a:rPr>
              <a:t>4.Static Websites</a:t>
            </a: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interactivity;</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cannot</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specific</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questions.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non-technical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navigate</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find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relevant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information.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personalized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guidance.</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endParaRPr lang="en-US" sz="2100" spc="-10" dirty="0">
              <a:latin typeface="Times New Roman" panose="02020603050405020304" pitchFamily="18" charset="0"/>
              <a:cs typeface="Times New Roman" panose="02020603050405020304" pitchFamily="18" charset="0"/>
            </a:endParaRPr>
          </a:p>
          <a:p>
            <a:pPr marL="0" indent="0" algn="just">
              <a:buNone/>
            </a:pPr>
            <a:r>
              <a:rPr lang="en-US" sz="2100" spc="-10" dirty="0">
                <a:latin typeface="Times New Roman" panose="02020603050405020304" pitchFamily="18" charset="0"/>
                <a:cs typeface="Times New Roman" panose="02020603050405020304" pitchFamily="18" charset="0"/>
              </a:rPr>
              <a:t>5.Social Media Platforms</a:t>
            </a:r>
            <a:endParaRPr lang="en-IN" sz="2100" dirty="0">
              <a:latin typeface="Times New Roman" panose="02020603050405020304" pitchFamily="18"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often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go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unanswered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receive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responses.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track</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numbers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systematically.</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are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active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social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media</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platforms.</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473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lgn="just">
              <a:buNone/>
            </a:pP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Key</a:t>
            </a:r>
            <a:r>
              <a:rPr lang="en-US" sz="2100" u="sng"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Features</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Proposed</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Method:</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u="sng"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1.Centralized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
            </a:r>
          </a:p>
          <a:p>
            <a:pPr algn="just">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single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platform</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engineering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polytechnic institutes under the Department of Technical Education.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students,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parents,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other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2.Automated</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Query</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Handling</a:t>
            </a:r>
          </a:p>
          <a:p>
            <a:pPr algn="just">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Instantly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about</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fee</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structure, scholarships, hostel facilities, placement opportunities, and more.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Reduces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reliance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intervention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20002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3.Natural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9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(NLP)</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Enables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understand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seamless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experience.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Supports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both</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text-based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voice-based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interactions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9EBE3-A9DD-CCC1-841F-F33D8C1E9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69533-ECEF-DDCC-0ABC-DE01DE8AC59E}"/>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9F9DA7AA-7957-FCDB-8319-A5AF6191FBE3}"/>
              </a:ext>
            </a:extLst>
          </p:cNvPr>
          <p:cNvSpPr>
            <a:spLocks noGrp="1"/>
          </p:cNvSpPr>
          <p:nvPr>
            <p:ph idx="1"/>
          </p:nvPr>
        </p:nvSpPr>
        <p:spPr>
          <a:xfrm>
            <a:off x="812800" y="952501"/>
            <a:ext cx="10668000" cy="4952997"/>
          </a:xfrm>
        </p:spPr>
        <p:txBody>
          <a:bodyPr>
            <a:noAutofit/>
          </a:bodyPr>
          <a:lstStyle/>
          <a:p>
            <a:pPr marL="0" lvl="0" indent="0" algn="just">
              <a:buClr>
                <a:srgbClr val="454545"/>
              </a:buClr>
              <a:buSzPts val="1200"/>
              <a:buNone/>
              <a:tabLst>
                <a:tab pos="20256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4.Multilingual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Support</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256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Provides</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English</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be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extended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regional</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languages</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like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Hindi</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cater to a diverse audience.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98120" algn="l"/>
              </a:tabLst>
            </a:pPr>
            <a:r>
              <a:rPr lang="en-US" sz="2100" spc="-30" dirty="0">
                <a:latin typeface="Times New Roman" panose="02020603050405020304" pitchFamily="18" charset="0"/>
                <a:ea typeface="Trebuchet MS" panose="020B0603020202020204" pitchFamily="34" charset="0"/>
                <a:cs typeface="Times New Roman" panose="02020603050405020304" pitchFamily="18" charset="0"/>
              </a:rPr>
              <a:t>5.</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Insights</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Analysis</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812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Collects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analyzes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identify</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optimize services accordingly.</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812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Helps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the Department</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improve its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processes 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decision-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making.</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US" sz="2100" dirty="0">
                <a:latin typeface="Times New Roman" panose="02020603050405020304" pitchFamily="18" charset="0"/>
                <a:ea typeface="Trebuchet MS" panose="020B0603020202020204" pitchFamily="34" charset="0"/>
                <a:cs typeface="Times New Roman" panose="02020603050405020304" pitchFamily="18" charset="0"/>
              </a:rPr>
              <a:t>6.</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User-Friendly</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Interface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40"/>
              </a:spcBef>
              <a:buClr>
                <a:srgbClr val="454545"/>
              </a:buClr>
              <a:buSzPts val="1200"/>
              <a:tabLst>
                <a:tab pos="26479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Intuitive</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design</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ensures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easy</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navigation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quick</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information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users.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40"/>
              </a:spcBef>
              <a:buClr>
                <a:srgbClr val="454545"/>
              </a:buClr>
              <a:buSzPts val="1200"/>
              <a:tabLst>
                <a:tab pos="26479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via</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websites,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mobile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apps,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messaging</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platforms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convenience.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80340" algn="l"/>
              </a:tabLst>
            </a:pPr>
            <a:r>
              <a:rPr lang="en-US" sz="2100" spc="-130" dirty="0">
                <a:latin typeface="Times New Roman" panose="02020603050405020304" pitchFamily="18" charset="0"/>
                <a:ea typeface="Trebuchet MS" panose="020B0603020202020204" pitchFamily="34" charset="0"/>
                <a:cs typeface="Times New Roman" panose="02020603050405020304" pitchFamily="18" charset="0"/>
              </a:rPr>
              <a:t>7. </a:t>
            </a:r>
            <a:r>
              <a:rPr lang="en-US" sz="2100" spc="-13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Adaptability</a:t>
            </a:r>
          </a:p>
          <a:p>
            <a:pPr algn="just">
              <a:buClr>
                <a:srgbClr val="454545"/>
              </a:buClr>
              <a:buSzPts val="1200"/>
              <a:tabLst>
                <a:tab pos="18034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 handle large volumes of queries simultaneously, ensuring prompt responses during peak admission periods.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8034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Easily</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integrates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existing</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systems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databases</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32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R="494030" algn="just">
              <a:lnSpc>
                <a:spcPct val="130000"/>
              </a:lnSpc>
              <a:buClr>
                <a:srgbClr val="454545"/>
              </a:buClr>
              <a:buSzPts val="1200"/>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Technical</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Education, Government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Rajasthan,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handle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efficiently.</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78740" algn="just">
              <a:lnSpc>
                <a:spcPct val="130000"/>
              </a:lnSpc>
              <a:buClr>
                <a:srgbClr val="454545"/>
              </a:buClr>
              <a:buSzPts val="1200"/>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regarding</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criteria, fee structure, scholarships, hostel facilities, and placement opportunities.</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55"/>
              </a:spcBef>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enhance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experience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through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text</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voice-based interaction in English, with scope for regional language support like Hindi.</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374015" algn="just">
              <a:lnSpc>
                <a:spcPct val="130000"/>
              </a:lnSpc>
              <a:buClr>
                <a:srgbClr val="454545"/>
              </a:buClr>
              <a:buSzPts val="1200"/>
              <a:tabLst>
                <a:tab pos="20256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reduce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minimizing</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efforts</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addressing repetitive 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237490" algn="just">
              <a:lnSpc>
                <a:spcPct val="130000"/>
              </a:lnSpc>
              <a:buClr>
                <a:srgbClr val="454545"/>
              </a:buClr>
              <a:buSzPts val="1200"/>
              <a:tabLst>
                <a:tab pos="19812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gather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analyze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identifying</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improving service delivery.</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5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provide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inclusive,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solution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prospective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students, parents, and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1.Data Collection &amp; Integration</a:t>
            </a: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Natural Language Processing (NLP) &amp; AI Model</a:t>
            </a: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3. Chatbot Interface &amp; User Experience (UX/UI)</a:t>
            </a: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4. Multilingual Support</a:t>
            </a: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5. Integration with Official Systems</a:t>
            </a: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6. Data Insights &amp; Analytics</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118</TotalTime>
  <Words>1344</Words>
  <Application>Microsoft Office PowerPoint</Application>
  <PresentationFormat>Widescreen</PresentationFormat>
  <Paragraphs>136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AI-Powered Student Assistance Chatbot for Department of Technical Education, Government of Rajasthan.</vt:lpstr>
      <vt:lpstr>Introduction</vt:lpstr>
      <vt:lpstr>Literature Review</vt:lpstr>
      <vt:lpstr>Existing method Drawback</vt:lpstr>
      <vt:lpstr>Existing method Drawback</vt:lpstr>
      <vt:lpstr>Proposed Method</vt:lpstr>
      <vt:lpstr>Proposed Method</vt:lpstr>
      <vt:lpstr>Objectives</vt:lpstr>
      <vt:lpstr>Methodology/Modules</vt:lpstr>
      <vt:lpstr>Architecture</vt:lpstr>
      <vt:lpstr>PowerPoint Presentation</vt:lpstr>
      <vt:lpstr>Timeline of Project</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18</cp:revision>
  <dcterms:created xsi:type="dcterms:W3CDTF">2023-03-16T03:26:27Z</dcterms:created>
  <dcterms:modified xsi:type="dcterms:W3CDTF">2025-03-17T17:49:46Z</dcterms:modified>
</cp:coreProperties>
</file>