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4"/>
  </p:sldMasterIdLst>
  <p:sldIdLst>
    <p:sldId id="256" r:id="rId5"/>
    <p:sldId id="257" r:id="rId6"/>
    <p:sldId id="265" r:id="rId7"/>
    <p:sldId id="258" r:id="rId8"/>
    <p:sldId id="269" r:id="rId9"/>
    <p:sldId id="270" r:id="rId10"/>
    <p:sldId id="261" r:id="rId11"/>
    <p:sldId id="266" r:id="rId12"/>
    <p:sldId id="268" r:id="rId13"/>
    <p:sldId id="262"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6" autoAdjust="0"/>
    <p:restoredTop sz="94660"/>
  </p:normalViewPr>
  <p:slideViewPr>
    <p:cSldViewPr snapToGrid="0">
      <p:cViewPr varScale="1">
        <p:scale>
          <a:sx n="79" d="100"/>
          <a:sy n="79" d="100"/>
        </p:scale>
        <p:origin x="61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7/24/2025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7/24/2025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7/24/2025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7/24/2025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7/24/2025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7/24/2025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7/24/2025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7/24/2025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7/24/2025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7/24/2025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7/24/2025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7/24/2025</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0717-F0FB-5130-8A50-C8D50E13A522}"/>
              </a:ext>
            </a:extLst>
          </p:cNvPr>
          <p:cNvSpPr>
            <a:spLocks noGrp="1"/>
          </p:cNvSpPr>
          <p:nvPr>
            <p:ph type="ctrTitle"/>
          </p:nvPr>
        </p:nvSpPr>
        <p:spPr>
          <a:xfrm>
            <a:off x="1375983" y="2354316"/>
            <a:ext cx="9440034" cy="1709691"/>
          </a:xfrm>
        </p:spPr>
        <p:txBody>
          <a:bodyPr>
            <a:normAutofit fontScale="90000"/>
          </a:bodyPr>
          <a:lstStyle/>
          <a:p>
            <a:br>
              <a:rPr lang="en-IN" sz="4000" dirty="0"/>
            </a:br>
            <a:br>
              <a:rPr lang="en-IN" sz="4000" dirty="0"/>
            </a:br>
            <a:r>
              <a:rPr lang="en-IN" sz="4000" dirty="0"/>
              <a:t>Network Protocols and Security</a:t>
            </a:r>
            <a:br>
              <a:rPr lang="en-IN" sz="4000" dirty="0"/>
            </a:br>
            <a:br>
              <a:rPr lang="en-IN" sz="4000" dirty="0"/>
            </a:br>
            <a:r>
              <a:rPr lang="en-IN" sz="2700" dirty="0"/>
              <a:t>Title:</a:t>
            </a:r>
            <a:r>
              <a:rPr lang="en-US" sz="2700" kern="100" dirty="0" err="1">
                <a:effectLst/>
                <a:ea typeface="Aptos" panose="020B0004020202020204" pitchFamily="34" charset="0"/>
                <a:cs typeface="Times New Roman" panose="02020603050405020304" pitchFamily="18" charset="0"/>
              </a:rPr>
              <a:t>DNSGuard</a:t>
            </a:r>
            <a:r>
              <a:rPr lang="en-US" sz="2700" kern="100" dirty="0">
                <a:effectLst/>
                <a:ea typeface="Aptos" panose="020B0004020202020204" pitchFamily="34" charset="0"/>
                <a:cs typeface="Times New Roman" panose="02020603050405020304" pitchFamily="18" charset="0"/>
              </a:rPr>
              <a:t>: A Comprehensive Tool for DNS Security, Monitoring, and Performance Optimization</a:t>
            </a:r>
            <a:br>
              <a:rPr lang="en-IN" sz="3100" kern="100" dirty="0">
                <a:effectLst/>
                <a:ea typeface="Aptos" panose="020B0004020202020204" pitchFamily="34" charset="0"/>
                <a:cs typeface="Times New Roman" panose="02020603050405020304" pitchFamily="18" charset="0"/>
              </a:rPr>
            </a:br>
            <a:br>
              <a:rPr lang="en-US" sz="3100" kern="100" dirty="0">
                <a:effectLst/>
                <a:ea typeface="Calibri" panose="020F0502020204030204" pitchFamily="34" charset="0"/>
                <a:cs typeface="Arial" panose="020B0604020202020204" pitchFamily="34" charset="0"/>
              </a:rPr>
            </a:br>
            <a:endParaRPr lang="en-US" sz="3100" dirty="0"/>
          </a:p>
        </p:txBody>
      </p:sp>
      <p:pic>
        <p:nvPicPr>
          <p:cNvPr id="4" name="object 3">
            <a:extLst>
              <a:ext uri="{FF2B5EF4-FFF2-40B4-BE49-F238E27FC236}">
                <a16:creationId xmlns:a16="http://schemas.microsoft.com/office/drawing/2014/main" id="{606FD84B-6586-D45E-109A-AF62E5B7ABDF}"/>
              </a:ext>
            </a:extLst>
          </p:cNvPr>
          <p:cNvPicPr/>
          <p:nvPr/>
        </p:nvPicPr>
        <p:blipFill>
          <a:blip r:embed="rId2" cstate="print"/>
          <a:stretch>
            <a:fillRect/>
          </a:stretch>
        </p:blipFill>
        <p:spPr>
          <a:xfrm>
            <a:off x="5043577" y="187799"/>
            <a:ext cx="2104845" cy="1155939"/>
          </a:xfrm>
          <a:prstGeom prst="rect">
            <a:avLst/>
          </a:prstGeom>
        </p:spPr>
      </p:pic>
    </p:spTree>
    <p:extLst>
      <p:ext uri="{BB962C8B-B14F-4D97-AF65-F5344CB8AC3E}">
        <p14:creationId xmlns:p14="http://schemas.microsoft.com/office/powerpoint/2010/main" val="3300294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B151D-7947-FCE2-4DCB-461A00541AA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7FAE88B-BACE-F959-EE97-C273C321A1A6}"/>
              </a:ext>
            </a:extLst>
          </p:cNvPr>
          <p:cNvSpPr>
            <a:spLocks noGrp="1"/>
          </p:cNvSpPr>
          <p:nvPr>
            <p:ph idx="1"/>
          </p:nvPr>
        </p:nvSpPr>
        <p:spPr/>
        <p:txBody>
          <a:bodyPr>
            <a:normAutofit fontScale="92500" lnSpcReduction="10000"/>
          </a:bodyPr>
          <a:lstStyle/>
          <a:p>
            <a:pPr>
              <a:buNone/>
            </a:pPr>
            <a:r>
              <a:rPr lang="en-US" dirty="0"/>
              <a:t>DNS spoofing is a serious cybersecurity threat that has led to financial losses, data breaches, and large-scale disruptions worldwide. Real-world cases, such as the </a:t>
            </a:r>
            <a:r>
              <a:rPr lang="en-US" b="1" dirty="0" err="1"/>
              <a:t>MyEtherWallet</a:t>
            </a:r>
            <a:r>
              <a:rPr lang="en-US" b="1" dirty="0"/>
              <a:t> attack (2018), Brazil bank hijacking (2019), and Google Vietnam DNS attack (2020),</a:t>
            </a:r>
            <a:r>
              <a:rPr lang="en-US" dirty="0"/>
              <a:t> demonstrate how attackers manipulate DNS records to redirect users to fraudulent websites, steal sensitive information, and disrupt services.</a:t>
            </a:r>
          </a:p>
          <a:p>
            <a:pPr>
              <a:buNone/>
            </a:pPr>
            <a:r>
              <a:rPr lang="en-US" dirty="0"/>
              <a:t>To mitigate these risks, organizations and individuals must adopt </a:t>
            </a:r>
            <a:r>
              <a:rPr lang="en-US" b="1" dirty="0"/>
              <a:t>preventive security measures</a:t>
            </a:r>
            <a:r>
              <a:rPr lang="en-US" dirty="0"/>
              <a:t> such as </a:t>
            </a:r>
            <a:r>
              <a:rPr lang="en-US" b="1" dirty="0"/>
              <a:t>DNSSEC (Domain Name System Security Extensions), encrypted DNS protocols (DNS over HTTPS/TLS), SSL certificates, and multi-factor authentication (MFA).</a:t>
            </a:r>
            <a:r>
              <a:rPr lang="en-US" dirty="0"/>
              <a:t> Additionally, monitoring DNS traffic for anomalies and using reputable DNS services like Google Public DNS or Cloudflare can significantly reduce the risk of DNS-based attacks.</a:t>
            </a:r>
          </a:p>
          <a:p>
            <a:r>
              <a:rPr lang="en-US" dirty="0"/>
              <a:t>By implementing </a:t>
            </a:r>
            <a:r>
              <a:rPr lang="en-US" b="1" dirty="0"/>
              <a:t>a multi-layered defense strategy</a:t>
            </a:r>
            <a:r>
              <a:rPr lang="en-US" dirty="0"/>
              <a:t>, organizations can protect themselves against DNS spoofing and ensure safer online experiences for users. Cybersecurity awareness and best practices remain key in preventing such attacks in the future.</a:t>
            </a:r>
          </a:p>
          <a:p>
            <a:endParaRPr lang="en-US" dirty="0"/>
          </a:p>
        </p:txBody>
      </p:sp>
      <p:pic>
        <p:nvPicPr>
          <p:cNvPr id="4" name="object 3">
            <a:extLst>
              <a:ext uri="{FF2B5EF4-FFF2-40B4-BE49-F238E27FC236}">
                <a16:creationId xmlns:a16="http://schemas.microsoft.com/office/drawing/2014/main" id="{1D259F68-4480-D9D0-F30D-302D85369FC9}"/>
              </a:ext>
            </a:extLst>
          </p:cNvPr>
          <p:cNvPicPr/>
          <p:nvPr/>
        </p:nvPicPr>
        <p:blipFill>
          <a:blip r:embed="rId2" cstate="print"/>
          <a:stretch>
            <a:fillRect/>
          </a:stretch>
        </p:blipFill>
        <p:spPr>
          <a:xfrm>
            <a:off x="0" y="0"/>
            <a:ext cx="1514601" cy="600075"/>
          </a:xfrm>
          <a:prstGeom prst="rect">
            <a:avLst/>
          </a:prstGeom>
        </p:spPr>
      </p:pic>
    </p:spTree>
    <p:extLst>
      <p:ext uri="{BB962C8B-B14F-4D97-AF65-F5344CB8AC3E}">
        <p14:creationId xmlns:p14="http://schemas.microsoft.com/office/powerpoint/2010/main" val="1852802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FD5A2-9874-8E65-A387-6C147E683BEC}"/>
              </a:ext>
            </a:extLst>
          </p:cNvPr>
          <p:cNvSpPr>
            <a:spLocks noGrp="1"/>
          </p:cNvSpPr>
          <p:nvPr>
            <p:ph type="ctrTitle"/>
          </p:nvPr>
        </p:nvSpPr>
        <p:spPr/>
        <p:txBody>
          <a:bodyPr/>
          <a:lstStyle/>
          <a:p>
            <a:r>
              <a:rPr lang="en-IN" dirty="0"/>
              <a:t>Thank You</a:t>
            </a:r>
          </a:p>
        </p:txBody>
      </p:sp>
      <p:pic>
        <p:nvPicPr>
          <p:cNvPr id="3" name="object 3">
            <a:extLst>
              <a:ext uri="{FF2B5EF4-FFF2-40B4-BE49-F238E27FC236}">
                <a16:creationId xmlns:a16="http://schemas.microsoft.com/office/drawing/2014/main" id="{D645FEC3-F45C-18C8-7677-7A9FEAA6AA8B}"/>
              </a:ext>
            </a:extLst>
          </p:cNvPr>
          <p:cNvPicPr/>
          <p:nvPr/>
        </p:nvPicPr>
        <p:blipFill>
          <a:blip r:embed="rId2" cstate="print"/>
          <a:stretch>
            <a:fillRect/>
          </a:stretch>
        </p:blipFill>
        <p:spPr>
          <a:xfrm>
            <a:off x="0" y="0"/>
            <a:ext cx="1514601" cy="600075"/>
          </a:xfrm>
          <a:prstGeom prst="rect">
            <a:avLst/>
          </a:prstGeom>
        </p:spPr>
      </p:pic>
    </p:spTree>
    <p:extLst>
      <p:ext uri="{BB962C8B-B14F-4D97-AF65-F5344CB8AC3E}">
        <p14:creationId xmlns:p14="http://schemas.microsoft.com/office/powerpoint/2010/main" val="3569981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4E28-5DE1-7D32-9F26-26C0AAC12A6D}"/>
              </a:ext>
            </a:extLst>
          </p:cNvPr>
          <p:cNvSpPr>
            <a:spLocks noGrp="1"/>
          </p:cNvSpPr>
          <p:nvPr>
            <p:ph type="title"/>
          </p:nvPr>
        </p:nvSpPr>
        <p:spPr/>
        <p:txBody>
          <a:bodyPr/>
          <a:lstStyle/>
          <a:p>
            <a:r>
              <a:rPr lang="en-US" dirty="0"/>
              <a:t>INTRODUCTION</a:t>
            </a:r>
          </a:p>
        </p:txBody>
      </p:sp>
      <p:sp>
        <p:nvSpPr>
          <p:cNvPr id="5" name="Rectangle 2">
            <a:extLst>
              <a:ext uri="{FF2B5EF4-FFF2-40B4-BE49-F238E27FC236}">
                <a16:creationId xmlns:a16="http://schemas.microsoft.com/office/drawing/2014/main" id="{81FBAB3A-8901-C7DE-3A7C-5970CBE050FE}"/>
              </a:ext>
            </a:extLst>
          </p:cNvPr>
          <p:cNvSpPr>
            <a:spLocks noGrp="1" noChangeArrowheads="1"/>
          </p:cNvSpPr>
          <p:nvPr>
            <p:ph idx="1"/>
          </p:nvPr>
        </p:nvSpPr>
        <p:spPr bwMode="auto">
          <a:xfrm>
            <a:off x="913795" y="2132542"/>
            <a:ext cx="9869819" cy="3042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51200" indent="0">
              <a:lnSpc>
                <a:spcPct val="107000"/>
              </a:lnSpc>
              <a:spcAft>
                <a:spcPts val="800"/>
              </a:spcAft>
              <a:buNone/>
            </a:pPr>
            <a:r>
              <a:rPr lang="en-US" dirty="0"/>
              <a:t>The DNS Analysis Tool provides real-time monitoring, performance optimization, and threat detection for DNS infrastructure. It enables administrators to track DNS traffic, analyze query response times, detect anomalies, and identify vulnerabilities such as DNS spoofing, cache poisoning, and DDoS attacks. By offering insights into DNS performance metrics, traffic patterns, and security risks, the tool helps ensure reliable domain name resolution, mitigate threats, and enhance overall network security. It supports proactive threat intelligence, alerts on suspicious activities, and assists in troubleshooting DNS failures, ultimately improving system stability and resilience against cyber threats.</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 name="object 3">
            <a:extLst>
              <a:ext uri="{FF2B5EF4-FFF2-40B4-BE49-F238E27FC236}">
                <a16:creationId xmlns:a16="http://schemas.microsoft.com/office/drawing/2014/main" id="{A668BC61-B7A9-1271-4F39-7AA062AE860B}"/>
              </a:ext>
            </a:extLst>
          </p:cNvPr>
          <p:cNvPicPr/>
          <p:nvPr/>
        </p:nvPicPr>
        <p:blipFill>
          <a:blip r:embed="rId2" cstate="print"/>
          <a:stretch>
            <a:fillRect/>
          </a:stretch>
        </p:blipFill>
        <p:spPr>
          <a:xfrm>
            <a:off x="0" y="0"/>
            <a:ext cx="1514601" cy="600075"/>
          </a:xfrm>
          <a:prstGeom prst="rect">
            <a:avLst/>
          </a:prstGeom>
        </p:spPr>
      </p:pic>
    </p:spTree>
    <p:extLst>
      <p:ext uri="{BB962C8B-B14F-4D97-AF65-F5344CB8AC3E}">
        <p14:creationId xmlns:p14="http://schemas.microsoft.com/office/powerpoint/2010/main" val="3014842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C6EA-38EC-FE5E-3FCB-7D405B1CF8E9}"/>
              </a:ext>
            </a:extLst>
          </p:cNvPr>
          <p:cNvSpPr>
            <a:spLocks noGrp="1"/>
          </p:cNvSpPr>
          <p:nvPr>
            <p:ph type="title"/>
          </p:nvPr>
        </p:nvSpPr>
        <p:spPr>
          <a:xfrm>
            <a:off x="727529" y="410346"/>
            <a:ext cx="10353762" cy="970450"/>
          </a:xfrm>
        </p:spPr>
        <p:txBody>
          <a:bodyPr/>
          <a:lstStyle/>
          <a:p>
            <a:r>
              <a:rPr lang="en-US" dirty="0"/>
              <a:t>Objective</a:t>
            </a:r>
          </a:p>
        </p:txBody>
      </p:sp>
      <p:sp>
        <p:nvSpPr>
          <p:cNvPr id="4" name="Rectangle 1">
            <a:extLst>
              <a:ext uri="{FF2B5EF4-FFF2-40B4-BE49-F238E27FC236}">
                <a16:creationId xmlns:a16="http://schemas.microsoft.com/office/drawing/2014/main" id="{8F47C04E-46D8-FE27-7833-6D7127AE62B6}"/>
              </a:ext>
            </a:extLst>
          </p:cNvPr>
          <p:cNvSpPr>
            <a:spLocks noGrp="1" noChangeArrowheads="1"/>
          </p:cNvSpPr>
          <p:nvPr>
            <p:ph idx="1"/>
          </p:nvPr>
        </p:nvSpPr>
        <p:spPr bwMode="auto">
          <a:xfrm>
            <a:off x="913795" y="2022889"/>
            <a:ext cx="1060764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Retrieve and validate DNS records – Ensures domain-related records (A, MX, CNAME, etc.) are correctly configured.</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Detect security threats like DNS hijacking – Identifies unauthorized changes or attacks on domain resolution.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Verify domain propagation – Checks if DNS changes have been updated across global servers.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Identify misconfigurations – Detects incorrect DNS settings that may cause resolution failures.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Measure performance and response time – Evaluates how quickly DNS queries are resolved.</a:t>
            </a:r>
          </a:p>
        </p:txBody>
      </p:sp>
      <p:pic>
        <p:nvPicPr>
          <p:cNvPr id="5" name="object 3">
            <a:extLst>
              <a:ext uri="{FF2B5EF4-FFF2-40B4-BE49-F238E27FC236}">
                <a16:creationId xmlns:a16="http://schemas.microsoft.com/office/drawing/2014/main" id="{DCD4471E-E060-D223-3FBC-D7B1B645FA57}"/>
              </a:ext>
            </a:extLst>
          </p:cNvPr>
          <p:cNvPicPr/>
          <p:nvPr/>
        </p:nvPicPr>
        <p:blipFill>
          <a:blip r:embed="rId2" cstate="print"/>
          <a:stretch>
            <a:fillRect/>
          </a:stretch>
        </p:blipFill>
        <p:spPr>
          <a:xfrm>
            <a:off x="0" y="0"/>
            <a:ext cx="1514601" cy="600075"/>
          </a:xfrm>
          <a:prstGeom prst="rect">
            <a:avLst/>
          </a:prstGeom>
        </p:spPr>
      </p:pic>
    </p:spTree>
    <p:extLst>
      <p:ext uri="{BB962C8B-B14F-4D97-AF65-F5344CB8AC3E}">
        <p14:creationId xmlns:p14="http://schemas.microsoft.com/office/powerpoint/2010/main" val="338539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FECBF-F127-4256-033F-069529E8D31D}"/>
              </a:ext>
            </a:extLst>
          </p:cNvPr>
          <p:cNvSpPr>
            <a:spLocks noGrp="1"/>
          </p:cNvSpPr>
          <p:nvPr>
            <p:ph type="title"/>
          </p:nvPr>
        </p:nvSpPr>
        <p:spPr/>
        <p:txBody>
          <a:bodyPr/>
          <a:lstStyle/>
          <a:p>
            <a:r>
              <a:rPr lang="en-US" dirty="0"/>
              <a:t>Procedure</a:t>
            </a:r>
          </a:p>
        </p:txBody>
      </p:sp>
      <p:sp>
        <p:nvSpPr>
          <p:cNvPr id="3" name="Content Placeholder 2">
            <a:extLst>
              <a:ext uri="{FF2B5EF4-FFF2-40B4-BE49-F238E27FC236}">
                <a16:creationId xmlns:a16="http://schemas.microsoft.com/office/drawing/2014/main" id="{F99B6568-DE51-DA45-6B70-97880C7FB7B7}"/>
              </a:ext>
            </a:extLst>
          </p:cNvPr>
          <p:cNvSpPr>
            <a:spLocks noGrp="1"/>
          </p:cNvSpPr>
          <p:nvPr>
            <p:ph idx="1"/>
          </p:nvPr>
        </p:nvSpPr>
        <p:spPr/>
        <p:txBody>
          <a:bodyPr/>
          <a:lstStyle/>
          <a:p>
            <a:r>
              <a:rPr lang="en-US" dirty="0"/>
              <a:t>Step-1:</a:t>
            </a:r>
            <a:br>
              <a:rPr lang="en-US" dirty="0"/>
            </a:br>
            <a:r>
              <a:rPr lang="en-US" dirty="0"/>
              <a:t>In the first step of DNS analysis, the user inputs a domain name (e.g., example.com) into the tool. The tool then retrieves various DNS records associated with the domain, such as A, CNAME, MX, and TXT records. This helps in verifying whether the domain is correctly configured and resolving properly. It also checks for any discrepancies or potential misconfigurations in the DNS setup. Ensuring accurate DNS records is essential for smooth website access and email functionality.</a:t>
            </a:r>
          </a:p>
          <a:p>
            <a:r>
              <a:rPr lang="en-US" dirty="0"/>
              <a:t>Step-2:</a:t>
            </a:r>
            <a:br>
              <a:rPr lang="en-US" dirty="0"/>
            </a:br>
            <a:r>
              <a:rPr lang="en-US" dirty="0"/>
              <a:t>In this step, the tool retrieves various DNS records, including A, CNAME, MX, TXT, and NS, to gather domain-related information. These records are essential for domain resolution, email routing, and security configurations. The tool then validates the correctness of these records to detect misconfigurations or potential issues.</a:t>
            </a:r>
          </a:p>
        </p:txBody>
      </p:sp>
      <p:pic>
        <p:nvPicPr>
          <p:cNvPr id="5" name="object 3">
            <a:extLst>
              <a:ext uri="{FF2B5EF4-FFF2-40B4-BE49-F238E27FC236}">
                <a16:creationId xmlns:a16="http://schemas.microsoft.com/office/drawing/2014/main" id="{1C94154A-93A3-B332-32BF-A3478A00BCFF}"/>
              </a:ext>
            </a:extLst>
          </p:cNvPr>
          <p:cNvPicPr/>
          <p:nvPr/>
        </p:nvPicPr>
        <p:blipFill>
          <a:blip r:embed="rId2" cstate="print"/>
          <a:stretch>
            <a:fillRect/>
          </a:stretch>
        </p:blipFill>
        <p:spPr>
          <a:xfrm>
            <a:off x="0" y="0"/>
            <a:ext cx="1514601" cy="600075"/>
          </a:xfrm>
          <a:prstGeom prst="rect">
            <a:avLst/>
          </a:prstGeom>
        </p:spPr>
      </p:pic>
    </p:spTree>
    <p:extLst>
      <p:ext uri="{BB962C8B-B14F-4D97-AF65-F5344CB8AC3E}">
        <p14:creationId xmlns:p14="http://schemas.microsoft.com/office/powerpoint/2010/main" val="2136282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AA134-C797-7CD5-B56B-B3F0D8C1E909}"/>
              </a:ext>
            </a:extLst>
          </p:cNvPr>
          <p:cNvSpPr>
            <a:spLocks noGrp="1"/>
          </p:cNvSpPr>
          <p:nvPr>
            <p:ph idx="1"/>
          </p:nvPr>
        </p:nvSpPr>
        <p:spPr>
          <a:xfrm>
            <a:off x="391064" y="1685025"/>
            <a:ext cx="10876493" cy="4106175"/>
          </a:xfrm>
        </p:spPr>
        <p:txBody>
          <a:bodyPr/>
          <a:lstStyle/>
          <a:p>
            <a:r>
              <a:rPr lang="en-IN" dirty="0"/>
              <a:t>Step-3:</a:t>
            </a:r>
          </a:p>
          <a:p>
            <a:pPr marL="36900" indent="0">
              <a:buNone/>
            </a:pPr>
            <a:r>
              <a:rPr lang="en-IN" dirty="0"/>
              <a:t>        </a:t>
            </a:r>
            <a:r>
              <a:rPr lang="en-US" dirty="0"/>
              <a:t>DNS lookup is crucial to verify if recent DNS changes have propagated globally. It ensures that domain name records are accessible from multiple locations worldwide. This step helps </a:t>
            </a:r>
            <a:r>
              <a:rPr lang="en-US" dirty="0" err="1"/>
              <a:t>confim</a:t>
            </a:r>
            <a:r>
              <a:rPr lang="en-US" dirty="0"/>
              <a:t> that users across different regions can resolve the domain correctly.</a:t>
            </a:r>
            <a:endParaRPr lang="en-IN" dirty="0"/>
          </a:p>
          <a:p>
            <a:pPr marL="36900" indent="0">
              <a:buNone/>
            </a:pPr>
            <a:r>
              <a:rPr lang="en-IN" dirty="0"/>
              <a:t>Step -4:</a:t>
            </a:r>
          </a:p>
          <a:p>
            <a:pPr marL="36900" indent="0">
              <a:buNone/>
            </a:pPr>
            <a:r>
              <a:rPr lang="en-US" dirty="0"/>
              <a:t>Measuring DNS response time helps in identifying slow-performing DNS servers. High latency can lead to delays in website loading and connectivity issues. Optimizing DNS configurations can significantly enhance speed and performance.</a:t>
            </a:r>
            <a:endParaRPr lang="en-IN" dirty="0"/>
          </a:p>
          <a:p>
            <a:endParaRPr lang="en-IN" dirty="0"/>
          </a:p>
        </p:txBody>
      </p:sp>
      <p:pic>
        <p:nvPicPr>
          <p:cNvPr id="4" name="object 3">
            <a:extLst>
              <a:ext uri="{FF2B5EF4-FFF2-40B4-BE49-F238E27FC236}">
                <a16:creationId xmlns:a16="http://schemas.microsoft.com/office/drawing/2014/main" id="{B3035008-1CC2-AEA7-CF4F-BC3585DF533B}"/>
              </a:ext>
            </a:extLst>
          </p:cNvPr>
          <p:cNvPicPr/>
          <p:nvPr/>
        </p:nvPicPr>
        <p:blipFill>
          <a:blip r:embed="rId2" cstate="print"/>
          <a:stretch>
            <a:fillRect/>
          </a:stretch>
        </p:blipFill>
        <p:spPr>
          <a:xfrm>
            <a:off x="0" y="0"/>
            <a:ext cx="1514601" cy="600075"/>
          </a:xfrm>
          <a:prstGeom prst="rect">
            <a:avLst/>
          </a:prstGeom>
        </p:spPr>
      </p:pic>
    </p:spTree>
    <p:extLst>
      <p:ext uri="{BB962C8B-B14F-4D97-AF65-F5344CB8AC3E}">
        <p14:creationId xmlns:p14="http://schemas.microsoft.com/office/powerpoint/2010/main" val="1486155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09644-6D74-9217-CBF4-65280F3CFF9B}"/>
              </a:ext>
            </a:extLst>
          </p:cNvPr>
          <p:cNvSpPr>
            <a:spLocks noGrp="1"/>
          </p:cNvSpPr>
          <p:nvPr>
            <p:ph idx="1"/>
          </p:nvPr>
        </p:nvSpPr>
        <p:spPr/>
        <p:txBody>
          <a:bodyPr>
            <a:normAutofit/>
          </a:bodyPr>
          <a:lstStyle/>
          <a:p>
            <a:pPr marL="36900" indent="0">
              <a:buNone/>
            </a:pPr>
            <a:r>
              <a:rPr lang="en-IN" dirty="0"/>
              <a:t>Step-5:</a:t>
            </a:r>
          </a:p>
          <a:p>
            <a:pPr marL="36900" indent="0">
              <a:buNone/>
            </a:pPr>
            <a:r>
              <a:rPr lang="en-US" dirty="0"/>
              <a:t>DNS security analysis helps detect vulnerabilities such as spoofing and hijacking. It is essential to verify that DNSSEC is correctly configured to prevent unauthorized modifications. Ensuring secure DNS practices helps protect against cyber threats and domain hijacking.</a:t>
            </a:r>
            <a:endParaRPr lang="en-IN" dirty="0"/>
          </a:p>
          <a:p>
            <a:r>
              <a:rPr lang="en-IN" dirty="0"/>
              <a:t>Step-6:</a:t>
            </a:r>
          </a:p>
          <a:p>
            <a:pPr marL="36900" indent="0">
              <a:buNone/>
            </a:pPr>
            <a:r>
              <a:rPr lang="en-IN" dirty="0"/>
              <a:t>     </a:t>
            </a:r>
            <a:r>
              <a:rPr lang="en-US" dirty="0"/>
              <a:t>The final step involves compiling a report that summarizes all findings. It includes identifying misconfigurations, security threats, and performance bottlenecks. The report provides actionable recommendations to improve DNS security, reliability, and efficiency.</a:t>
            </a:r>
            <a:endParaRPr lang="en-IN" dirty="0"/>
          </a:p>
        </p:txBody>
      </p:sp>
      <p:pic>
        <p:nvPicPr>
          <p:cNvPr id="4" name="object 3">
            <a:extLst>
              <a:ext uri="{FF2B5EF4-FFF2-40B4-BE49-F238E27FC236}">
                <a16:creationId xmlns:a16="http://schemas.microsoft.com/office/drawing/2014/main" id="{A9B570C1-F75B-C741-D120-75701B9CEEAE}"/>
              </a:ext>
            </a:extLst>
          </p:cNvPr>
          <p:cNvPicPr/>
          <p:nvPr/>
        </p:nvPicPr>
        <p:blipFill>
          <a:blip r:embed="rId2" cstate="print"/>
          <a:stretch>
            <a:fillRect/>
          </a:stretch>
        </p:blipFill>
        <p:spPr>
          <a:xfrm>
            <a:off x="0" y="0"/>
            <a:ext cx="1514601" cy="600075"/>
          </a:xfrm>
          <a:prstGeom prst="rect">
            <a:avLst/>
          </a:prstGeom>
        </p:spPr>
      </p:pic>
    </p:spTree>
    <p:extLst>
      <p:ext uri="{BB962C8B-B14F-4D97-AF65-F5344CB8AC3E}">
        <p14:creationId xmlns:p14="http://schemas.microsoft.com/office/powerpoint/2010/main" val="3273427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AFF11-716C-97C9-27A3-0C233704ECAC}"/>
              </a:ext>
            </a:extLst>
          </p:cNvPr>
          <p:cNvSpPr>
            <a:spLocks noGrp="1"/>
          </p:cNvSpPr>
          <p:nvPr>
            <p:ph type="title"/>
          </p:nvPr>
        </p:nvSpPr>
        <p:spPr>
          <a:xfrm>
            <a:off x="919119" y="83388"/>
            <a:ext cx="10353762" cy="970450"/>
          </a:xfrm>
        </p:spPr>
        <p:txBody>
          <a:bodyPr/>
          <a:lstStyle/>
          <a:p>
            <a:pPr algn="l"/>
            <a:r>
              <a:rPr lang="en-US" dirty="0"/>
              <a:t>                                  Code</a:t>
            </a:r>
          </a:p>
        </p:txBody>
      </p:sp>
      <p:sp>
        <p:nvSpPr>
          <p:cNvPr id="3" name="Content Placeholder 2">
            <a:extLst>
              <a:ext uri="{FF2B5EF4-FFF2-40B4-BE49-F238E27FC236}">
                <a16:creationId xmlns:a16="http://schemas.microsoft.com/office/drawing/2014/main" id="{BF60BF16-FED5-6F8F-A4B8-41F6B73FBE1D}"/>
              </a:ext>
            </a:extLst>
          </p:cNvPr>
          <p:cNvSpPr>
            <a:spLocks noGrp="1"/>
          </p:cNvSpPr>
          <p:nvPr>
            <p:ph sz="half" idx="2"/>
          </p:nvPr>
        </p:nvSpPr>
        <p:spPr>
          <a:xfrm>
            <a:off x="919119" y="1234993"/>
            <a:ext cx="4963097" cy="5568373"/>
          </a:xfrm>
        </p:spPr>
        <p:txBody>
          <a:bodyPr>
            <a:noAutofit/>
          </a:bodyPr>
          <a:lstStyle/>
          <a:p>
            <a:pPr>
              <a:lnSpc>
                <a:spcPts val="1425"/>
              </a:lnSpc>
              <a:buNone/>
            </a:pPr>
            <a:r>
              <a:rPr lang="en-IN" sz="1100" b="0" dirty="0">
                <a:solidFill>
                  <a:srgbClr val="C586C0"/>
                </a:solidFill>
                <a:effectLst/>
                <a:latin typeface="Consolas" panose="020B0609020204030204" pitchFamily="49" charset="0"/>
              </a:rPr>
              <a:t>from</a:t>
            </a:r>
            <a:r>
              <a:rPr lang="en-IN" sz="1100" b="0" dirty="0">
                <a:solidFill>
                  <a:srgbClr val="CCCCCC"/>
                </a:solidFill>
                <a:effectLst/>
                <a:latin typeface="Consolas" panose="020B0609020204030204" pitchFamily="49" charset="0"/>
              </a:rPr>
              <a:t> flask </a:t>
            </a:r>
            <a:r>
              <a:rPr lang="en-IN" sz="1100" b="0" dirty="0">
                <a:solidFill>
                  <a:srgbClr val="C586C0"/>
                </a:solidFill>
                <a:effectLst/>
                <a:latin typeface="Consolas" panose="020B0609020204030204" pitchFamily="49" charset="0"/>
              </a:rPr>
              <a:t>import</a:t>
            </a:r>
            <a:r>
              <a:rPr lang="en-IN" sz="1100" b="0" dirty="0">
                <a:solidFill>
                  <a:srgbClr val="CCCCCC"/>
                </a:solidFill>
                <a:effectLst/>
                <a:latin typeface="Consolas" panose="020B0609020204030204" pitchFamily="49" charset="0"/>
              </a:rPr>
              <a:t> Flask, </a:t>
            </a:r>
            <a:r>
              <a:rPr lang="en-IN" sz="1100" b="0" dirty="0" err="1">
                <a:solidFill>
                  <a:srgbClr val="CCCCCC"/>
                </a:solidFill>
                <a:effectLst/>
                <a:latin typeface="Consolas" panose="020B0609020204030204" pitchFamily="49" charset="0"/>
              </a:rPr>
              <a:t>render_template</a:t>
            </a:r>
            <a:r>
              <a:rPr lang="en-IN" sz="1100" b="0" dirty="0">
                <a:solidFill>
                  <a:srgbClr val="CCCCCC"/>
                </a:solidFill>
                <a:effectLst/>
                <a:latin typeface="Consolas" panose="020B0609020204030204" pitchFamily="49" charset="0"/>
              </a:rPr>
              <a:t>, request</a:t>
            </a:r>
          </a:p>
          <a:p>
            <a:pPr>
              <a:lnSpc>
                <a:spcPts val="1425"/>
              </a:lnSpc>
              <a:buNone/>
            </a:pPr>
            <a:r>
              <a:rPr lang="en-IN" sz="1100" b="0" dirty="0">
                <a:solidFill>
                  <a:srgbClr val="C586C0"/>
                </a:solidFill>
                <a:effectLst/>
                <a:latin typeface="Consolas" panose="020B0609020204030204" pitchFamily="49" charset="0"/>
              </a:rPr>
              <a:t>import</a:t>
            </a:r>
            <a:r>
              <a:rPr lang="en-IN" sz="1100" b="0" dirty="0">
                <a:solidFill>
                  <a:srgbClr val="CCCCCC"/>
                </a:solidFill>
                <a:effectLst/>
                <a:latin typeface="Consolas" panose="020B0609020204030204" pitchFamily="49" charset="0"/>
              </a:rPr>
              <a:t> </a:t>
            </a:r>
            <a:r>
              <a:rPr lang="en-IN" sz="1100" b="0" dirty="0" err="1">
                <a:solidFill>
                  <a:srgbClr val="CCCCCC"/>
                </a:solidFill>
                <a:effectLst/>
                <a:latin typeface="Consolas" panose="020B0609020204030204" pitchFamily="49" charset="0"/>
              </a:rPr>
              <a:t>whois</a:t>
            </a:r>
            <a:r>
              <a:rPr lang="en-IN" sz="1100" b="0" dirty="0">
                <a:solidFill>
                  <a:srgbClr val="CCCCCC"/>
                </a:solidFill>
                <a:effectLst/>
                <a:latin typeface="Consolas" panose="020B0609020204030204" pitchFamily="49" charset="0"/>
              </a:rPr>
              <a:t>                                                                        </a:t>
            </a:r>
          </a:p>
          <a:p>
            <a:pPr>
              <a:lnSpc>
                <a:spcPts val="1425"/>
              </a:lnSpc>
              <a:buNone/>
            </a:pPr>
            <a:r>
              <a:rPr lang="en-IN" sz="1100" b="0" dirty="0">
                <a:solidFill>
                  <a:srgbClr val="C586C0"/>
                </a:solidFill>
                <a:effectLst/>
                <a:latin typeface="Consolas" panose="020B0609020204030204" pitchFamily="49" charset="0"/>
              </a:rPr>
              <a:t>import</a:t>
            </a:r>
            <a:r>
              <a:rPr lang="en-IN" sz="1100" b="0" dirty="0">
                <a:solidFill>
                  <a:srgbClr val="CCCCCC"/>
                </a:solidFill>
                <a:effectLst/>
                <a:latin typeface="Consolas" panose="020B0609020204030204" pitchFamily="49" charset="0"/>
              </a:rPr>
              <a:t> </a:t>
            </a:r>
            <a:r>
              <a:rPr lang="en-IN" sz="1100" b="0" dirty="0" err="1">
                <a:solidFill>
                  <a:srgbClr val="4EC9B0"/>
                </a:solidFill>
                <a:effectLst/>
                <a:latin typeface="Consolas" panose="020B0609020204030204" pitchFamily="49" charset="0"/>
              </a:rPr>
              <a:t>json</a:t>
            </a:r>
            <a:endParaRPr lang="en-IN" sz="1100" b="0" dirty="0">
              <a:solidFill>
                <a:srgbClr val="CCCCCC"/>
              </a:solidFill>
              <a:effectLst/>
              <a:latin typeface="Consolas" panose="020B0609020204030204" pitchFamily="49" charset="0"/>
            </a:endParaRPr>
          </a:p>
          <a:p>
            <a:pPr>
              <a:lnSpc>
                <a:spcPts val="1425"/>
              </a:lnSpc>
              <a:buNone/>
            </a:pPr>
            <a:r>
              <a:rPr lang="en-IN" sz="1100" b="0" dirty="0">
                <a:solidFill>
                  <a:srgbClr val="C586C0"/>
                </a:solidFill>
                <a:effectLst/>
                <a:latin typeface="Consolas" panose="020B0609020204030204" pitchFamily="49" charset="0"/>
              </a:rPr>
              <a:t>import</a:t>
            </a:r>
            <a:r>
              <a:rPr lang="en-IN" sz="1100" b="0" dirty="0">
                <a:solidFill>
                  <a:srgbClr val="CCCCCC"/>
                </a:solidFill>
                <a:effectLst/>
                <a:latin typeface="Consolas" panose="020B0609020204030204" pitchFamily="49" charset="0"/>
              </a:rPr>
              <a:t> </a:t>
            </a:r>
            <a:r>
              <a:rPr lang="en-IN" sz="1100" b="0" dirty="0">
                <a:solidFill>
                  <a:srgbClr val="4EC9B0"/>
                </a:solidFill>
                <a:effectLst/>
                <a:latin typeface="Consolas" panose="020B0609020204030204" pitchFamily="49" charset="0"/>
              </a:rPr>
              <a:t>datetime</a:t>
            </a:r>
            <a:endParaRPr lang="en-IN" sz="1100" b="0" dirty="0">
              <a:solidFill>
                <a:srgbClr val="CCCCCC"/>
              </a:solidFill>
              <a:effectLst/>
              <a:latin typeface="Consolas" panose="020B0609020204030204" pitchFamily="49" charset="0"/>
            </a:endParaRPr>
          </a:p>
          <a:p>
            <a:pPr>
              <a:lnSpc>
                <a:spcPts val="1425"/>
              </a:lnSpc>
              <a:buNone/>
            </a:pPr>
            <a:br>
              <a:rPr lang="en-IN" sz="1100" b="0" dirty="0">
                <a:solidFill>
                  <a:srgbClr val="CCCCCC"/>
                </a:solidFill>
                <a:effectLst/>
                <a:latin typeface="Consolas" panose="020B0609020204030204" pitchFamily="49" charset="0"/>
              </a:rPr>
            </a:br>
            <a:r>
              <a:rPr lang="en-IN" sz="1100" b="0" dirty="0">
                <a:solidFill>
                  <a:srgbClr val="9CDCFE"/>
                </a:solidFill>
                <a:effectLst/>
                <a:latin typeface="Consolas" panose="020B0609020204030204" pitchFamily="49" charset="0"/>
              </a:rPr>
              <a:t>app</a:t>
            </a:r>
            <a:r>
              <a:rPr lang="en-IN" sz="1100" b="0" dirty="0">
                <a:solidFill>
                  <a:srgbClr val="CCCCCC"/>
                </a:solidFill>
                <a:effectLst/>
                <a:latin typeface="Consolas" panose="020B0609020204030204" pitchFamily="49" charset="0"/>
              </a:rPr>
              <a:t> </a:t>
            </a:r>
            <a:r>
              <a:rPr lang="en-IN" sz="1100" b="0" dirty="0">
                <a:solidFill>
                  <a:srgbClr val="D4D4D4"/>
                </a:solidFill>
                <a:effectLst/>
                <a:latin typeface="Consolas" panose="020B0609020204030204" pitchFamily="49" charset="0"/>
              </a:rPr>
              <a:t>=</a:t>
            </a:r>
            <a:r>
              <a:rPr lang="en-IN" sz="1100" b="0" dirty="0">
                <a:solidFill>
                  <a:srgbClr val="CCCCCC"/>
                </a:solidFill>
                <a:effectLst/>
                <a:latin typeface="Consolas" panose="020B0609020204030204" pitchFamily="49" charset="0"/>
              </a:rPr>
              <a:t> Flask(</a:t>
            </a:r>
            <a:r>
              <a:rPr lang="en-IN" sz="1100" b="0" dirty="0">
                <a:solidFill>
                  <a:srgbClr val="9CDCFE"/>
                </a:solidFill>
                <a:effectLst/>
                <a:latin typeface="Consolas" panose="020B0609020204030204" pitchFamily="49" charset="0"/>
              </a:rPr>
              <a:t>__name__</a:t>
            </a:r>
            <a:r>
              <a:rPr lang="en-IN" sz="1100" b="0" dirty="0">
                <a:solidFill>
                  <a:srgbClr val="CCCCCC"/>
                </a:solidFill>
                <a:effectLst/>
                <a:latin typeface="Consolas" panose="020B0609020204030204" pitchFamily="49" charset="0"/>
              </a:rPr>
              <a:t>)</a:t>
            </a:r>
          </a:p>
          <a:p>
            <a:pPr>
              <a:lnSpc>
                <a:spcPts val="1425"/>
              </a:lnSpc>
              <a:buNone/>
            </a:pPr>
            <a:br>
              <a:rPr lang="en-IN" sz="1100" b="0" dirty="0">
                <a:solidFill>
                  <a:srgbClr val="CCCCCC"/>
                </a:solidFill>
                <a:effectLst/>
                <a:latin typeface="Consolas" panose="020B0609020204030204" pitchFamily="49" charset="0"/>
              </a:rPr>
            </a:br>
            <a:r>
              <a:rPr lang="en-IN" sz="1100" b="0" dirty="0">
                <a:solidFill>
                  <a:srgbClr val="569CD6"/>
                </a:solidFill>
                <a:effectLst/>
                <a:latin typeface="Consolas" panose="020B0609020204030204" pitchFamily="49" charset="0"/>
              </a:rPr>
              <a:t>def</a:t>
            </a:r>
            <a:r>
              <a:rPr lang="en-IN" sz="1100" b="0" dirty="0">
                <a:solidFill>
                  <a:srgbClr val="CCCCCC"/>
                </a:solidFill>
                <a:effectLst/>
                <a:latin typeface="Consolas" panose="020B0609020204030204" pitchFamily="49" charset="0"/>
              </a:rPr>
              <a:t> </a:t>
            </a:r>
            <a:r>
              <a:rPr lang="en-IN" sz="1100" b="0" dirty="0" err="1">
                <a:solidFill>
                  <a:srgbClr val="DCDCAA"/>
                </a:solidFill>
                <a:effectLst/>
                <a:latin typeface="Consolas" panose="020B0609020204030204" pitchFamily="49" charset="0"/>
              </a:rPr>
              <a:t>serialize_dates</a:t>
            </a:r>
            <a:r>
              <a:rPr lang="en-IN" sz="1100" b="0" dirty="0">
                <a:solidFill>
                  <a:srgbClr val="CCCCCC"/>
                </a:solidFill>
                <a:effectLst/>
                <a:latin typeface="Consolas" panose="020B0609020204030204" pitchFamily="49" charset="0"/>
              </a:rPr>
              <a:t>(</a:t>
            </a:r>
            <a:r>
              <a:rPr lang="en-IN" sz="1100" b="0" dirty="0" err="1">
                <a:solidFill>
                  <a:srgbClr val="9CDCFE"/>
                </a:solidFill>
                <a:effectLst/>
                <a:latin typeface="Consolas" panose="020B0609020204030204" pitchFamily="49" charset="0"/>
              </a:rPr>
              <a:t>obj</a:t>
            </a:r>
            <a:r>
              <a:rPr lang="en-IN" sz="1100" b="0" dirty="0">
                <a:solidFill>
                  <a:srgbClr val="CCCCCC"/>
                </a:solidFill>
                <a:effectLst/>
                <a:latin typeface="Consolas" panose="020B0609020204030204" pitchFamily="49" charset="0"/>
              </a:rPr>
              <a:t>):</a:t>
            </a:r>
          </a:p>
          <a:p>
            <a:pPr>
              <a:lnSpc>
                <a:spcPts val="1425"/>
              </a:lnSpc>
              <a:buNone/>
            </a:pPr>
            <a:r>
              <a:rPr lang="en-IN" sz="1100" b="0" dirty="0">
                <a:solidFill>
                  <a:srgbClr val="CCCCCC"/>
                </a:solidFill>
                <a:effectLst/>
                <a:latin typeface="Consolas" panose="020B0609020204030204" pitchFamily="49" charset="0"/>
              </a:rPr>
              <a:t>    </a:t>
            </a:r>
            <a:r>
              <a:rPr lang="en-IN" sz="1100" b="0" dirty="0">
                <a:solidFill>
                  <a:srgbClr val="CE9178"/>
                </a:solidFill>
                <a:effectLst/>
                <a:latin typeface="Consolas" panose="020B0609020204030204" pitchFamily="49" charset="0"/>
              </a:rPr>
              <a:t>"""Convert datetime objects to strings for rendering."""</a:t>
            </a:r>
            <a:endParaRPr lang="en-IN" sz="1100" b="0" dirty="0">
              <a:solidFill>
                <a:srgbClr val="CCCCCC"/>
              </a:solidFill>
              <a:effectLst/>
              <a:latin typeface="Consolas" panose="020B0609020204030204" pitchFamily="49" charset="0"/>
            </a:endParaRPr>
          </a:p>
          <a:p>
            <a:pPr>
              <a:lnSpc>
                <a:spcPts val="1425"/>
              </a:lnSpc>
              <a:buNone/>
            </a:pPr>
            <a:r>
              <a:rPr lang="en-IN" sz="1100" b="0" dirty="0">
                <a:solidFill>
                  <a:srgbClr val="CCCCCC"/>
                </a:solidFill>
                <a:effectLst/>
                <a:latin typeface="Consolas" panose="020B0609020204030204" pitchFamily="49" charset="0"/>
              </a:rPr>
              <a:t>    </a:t>
            </a:r>
            <a:r>
              <a:rPr lang="en-IN" sz="1100" b="0" dirty="0">
                <a:solidFill>
                  <a:srgbClr val="C586C0"/>
                </a:solidFill>
                <a:effectLst/>
                <a:latin typeface="Consolas" panose="020B0609020204030204" pitchFamily="49" charset="0"/>
              </a:rPr>
              <a:t>if</a:t>
            </a:r>
            <a:r>
              <a:rPr lang="en-IN" sz="1100" b="0" dirty="0">
                <a:solidFill>
                  <a:srgbClr val="CCCCCC"/>
                </a:solidFill>
                <a:effectLst/>
                <a:latin typeface="Consolas" panose="020B0609020204030204" pitchFamily="49" charset="0"/>
              </a:rPr>
              <a:t> </a:t>
            </a:r>
            <a:r>
              <a:rPr lang="en-IN" sz="1100" b="0" dirty="0" err="1">
                <a:solidFill>
                  <a:srgbClr val="DCDCAA"/>
                </a:solidFill>
                <a:effectLst/>
                <a:latin typeface="Consolas" panose="020B0609020204030204" pitchFamily="49" charset="0"/>
              </a:rPr>
              <a:t>isinstance</a:t>
            </a:r>
            <a:r>
              <a:rPr lang="en-IN" sz="1100" b="0" dirty="0">
                <a:solidFill>
                  <a:srgbClr val="CCCCCC"/>
                </a:solidFill>
                <a:effectLst/>
                <a:latin typeface="Consolas" panose="020B0609020204030204" pitchFamily="49" charset="0"/>
              </a:rPr>
              <a:t>(</a:t>
            </a:r>
            <a:r>
              <a:rPr lang="en-IN" sz="1100" b="0" dirty="0" err="1">
                <a:solidFill>
                  <a:srgbClr val="9CDCFE"/>
                </a:solidFill>
                <a:effectLst/>
                <a:latin typeface="Consolas" panose="020B0609020204030204" pitchFamily="49" charset="0"/>
              </a:rPr>
              <a:t>obj</a:t>
            </a:r>
            <a:r>
              <a:rPr lang="en-IN" sz="1100" b="0" dirty="0">
                <a:solidFill>
                  <a:srgbClr val="CCCCCC"/>
                </a:solidFill>
                <a:effectLst/>
                <a:latin typeface="Consolas" panose="020B0609020204030204" pitchFamily="49" charset="0"/>
              </a:rPr>
              <a:t>, </a:t>
            </a:r>
            <a:r>
              <a:rPr lang="en-IN" sz="1100" b="0" dirty="0" err="1">
                <a:solidFill>
                  <a:srgbClr val="4EC9B0"/>
                </a:solidFill>
                <a:effectLst/>
                <a:latin typeface="Consolas" panose="020B0609020204030204" pitchFamily="49" charset="0"/>
              </a:rPr>
              <a:t>datetime</a:t>
            </a:r>
            <a:r>
              <a:rPr lang="en-IN" sz="1100" b="0" dirty="0" err="1">
                <a:solidFill>
                  <a:srgbClr val="CCCCCC"/>
                </a:solidFill>
                <a:effectLst/>
                <a:latin typeface="Consolas" panose="020B0609020204030204" pitchFamily="49" charset="0"/>
              </a:rPr>
              <a:t>.</a:t>
            </a:r>
            <a:r>
              <a:rPr lang="en-IN" sz="1100" b="0" dirty="0" err="1">
                <a:solidFill>
                  <a:srgbClr val="4EC9B0"/>
                </a:solidFill>
                <a:effectLst/>
                <a:latin typeface="Consolas" panose="020B0609020204030204" pitchFamily="49" charset="0"/>
              </a:rPr>
              <a:t>datetime</a:t>
            </a:r>
            <a:r>
              <a:rPr lang="en-IN" sz="1100" b="0" dirty="0">
                <a:solidFill>
                  <a:srgbClr val="CCCCCC"/>
                </a:solidFill>
                <a:effectLst/>
                <a:latin typeface="Consolas" panose="020B0609020204030204" pitchFamily="49" charset="0"/>
              </a:rPr>
              <a:t>):</a:t>
            </a:r>
          </a:p>
          <a:p>
            <a:pPr>
              <a:lnSpc>
                <a:spcPts val="1425"/>
              </a:lnSpc>
              <a:buNone/>
            </a:pPr>
            <a:r>
              <a:rPr lang="en-IN" sz="1100" b="0" dirty="0">
                <a:solidFill>
                  <a:srgbClr val="CCCCCC"/>
                </a:solidFill>
                <a:effectLst/>
                <a:latin typeface="Consolas" panose="020B0609020204030204" pitchFamily="49" charset="0"/>
              </a:rPr>
              <a:t>        </a:t>
            </a:r>
            <a:r>
              <a:rPr lang="en-IN" sz="1100" b="0" dirty="0">
                <a:solidFill>
                  <a:srgbClr val="C586C0"/>
                </a:solidFill>
                <a:effectLst/>
                <a:latin typeface="Consolas" panose="020B0609020204030204" pitchFamily="49" charset="0"/>
              </a:rPr>
              <a:t>return</a:t>
            </a:r>
            <a:r>
              <a:rPr lang="en-IN" sz="1100" b="0" dirty="0">
                <a:solidFill>
                  <a:srgbClr val="CCCCCC"/>
                </a:solidFill>
                <a:effectLst/>
                <a:latin typeface="Consolas" panose="020B0609020204030204" pitchFamily="49" charset="0"/>
              </a:rPr>
              <a:t> </a:t>
            </a:r>
            <a:r>
              <a:rPr lang="en-IN" sz="1100" b="0" dirty="0" err="1">
                <a:solidFill>
                  <a:srgbClr val="9CDCFE"/>
                </a:solidFill>
                <a:effectLst/>
                <a:latin typeface="Consolas" panose="020B0609020204030204" pitchFamily="49" charset="0"/>
              </a:rPr>
              <a:t>obj</a:t>
            </a:r>
            <a:r>
              <a:rPr lang="en-IN" sz="1100" b="0" dirty="0" err="1">
                <a:solidFill>
                  <a:srgbClr val="CCCCCC"/>
                </a:solidFill>
                <a:effectLst/>
                <a:latin typeface="Consolas" panose="020B0609020204030204" pitchFamily="49" charset="0"/>
              </a:rPr>
              <a:t>.</a:t>
            </a:r>
            <a:r>
              <a:rPr lang="en-IN" sz="1100" b="0" dirty="0" err="1">
                <a:solidFill>
                  <a:srgbClr val="DCDCAA"/>
                </a:solidFill>
                <a:effectLst/>
                <a:latin typeface="Consolas" panose="020B0609020204030204" pitchFamily="49" charset="0"/>
              </a:rPr>
              <a:t>strftime</a:t>
            </a:r>
            <a:r>
              <a:rPr lang="en-IN" sz="1100" b="0" dirty="0">
                <a:solidFill>
                  <a:srgbClr val="CCCCCC"/>
                </a:solidFill>
                <a:effectLst/>
                <a:latin typeface="Consolas" panose="020B0609020204030204" pitchFamily="49" charset="0"/>
              </a:rPr>
              <a:t>(</a:t>
            </a:r>
            <a:r>
              <a:rPr lang="en-IN" sz="1100" b="0" dirty="0">
                <a:solidFill>
                  <a:srgbClr val="CE9178"/>
                </a:solidFill>
                <a:effectLst/>
                <a:latin typeface="Consolas" panose="020B0609020204030204" pitchFamily="49" charset="0"/>
              </a:rPr>
              <a:t>"%Y-%m-</a:t>
            </a:r>
            <a:r>
              <a:rPr lang="en-IN" sz="1100" b="0" dirty="0">
                <a:solidFill>
                  <a:srgbClr val="569CD6"/>
                </a:solidFill>
                <a:effectLst/>
                <a:latin typeface="Consolas" panose="020B0609020204030204" pitchFamily="49" charset="0"/>
              </a:rPr>
              <a:t>%d</a:t>
            </a:r>
            <a:r>
              <a:rPr lang="en-IN" sz="1100" b="0" dirty="0">
                <a:solidFill>
                  <a:srgbClr val="CE9178"/>
                </a:solidFill>
                <a:effectLst/>
                <a:latin typeface="Consolas" panose="020B0609020204030204" pitchFamily="49" charset="0"/>
              </a:rPr>
              <a:t> %H:%M:%S"</a:t>
            </a:r>
            <a:r>
              <a:rPr lang="en-IN" sz="1100" b="0" dirty="0">
                <a:solidFill>
                  <a:srgbClr val="CCCCCC"/>
                </a:solidFill>
                <a:effectLst/>
                <a:latin typeface="Consolas" panose="020B0609020204030204" pitchFamily="49" charset="0"/>
              </a:rPr>
              <a:t>)</a:t>
            </a:r>
          </a:p>
          <a:p>
            <a:pPr>
              <a:lnSpc>
                <a:spcPts val="1425"/>
              </a:lnSpc>
              <a:buNone/>
            </a:pPr>
            <a:r>
              <a:rPr lang="en-IN" sz="1100" b="0" dirty="0">
                <a:solidFill>
                  <a:srgbClr val="CCCCCC"/>
                </a:solidFill>
                <a:effectLst/>
                <a:latin typeface="Consolas" panose="020B0609020204030204" pitchFamily="49" charset="0"/>
              </a:rPr>
              <a:t>    </a:t>
            </a:r>
            <a:r>
              <a:rPr lang="en-IN" sz="1100" b="0" dirty="0">
                <a:solidFill>
                  <a:srgbClr val="C586C0"/>
                </a:solidFill>
                <a:effectLst/>
                <a:latin typeface="Consolas" panose="020B0609020204030204" pitchFamily="49" charset="0"/>
              </a:rPr>
              <a:t>return</a:t>
            </a:r>
            <a:r>
              <a:rPr lang="en-IN" sz="1100" b="0" dirty="0">
                <a:solidFill>
                  <a:srgbClr val="CCCCCC"/>
                </a:solidFill>
                <a:effectLst/>
                <a:latin typeface="Consolas" panose="020B0609020204030204" pitchFamily="49" charset="0"/>
              </a:rPr>
              <a:t> </a:t>
            </a:r>
            <a:r>
              <a:rPr lang="en-IN" sz="1100" b="0" dirty="0" err="1">
                <a:solidFill>
                  <a:srgbClr val="9CDCFE"/>
                </a:solidFill>
                <a:effectLst/>
                <a:latin typeface="Consolas" panose="020B0609020204030204" pitchFamily="49" charset="0"/>
              </a:rPr>
              <a:t>obj</a:t>
            </a:r>
            <a:endParaRPr lang="en-IN" sz="1100" b="0" dirty="0">
              <a:solidFill>
                <a:srgbClr val="CCCCCC"/>
              </a:solidFill>
              <a:effectLst/>
              <a:latin typeface="Consolas" panose="020B0609020204030204" pitchFamily="49" charset="0"/>
            </a:endParaRPr>
          </a:p>
          <a:p>
            <a:pPr>
              <a:lnSpc>
                <a:spcPts val="1425"/>
              </a:lnSpc>
              <a:buNone/>
            </a:pPr>
            <a:br>
              <a:rPr lang="en-IN" sz="1100" b="0" dirty="0">
                <a:solidFill>
                  <a:srgbClr val="CCCCCC"/>
                </a:solidFill>
                <a:effectLst/>
                <a:latin typeface="Consolas" panose="020B0609020204030204" pitchFamily="49" charset="0"/>
              </a:rPr>
            </a:br>
            <a:r>
              <a:rPr lang="en-IN" sz="1100" b="0" dirty="0">
                <a:solidFill>
                  <a:srgbClr val="569CD6"/>
                </a:solidFill>
                <a:effectLst/>
                <a:latin typeface="Consolas" panose="020B0609020204030204" pitchFamily="49" charset="0"/>
              </a:rPr>
              <a:t>def</a:t>
            </a:r>
            <a:r>
              <a:rPr lang="en-IN" sz="1100" b="0" dirty="0">
                <a:solidFill>
                  <a:srgbClr val="CCCCCC"/>
                </a:solidFill>
                <a:effectLst/>
                <a:latin typeface="Consolas" panose="020B0609020204030204" pitchFamily="49" charset="0"/>
              </a:rPr>
              <a:t> </a:t>
            </a:r>
            <a:r>
              <a:rPr lang="en-IN" sz="1100" b="0" dirty="0" err="1">
                <a:solidFill>
                  <a:srgbClr val="DCDCAA"/>
                </a:solidFill>
                <a:effectLst/>
                <a:latin typeface="Consolas" panose="020B0609020204030204" pitchFamily="49" charset="0"/>
              </a:rPr>
              <a:t>get_whois_info</a:t>
            </a:r>
            <a:r>
              <a:rPr lang="en-IN" sz="1100" b="0" dirty="0">
                <a:solidFill>
                  <a:srgbClr val="CCCCCC"/>
                </a:solidFill>
                <a:effectLst/>
                <a:latin typeface="Consolas" panose="020B0609020204030204" pitchFamily="49" charset="0"/>
              </a:rPr>
              <a:t>(</a:t>
            </a:r>
            <a:r>
              <a:rPr lang="en-IN" sz="1100" b="0" dirty="0">
                <a:solidFill>
                  <a:srgbClr val="9CDCFE"/>
                </a:solidFill>
                <a:effectLst/>
                <a:latin typeface="Consolas" panose="020B0609020204030204" pitchFamily="49" charset="0"/>
              </a:rPr>
              <a:t>domain</a:t>
            </a:r>
            <a:r>
              <a:rPr lang="en-IN" sz="1100" b="0" dirty="0">
                <a:solidFill>
                  <a:srgbClr val="CCCCCC"/>
                </a:solidFill>
                <a:effectLst/>
                <a:latin typeface="Consolas" panose="020B0609020204030204" pitchFamily="49" charset="0"/>
              </a:rPr>
              <a:t>):</a:t>
            </a:r>
          </a:p>
          <a:p>
            <a:pPr>
              <a:lnSpc>
                <a:spcPts val="1425"/>
              </a:lnSpc>
              <a:buNone/>
            </a:pPr>
            <a:r>
              <a:rPr lang="en-IN" sz="1100" b="0" dirty="0">
                <a:solidFill>
                  <a:srgbClr val="CCCCCC"/>
                </a:solidFill>
                <a:effectLst/>
                <a:latin typeface="Consolas" panose="020B0609020204030204" pitchFamily="49" charset="0"/>
              </a:rPr>
              <a:t>    </a:t>
            </a:r>
            <a:r>
              <a:rPr lang="en-IN" sz="1100" b="0" dirty="0">
                <a:solidFill>
                  <a:srgbClr val="CE9178"/>
                </a:solidFill>
                <a:effectLst/>
                <a:latin typeface="Consolas" panose="020B0609020204030204" pitchFamily="49" charset="0"/>
              </a:rPr>
              <a:t>"""Fetch WHOIS information for a domain."""</a:t>
            </a:r>
            <a:endParaRPr lang="en-IN" sz="1100" b="0" dirty="0">
              <a:solidFill>
                <a:srgbClr val="CCCCCC"/>
              </a:solidFill>
              <a:effectLst/>
              <a:latin typeface="Consolas" panose="020B0609020204030204" pitchFamily="49" charset="0"/>
            </a:endParaRPr>
          </a:p>
          <a:p>
            <a:pPr>
              <a:lnSpc>
                <a:spcPts val="1425"/>
              </a:lnSpc>
              <a:buNone/>
            </a:pPr>
            <a:r>
              <a:rPr lang="en-IN" sz="1100" b="0" dirty="0">
                <a:solidFill>
                  <a:srgbClr val="CCCCCC"/>
                </a:solidFill>
                <a:effectLst/>
                <a:latin typeface="Consolas" panose="020B0609020204030204" pitchFamily="49" charset="0"/>
              </a:rPr>
              <a:t>    </a:t>
            </a:r>
            <a:r>
              <a:rPr lang="en-IN" sz="1100" b="0" dirty="0">
                <a:solidFill>
                  <a:srgbClr val="C586C0"/>
                </a:solidFill>
                <a:effectLst/>
                <a:latin typeface="Consolas" panose="020B0609020204030204" pitchFamily="49" charset="0"/>
              </a:rPr>
              <a:t>try</a:t>
            </a:r>
            <a:r>
              <a:rPr lang="en-IN" sz="1100" b="0" dirty="0">
                <a:solidFill>
                  <a:srgbClr val="CCCCCC"/>
                </a:solidFill>
                <a:effectLst/>
                <a:latin typeface="Consolas" panose="020B0609020204030204" pitchFamily="49" charset="0"/>
              </a:rPr>
              <a:t>:</a:t>
            </a:r>
          </a:p>
          <a:p>
            <a:pPr>
              <a:lnSpc>
                <a:spcPts val="1425"/>
              </a:lnSpc>
              <a:buNone/>
            </a:pPr>
            <a:r>
              <a:rPr lang="en-IN" sz="1100" b="0" dirty="0">
                <a:solidFill>
                  <a:srgbClr val="CCCCCC"/>
                </a:solidFill>
                <a:effectLst/>
                <a:latin typeface="Consolas" panose="020B0609020204030204" pitchFamily="49" charset="0"/>
              </a:rPr>
              <a:t>        </a:t>
            </a:r>
            <a:r>
              <a:rPr lang="en-IN" sz="1100" b="0" dirty="0">
                <a:solidFill>
                  <a:srgbClr val="9CDCFE"/>
                </a:solidFill>
                <a:effectLst/>
                <a:latin typeface="Consolas" panose="020B0609020204030204" pitchFamily="49" charset="0"/>
              </a:rPr>
              <a:t>w</a:t>
            </a:r>
            <a:r>
              <a:rPr lang="en-IN" sz="1100" b="0" dirty="0">
                <a:solidFill>
                  <a:srgbClr val="CCCCCC"/>
                </a:solidFill>
                <a:effectLst/>
                <a:latin typeface="Consolas" panose="020B0609020204030204" pitchFamily="49" charset="0"/>
              </a:rPr>
              <a:t> </a:t>
            </a:r>
            <a:r>
              <a:rPr lang="en-IN" sz="1100" b="0" dirty="0">
                <a:solidFill>
                  <a:srgbClr val="D4D4D4"/>
                </a:solidFill>
                <a:effectLst/>
                <a:latin typeface="Consolas" panose="020B0609020204030204" pitchFamily="49" charset="0"/>
              </a:rPr>
              <a:t>=</a:t>
            </a:r>
            <a:r>
              <a:rPr lang="en-IN" sz="1100" b="0" dirty="0">
                <a:solidFill>
                  <a:srgbClr val="CCCCCC"/>
                </a:solidFill>
                <a:effectLst/>
                <a:latin typeface="Consolas" panose="020B0609020204030204" pitchFamily="49" charset="0"/>
              </a:rPr>
              <a:t> </a:t>
            </a:r>
            <a:r>
              <a:rPr lang="en-IN" sz="1100" b="0" dirty="0" err="1">
                <a:solidFill>
                  <a:srgbClr val="4EC9B0"/>
                </a:solidFill>
                <a:effectLst/>
                <a:latin typeface="Consolas" panose="020B0609020204030204" pitchFamily="49" charset="0"/>
              </a:rPr>
              <a:t>whois</a:t>
            </a:r>
            <a:r>
              <a:rPr lang="en-IN" sz="1100" b="0" dirty="0" err="1">
                <a:solidFill>
                  <a:srgbClr val="CCCCCC"/>
                </a:solidFill>
                <a:effectLst/>
                <a:latin typeface="Consolas" panose="020B0609020204030204" pitchFamily="49" charset="0"/>
              </a:rPr>
              <a:t>.whois</a:t>
            </a:r>
            <a:r>
              <a:rPr lang="en-IN" sz="1100" b="0" dirty="0">
                <a:solidFill>
                  <a:srgbClr val="CCCCCC"/>
                </a:solidFill>
                <a:effectLst/>
                <a:latin typeface="Consolas" panose="020B0609020204030204" pitchFamily="49" charset="0"/>
              </a:rPr>
              <a:t>(</a:t>
            </a:r>
            <a:r>
              <a:rPr lang="en-IN" sz="1100" b="0" dirty="0">
                <a:solidFill>
                  <a:srgbClr val="9CDCFE"/>
                </a:solidFill>
                <a:effectLst/>
                <a:latin typeface="Consolas" panose="020B0609020204030204" pitchFamily="49" charset="0"/>
              </a:rPr>
              <a:t>domain</a:t>
            </a:r>
            <a:r>
              <a:rPr lang="en-IN" sz="1100" b="0" dirty="0">
                <a:solidFill>
                  <a:srgbClr val="CCCCCC"/>
                </a:solidFill>
                <a:effectLst/>
                <a:latin typeface="Consolas" panose="020B0609020204030204" pitchFamily="49" charset="0"/>
              </a:rPr>
              <a:t>)</a:t>
            </a:r>
          </a:p>
          <a:p>
            <a:pPr>
              <a:lnSpc>
                <a:spcPts val="1425"/>
              </a:lnSpc>
              <a:buNone/>
            </a:pPr>
            <a:r>
              <a:rPr lang="en-IN" sz="1100" b="0" dirty="0">
                <a:solidFill>
                  <a:srgbClr val="CCCCCC"/>
                </a:solidFill>
                <a:effectLst/>
                <a:latin typeface="Consolas" panose="020B0609020204030204" pitchFamily="49" charset="0"/>
              </a:rPr>
              <a:t>        </a:t>
            </a:r>
            <a:r>
              <a:rPr lang="en-IN" sz="1100" b="0" dirty="0">
                <a:solidFill>
                  <a:srgbClr val="C586C0"/>
                </a:solidFill>
                <a:effectLst/>
                <a:latin typeface="Consolas" panose="020B0609020204030204" pitchFamily="49" charset="0"/>
              </a:rPr>
              <a:t>return</a:t>
            </a:r>
            <a:r>
              <a:rPr lang="en-IN" sz="1100" b="0" dirty="0">
                <a:solidFill>
                  <a:srgbClr val="CCCCCC"/>
                </a:solidFill>
                <a:effectLst/>
                <a:latin typeface="Consolas" panose="020B0609020204030204" pitchFamily="49" charset="0"/>
              </a:rPr>
              <a:t> {</a:t>
            </a:r>
          </a:p>
          <a:p>
            <a:pPr>
              <a:lnSpc>
                <a:spcPts val="1425"/>
              </a:lnSpc>
              <a:buNone/>
            </a:pPr>
            <a:r>
              <a:rPr lang="en-IN" sz="1100" b="0" dirty="0">
                <a:solidFill>
                  <a:srgbClr val="CE9178"/>
                </a:solidFill>
                <a:effectLst/>
                <a:latin typeface="Consolas" panose="020B0609020204030204" pitchFamily="49" charset="0"/>
              </a:rPr>
              <a:t>"Domain Name"</a:t>
            </a:r>
            <a:r>
              <a:rPr lang="en-IN" sz="1100" b="0" dirty="0">
                <a:solidFill>
                  <a:srgbClr val="CCCCCC"/>
                </a:solidFill>
                <a:effectLst/>
                <a:latin typeface="Consolas" panose="020B0609020204030204" pitchFamily="49" charset="0"/>
              </a:rPr>
              <a:t>: </a:t>
            </a:r>
            <a:r>
              <a:rPr lang="en-IN" sz="1100" b="0" dirty="0" err="1">
                <a:solidFill>
                  <a:srgbClr val="9CDCFE"/>
                </a:solidFill>
                <a:effectLst/>
                <a:latin typeface="Consolas" panose="020B0609020204030204" pitchFamily="49" charset="0"/>
              </a:rPr>
              <a:t>w</a:t>
            </a:r>
            <a:r>
              <a:rPr lang="en-IN" sz="1100" b="0" dirty="0" err="1">
                <a:solidFill>
                  <a:srgbClr val="CCCCCC"/>
                </a:solidFill>
                <a:effectLst/>
                <a:latin typeface="Consolas" panose="020B0609020204030204" pitchFamily="49" charset="0"/>
              </a:rPr>
              <a:t>.domain_name</a:t>
            </a:r>
            <a:r>
              <a:rPr lang="en-IN" sz="1100" b="0" dirty="0">
                <a:solidFill>
                  <a:srgbClr val="CCCCCC"/>
                </a:solidFill>
                <a:effectLst/>
                <a:latin typeface="Consolas" panose="020B0609020204030204" pitchFamily="49" charset="0"/>
              </a:rPr>
              <a:t>,</a:t>
            </a:r>
          </a:p>
          <a:p>
            <a:pPr>
              <a:lnSpc>
                <a:spcPts val="1425"/>
              </a:lnSpc>
              <a:buNone/>
            </a:pPr>
            <a:r>
              <a:rPr lang="en-IN" sz="1100" b="0" dirty="0">
                <a:solidFill>
                  <a:srgbClr val="CCCCCC"/>
                </a:solidFill>
                <a:effectLst/>
                <a:latin typeface="Consolas" panose="020B0609020204030204" pitchFamily="49" charset="0"/>
              </a:rPr>
              <a:t>            </a:t>
            </a:r>
            <a:r>
              <a:rPr lang="en-IN" sz="1100" b="0" dirty="0">
                <a:solidFill>
                  <a:srgbClr val="CE9178"/>
                </a:solidFill>
                <a:effectLst/>
                <a:latin typeface="Consolas" panose="020B0609020204030204" pitchFamily="49" charset="0"/>
              </a:rPr>
              <a:t>"Registrar"</a:t>
            </a:r>
            <a:r>
              <a:rPr lang="en-IN" sz="1100" b="0" dirty="0">
                <a:solidFill>
                  <a:srgbClr val="CCCCCC"/>
                </a:solidFill>
                <a:effectLst/>
                <a:latin typeface="Consolas" panose="020B0609020204030204" pitchFamily="49" charset="0"/>
              </a:rPr>
              <a:t>: </a:t>
            </a:r>
            <a:r>
              <a:rPr lang="en-IN" sz="1100" b="0" dirty="0" err="1">
                <a:solidFill>
                  <a:srgbClr val="9CDCFE"/>
                </a:solidFill>
                <a:effectLst/>
                <a:latin typeface="Consolas" panose="020B0609020204030204" pitchFamily="49" charset="0"/>
              </a:rPr>
              <a:t>w</a:t>
            </a:r>
            <a:r>
              <a:rPr lang="en-IN" sz="1100" b="0" dirty="0" err="1">
                <a:solidFill>
                  <a:srgbClr val="CCCCCC"/>
                </a:solidFill>
                <a:effectLst/>
                <a:latin typeface="Consolas" panose="020B0609020204030204" pitchFamily="49" charset="0"/>
              </a:rPr>
              <a:t>.registrar</a:t>
            </a:r>
            <a:r>
              <a:rPr lang="en-IN" sz="1100" b="0" dirty="0">
                <a:solidFill>
                  <a:srgbClr val="CCCCCC"/>
                </a:solidFill>
                <a:effectLst/>
                <a:latin typeface="Consolas" panose="020B0609020204030204" pitchFamily="49" charset="0"/>
              </a:rPr>
              <a:t>,</a:t>
            </a:r>
          </a:p>
          <a:p>
            <a:pPr>
              <a:lnSpc>
                <a:spcPts val="1425"/>
              </a:lnSpc>
              <a:buNone/>
            </a:pPr>
            <a:endParaRPr lang="en-IN" sz="1100" b="0" dirty="0">
              <a:solidFill>
                <a:srgbClr val="CCCCCC"/>
              </a:solidFill>
              <a:effectLst/>
              <a:latin typeface="Consolas" panose="020B0609020204030204" pitchFamily="49" charset="0"/>
            </a:endParaRPr>
          </a:p>
          <a:p>
            <a:endParaRPr lang="en-US" sz="1400" dirty="0"/>
          </a:p>
        </p:txBody>
      </p:sp>
      <p:sp>
        <p:nvSpPr>
          <p:cNvPr id="6" name="Content Placeholder 5">
            <a:extLst>
              <a:ext uri="{FF2B5EF4-FFF2-40B4-BE49-F238E27FC236}">
                <a16:creationId xmlns:a16="http://schemas.microsoft.com/office/drawing/2014/main" id="{774C836E-D530-E58F-401C-AA78B3352741}"/>
              </a:ext>
            </a:extLst>
          </p:cNvPr>
          <p:cNvSpPr>
            <a:spLocks noGrp="1"/>
          </p:cNvSpPr>
          <p:nvPr>
            <p:ph sz="quarter" idx="4"/>
          </p:nvPr>
        </p:nvSpPr>
        <p:spPr>
          <a:xfrm>
            <a:off x="6227200" y="1234993"/>
            <a:ext cx="4963097" cy="5358464"/>
          </a:xfrm>
        </p:spPr>
        <p:txBody>
          <a:bodyPr>
            <a:normAutofit fontScale="25000" lnSpcReduction="20000"/>
          </a:bodyPr>
          <a:lstStyle/>
          <a:p>
            <a:pPr>
              <a:lnSpc>
                <a:spcPts val="1425"/>
              </a:lnSpc>
              <a:buNone/>
            </a:pPr>
            <a:r>
              <a:rPr lang="en-IN" sz="2200" b="0" dirty="0">
                <a:solidFill>
                  <a:srgbClr val="CCCCCC"/>
                </a:solidFill>
                <a:effectLst/>
                <a:latin typeface="Consolas" panose="020B0609020204030204" pitchFamily="49" charset="0"/>
              </a:rPr>
              <a:t>            </a:t>
            </a:r>
            <a:r>
              <a:rPr lang="en-IN" sz="4400" b="0" dirty="0">
                <a:solidFill>
                  <a:srgbClr val="CE9178"/>
                </a:solidFill>
                <a:effectLst/>
                <a:latin typeface="Consolas" panose="020B0609020204030204" pitchFamily="49" charset="0"/>
              </a:rPr>
              <a:t>"Creation Date"</a:t>
            </a:r>
            <a:r>
              <a:rPr lang="en-IN" sz="4400" b="0" dirty="0">
                <a:solidFill>
                  <a:srgbClr val="CCCCCC"/>
                </a:solidFill>
                <a:effectLst/>
                <a:latin typeface="Consolas" panose="020B0609020204030204" pitchFamily="49" charset="0"/>
              </a:rPr>
              <a:t>: </a:t>
            </a:r>
            <a:r>
              <a:rPr lang="en-IN" sz="4400" b="0" dirty="0" err="1">
                <a:solidFill>
                  <a:srgbClr val="DCDCAA"/>
                </a:solidFill>
                <a:effectLst/>
                <a:latin typeface="Consolas" panose="020B0609020204030204" pitchFamily="49" charset="0"/>
              </a:rPr>
              <a:t>serialize_dates</a:t>
            </a:r>
            <a:r>
              <a:rPr lang="en-IN" sz="4400" b="0" dirty="0">
                <a:solidFill>
                  <a:srgbClr val="CCCCCC"/>
                </a:solidFill>
                <a:effectLst/>
                <a:latin typeface="Consolas" panose="020B0609020204030204" pitchFamily="49" charset="0"/>
              </a:rPr>
              <a:t>(</a:t>
            </a:r>
            <a:r>
              <a:rPr lang="en-IN" sz="4400" b="0" dirty="0" err="1">
                <a:solidFill>
                  <a:srgbClr val="9CDCFE"/>
                </a:solidFill>
                <a:effectLst/>
                <a:latin typeface="Consolas" panose="020B0609020204030204" pitchFamily="49" charset="0"/>
              </a:rPr>
              <a:t>w</a:t>
            </a:r>
            <a:r>
              <a:rPr lang="en-IN" sz="4400" b="0" dirty="0" err="1">
                <a:solidFill>
                  <a:srgbClr val="CCCCCC"/>
                </a:solidFill>
                <a:effectLst/>
                <a:latin typeface="Consolas" panose="020B0609020204030204" pitchFamily="49" charset="0"/>
              </a:rPr>
              <a:t>.creation_date</a:t>
            </a:r>
            <a:r>
              <a:rPr lang="en-IN" sz="4400" b="0" dirty="0">
                <a:solidFill>
                  <a:srgbClr val="CCCCCC"/>
                </a:solidFill>
                <a:effectLst/>
                <a:latin typeface="Consolas" panose="020B0609020204030204" pitchFamily="49" charset="0"/>
              </a:rPr>
              <a:t>),</a:t>
            </a:r>
          </a:p>
          <a:p>
            <a:pPr>
              <a:lnSpc>
                <a:spcPts val="1425"/>
              </a:lnSpc>
              <a:buNone/>
            </a:pPr>
            <a:r>
              <a:rPr lang="en-IN" sz="4400" b="0" dirty="0">
                <a:solidFill>
                  <a:srgbClr val="CCCCCC"/>
                </a:solidFill>
                <a:effectLst/>
                <a:latin typeface="Consolas" panose="020B0609020204030204" pitchFamily="49" charset="0"/>
              </a:rPr>
              <a:t>            </a:t>
            </a:r>
            <a:r>
              <a:rPr lang="en-IN" sz="4400" b="0" dirty="0">
                <a:solidFill>
                  <a:srgbClr val="CE9178"/>
                </a:solidFill>
                <a:effectLst/>
                <a:latin typeface="Consolas" panose="020B0609020204030204" pitchFamily="49" charset="0"/>
              </a:rPr>
              <a:t>"Expiration Date"</a:t>
            </a:r>
            <a:r>
              <a:rPr lang="en-IN" sz="4400" b="0" dirty="0">
                <a:solidFill>
                  <a:srgbClr val="CCCCCC"/>
                </a:solidFill>
                <a:effectLst/>
                <a:latin typeface="Consolas" panose="020B0609020204030204" pitchFamily="49" charset="0"/>
              </a:rPr>
              <a:t>: </a:t>
            </a:r>
            <a:r>
              <a:rPr lang="en-IN" sz="4400" b="0" dirty="0" err="1">
                <a:solidFill>
                  <a:srgbClr val="DCDCAA"/>
                </a:solidFill>
                <a:effectLst/>
                <a:latin typeface="Consolas" panose="020B0609020204030204" pitchFamily="49" charset="0"/>
              </a:rPr>
              <a:t>serialize_dates</a:t>
            </a:r>
            <a:r>
              <a:rPr lang="en-IN" sz="4400" b="0" dirty="0">
                <a:solidFill>
                  <a:srgbClr val="CCCCCC"/>
                </a:solidFill>
                <a:effectLst/>
                <a:latin typeface="Consolas" panose="020B0609020204030204" pitchFamily="49" charset="0"/>
              </a:rPr>
              <a:t>(</a:t>
            </a:r>
            <a:r>
              <a:rPr lang="en-IN" sz="4400" b="0" dirty="0" err="1">
                <a:solidFill>
                  <a:srgbClr val="9CDCFE"/>
                </a:solidFill>
                <a:effectLst/>
                <a:latin typeface="Consolas" panose="020B0609020204030204" pitchFamily="49" charset="0"/>
              </a:rPr>
              <a:t>w</a:t>
            </a:r>
            <a:r>
              <a:rPr lang="en-IN" sz="4400" b="0" dirty="0" err="1">
                <a:solidFill>
                  <a:srgbClr val="CCCCCC"/>
                </a:solidFill>
                <a:effectLst/>
                <a:latin typeface="Consolas" panose="020B0609020204030204" pitchFamily="49" charset="0"/>
              </a:rPr>
              <a:t>.expiration_date</a:t>
            </a:r>
            <a:r>
              <a:rPr lang="en-IN" sz="4400" b="0" dirty="0">
                <a:solidFill>
                  <a:srgbClr val="CCCCCC"/>
                </a:solidFill>
                <a:effectLst/>
                <a:latin typeface="Consolas" panose="020B0609020204030204" pitchFamily="49" charset="0"/>
              </a:rPr>
              <a:t>),</a:t>
            </a:r>
          </a:p>
          <a:p>
            <a:pPr>
              <a:lnSpc>
                <a:spcPts val="1425"/>
              </a:lnSpc>
              <a:buNone/>
            </a:pPr>
            <a:r>
              <a:rPr lang="en-IN" sz="4400" b="0" dirty="0">
                <a:solidFill>
                  <a:srgbClr val="CCCCCC"/>
                </a:solidFill>
                <a:effectLst/>
                <a:latin typeface="Consolas" panose="020B0609020204030204" pitchFamily="49" charset="0"/>
              </a:rPr>
              <a:t>            </a:t>
            </a:r>
            <a:r>
              <a:rPr lang="en-IN" sz="4400" b="0" dirty="0">
                <a:solidFill>
                  <a:srgbClr val="CE9178"/>
                </a:solidFill>
                <a:effectLst/>
                <a:latin typeface="Consolas" panose="020B0609020204030204" pitchFamily="49" charset="0"/>
              </a:rPr>
              <a:t>"Updated Date"</a:t>
            </a:r>
            <a:r>
              <a:rPr lang="en-IN" sz="4400" b="0" dirty="0">
                <a:solidFill>
                  <a:srgbClr val="CCCCCC"/>
                </a:solidFill>
                <a:effectLst/>
                <a:latin typeface="Consolas" panose="020B0609020204030204" pitchFamily="49" charset="0"/>
              </a:rPr>
              <a:t>: </a:t>
            </a:r>
            <a:r>
              <a:rPr lang="en-IN" sz="4400" b="0" dirty="0" err="1">
                <a:solidFill>
                  <a:srgbClr val="DCDCAA"/>
                </a:solidFill>
                <a:effectLst/>
                <a:latin typeface="Consolas" panose="020B0609020204030204" pitchFamily="49" charset="0"/>
              </a:rPr>
              <a:t>serialize_dates</a:t>
            </a:r>
            <a:r>
              <a:rPr lang="en-IN" sz="4400" b="0" dirty="0">
                <a:solidFill>
                  <a:srgbClr val="CCCCCC"/>
                </a:solidFill>
                <a:effectLst/>
                <a:latin typeface="Consolas" panose="020B0609020204030204" pitchFamily="49" charset="0"/>
              </a:rPr>
              <a:t>(</a:t>
            </a:r>
            <a:r>
              <a:rPr lang="en-IN" sz="4400" b="0" dirty="0" err="1">
                <a:solidFill>
                  <a:srgbClr val="9CDCFE"/>
                </a:solidFill>
                <a:effectLst/>
                <a:latin typeface="Consolas" panose="020B0609020204030204" pitchFamily="49" charset="0"/>
              </a:rPr>
              <a:t>w</a:t>
            </a:r>
            <a:r>
              <a:rPr lang="en-IN" sz="4400" b="0" dirty="0" err="1">
                <a:solidFill>
                  <a:srgbClr val="CCCCCC"/>
                </a:solidFill>
                <a:effectLst/>
                <a:latin typeface="Consolas" panose="020B0609020204030204" pitchFamily="49" charset="0"/>
              </a:rPr>
              <a:t>.updated_date</a:t>
            </a:r>
            <a:r>
              <a:rPr lang="en-IN" sz="4400" b="0" dirty="0">
                <a:solidFill>
                  <a:srgbClr val="CCCCCC"/>
                </a:solidFill>
                <a:effectLst/>
                <a:latin typeface="Consolas" panose="020B0609020204030204" pitchFamily="49" charset="0"/>
              </a:rPr>
              <a:t>),</a:t>
            </a:r>
          </a:p>
          <a:p>
            <a:pPr>
              <a:lnSpc>
                <a:spcPts val="1425"/>
              </a:lnSpc>
              <a:buNone/>
            </a:pPr>
            <a:r>
              <a:rPr lang="en-IN" sz="4400" b="0" dirty="0">
                <a:solidFill>
                  <a:srgbClr val="CCCCCC"/>
                </a:solidFill>
                <a:effectLst/>
                <a:latin typeface="Consolas" panose="020B0609020204030204" pitchFamily="49" charset="0"/>
              </a:rPr>
              <a:t>            </a:t>
            </a:r>
            <a:r>
              <a:rPr lang="en-IN" sz="4400" b="0" dirty="0">
                <a:solidFill>
                  <a:srgbClr val="CE9178"/>
                </a:solidFill>
                <a:effectLst/>
                <a:latin typeface="Consolas" panose="020B0609020204030204" pitchFamily="49" charset="0"/>
              </a:rPr>
              <a:t>"Status"</a:t>
            </a:r>
            <a:r>
              <a:rPr lang="en-IN" sz="4400" b="0" dirty="0">
                <a:solidFill>
                  <a:srgbClr val="CCCCCC"/>
                </a:solidFill>
                <a:effectLst/>
                <a:latin typeface="Consolas" panose="020B0609020204030204" pitchFamily="49" charset="0"/>
              </a:rPr>
              <a:t>: </a:t>
            </a:r>
            <a:r>
              <a:rPr lang="en-IN" sz="4400" b="0" dirty="0" err="1">
                <a:solidFill>
                  <a:srgbClr val="9CDCFE"/>
                </a:solidFill>
                <a:effectLst/>
                <a:latin typeface="Consolas" panose="020B0609020204030204" pitchFamily="49" charset="0"/>
              </a:rPr>
              <a:t>w</a:t>
            </a:r>
            <a:r>
              <a:rPr lang="en-IN" sz="4400" b="0" dirty="0" err="1">
                <a:solidFill>
                  <a:srgbClr val="CCCCCC"/>
                </a:solidFill>
                <a:effectLst/>
                <a:latin typeface="Consolas" panose="020B0609020204030204" pitchFamily="49" charset="0"/>
              </a:rPr>
              <a:t>.status</a:t>
            </a:r>
            <a:r>
              <a:rPr lang="en-IN" sz="4400" b="0" dirty="0">
                <a:solidFill>
                  <a:srgbClr val="CCCCCC"/>
                </a:solidFill>
                <a:effectLst/>
                <a:latin typeface="Consolas" panose="020B0609020204030204" pitchFamily="49" charset="0"/>
              </a:rPr>
              <a:t>,</a:t>
            </a:r>
          </a:p>
          <a:p>
            <a:pPr>
              <a:lnSpc>
                <a:spcPts val="1425"/>
              </a:lnSpc>
              <a:buNone/>
            </a:pPr>
            <a:r>
              <a:rPr lang="en-IN" sz="4400" b="0" dirty="0">
                <a:solidFill>
                  <a:srgbClr val="CCCCCC"/>
                </a:solidFill>
                <a:effectLst/>
                <a:latin typeface="Consolas" panose="020B0609020204030204" pitchFamily="49" charset="0"/>
              </a:rPr>
              <a:t>            </a:t>
            </a:r>
            <a:r>
              <a:rPr lang="en-IN" sz="4400" b="0" dirty="0">
                <a:solidFill>
                  <a:srgbClr val="CE9178"/>
                </a:solidFill>
                <a:effectLst/>
                <a:latin typeface="Consolas" panose="020B0609020204030204" pitchFamily="49" charset="0"/>
              </a:rPr>
              <a:t>"Name Servers"</a:t>
            </a:r>
            <a:r>
              <a:rPr lang="en-IN" sz="4400" b="0" dirty="0">
                <a:solidFill>
                  <a:srgbClr val="CCCCCC"/>
                </a:solidFill>
                <a:effectLst/>
                <a:latin typeface="Consolas" panose="020B0609020204030204" pitchFamily="49" charset="0"/>
              </a:rPr>
              <a:t>: </a:t>
            </a:r>
            <a:r>
              <a:rPr lang="en-IN" sz="4400" b="0" dirty="0" err="1">
                <a:solidFill>
                  <a:srgbClr val="9CDCFE"/>
                </a:solidFill>
                <a:effectLst/>
                <a:latin typeface="Consolas" panose="020B0609020204030204" pitchFamily="49" charset="0"/>
              </a:rPr>
              <a:t>w</a:t>
            </a:r>
            <a:r>
              <a:rPr lang="en-IN" sz="4400" b="0" dirty="0" err="1">
                <a:solidFill>
                  <a:srgbClr val="CCCCCC"/>
                </a:solidFill>
                <a:effectLst/>
                <a:latin typeface="Consolas" panose="020B0609020204030204" pitchFamily="49" charset="0"/>
              </a:rPr>
              <a:t>.name_servers</a:t>
            </a:r>
            <a:endParaRPr lang="en-IN" sz="4400" b="0" dirty="0">
              <a:solidFill>
                <a:srgbClr val="CCCCCC"/>
              </a:solidFill>
              <a:effectLst/>
              <a:latin typeface="Consolas" panose="020B0609020204030204" pitchFamily="49" charset="0"/>
            </a:endParaRPr>
          </a:p>
          <a:p>
            <a:pPr>
              <a:lnSpc>
                <a:spcPts val="1425"/>
              </a:lnSpc>
              <a:buNone/>
            </a:pPr>
            <a:r>
              <a:rPr lang="en-IN" sz="4400" b="0" dirty="0">
                <a:solidFill>
                  <a:srgbClr val="CCCCCC"/>
                </a:solidFill>
                <a:effectLst/>
                <a:latin typeface="Consolas" panose="020B0609020204030204" pitchFamily="49" charset="0"/>
              </a:rPr>
              <a:t>        }</a:t>
            </a:r>
          </a:p>
          <a:p>
            <a:pPr>
              <a:lnSpc>
                <a:spcPts val="1425"/>
              </a:lnSpc>
              <a:buNone/>
            </a:pPr>
            <a:r>
              <a:rPr lang="en-IN" sz="4400" b="0" dirty="0">
                <a:solidFill>
                  <a:srgbClr val="CCCCCC"/>
                </a:solidFill>
                <a:effectLst/>
                <a:latin typeface="Consolas" panose="020B0609020204030204" pitchFamily="49" charset="0"/>
              </a:rPr>
              <a:t>    </a:t>
            </a:r>
            <a:r>
              <a:rPr lang="en-IN" sz="4400" b="0" dirty="0">
                <a:solidFill>
                  <a:srgbClr val="C586C0"/>
                </a:solidFill>
                <a:effectLst/>
                <a:latin typeface="Consolas" panose="020B0609020204030204" pitchFamily="49" charset="0"/>
              </a:rPr>
              <a:t>except</a:t>
            </a:r>
            <a:r>
              <a:rPr lang="en-IN" sz="4400" b="0" dirty="0">
                <a:solidFill>
                  <a:srgbClr val="CCCCCC"/>
                </a:solidFill>
                <a:effectLst/>
                <a:latin typeface="Consolas" panose="020B0609020204030204" pitchFamily="49" charset="0"/>
              </a:rPr>
              <a:t> </a:t>
            </a:r>
            <a:r>
              <a:rPr lang="en-IN" sz="4400" b="0" dirty="0">
                <a:solidFill>
                  <a:srgbClr val="4EC9B0"/>
                </a:solidFill>
                <a:effectLst/>
                <a:latin typeface="Consolas" panose="020B0609020204030204" pitchFamily="49" charset="0"/>
              </a:rPr>
              <a:t>Exception</a:t>
            </a:r>
            <a:r>
              <a:rPr lang="en-IN" sz="4400" b="0" dirty="0">
                <a:solidFill>
                  <a:srgbClr val="CCCCCC"/>
                </a:solidFill>
                <a:effectLst/>
                <a:latin typeface="Consolas" panose="020B0609020204030204" pitchFamily="49" charset="0"/>
              </a:rPr>
              <a:t> </a:t>
            </a:r>
            <a:r>
              <a:rPr lang="en-IN" sz="4400" b="0" dirty="0">
                <a:solidFill>
                  <a:srgbClr val="C586C0"/>
                </a:solidFill>
                <a:effectLst/>
                <a:latin typeface="Consolas" panose="020B0609020204030204" pitchFamily="49" charset="0"/>
              </a:rPr>
              <a:t>as</a:t>
            </a:r>
            <a:r>
              <a:rPr lang="en-IN" sz="4400" b="0" dirty="0">
                <a:solidFill>
                  <a:srgbClr val="CCCCCC"/>
                </a:solidFill>
                <a:effectLst/>
                <a:latin typeface="Consolas" panose="020B0609020204030204" pitchFamily="49" charset="0"/>
              </a:rPr>
              <a:t> </a:t>
            </a:r>
            <a:r>
              <a:rPr lang="en-IN" sz="4400" b="0" dirty="0">
                <a:solidFill>
                  <a:srgbClr val="9CDCFE"/>
                </a:solidFill>
                <a:effectLst/>
                <a:latin typeface="Consolas" panose="020B0609020204030204" pitchFamily="49" charset="0"/>
              </a:rPr>
              <a:t>e</a:t>
            </a:r>
            <a:r>
              <a:rPr lang="en-IN" sz="4400" b="0" dirty="0">
                <a:solidFill>
                  <a:srgbClr val="CCCCCC"/>
                </a:solidFill>
                <a:effectLst/>
                <a:latin typeface="Consolas" panose="020B0609020204030204" pitchFamily="49" charset="0"/>
              </a:rPr>
              <a:t>:</a:t>
            </a:r>
          </a:p>
          <a:p>
            <a:pPr>
              <a:lnSpc>
                <a:spcPts val="1425"/>
              </a:lnSpc>
              <a:buNone/>
            </a:pPr>
            <a:r>
              <a:rPr lang="en-IN" sz="4400" b="0" dirty="0">
                <a:solidFill>
                  <a:srgbClr val="CCCCCC"/>
                </a:solidFill>
                <a:effectLst/>
                <a:latin typeface="Consolas" panose="020B0609020204030204" pitchFamily="49" charset="0"/>
              </a:rPr>
              <a:t>        </a:t>
            </a:r>
            <a:r>
              <a:rPr lang="en-IN" sz="4400" b="0" dirty="0">
                <a:solidFill>
                  <a:srgbClr val="C586C0"/>
                </a:solidFill>
                <a:effectLst/>
                <a:latin typeface="Consolas" panose="020B0609020204030204" pitchFamily="49" charset="0"/>
              </a:rPr>
              <a:t>return</a:t>
            </a:r>
            <a:r>
              <a:rPr lang="en-IN" sz="4400" b="0" dirty="0">
                <a:solidFill>
                  <a:srgbClr val="CCCCCC"/>
                </a:solidFill>
                <a:effectLst/>
                <a:latin typeface="Consolas" panose="020B0609020204030204" pitchFamily="49" charset="0"/>
              </a:rPr>
              <a:t> {</a:t>
            </a:r>
            <a:r>
              <a:rPr lang="en-IN" sz="4400" b="0" dirty="0">
                <a:solidFill>
                  <a:srgbClr val="CE9178"/>
                </a:solidFill>
                <a:effectLst/>
                <a:latin typeface="Consolas" panose="020B0609020204030204" pitchFamily="49" charset="0"/>
              </a:rPr>
              <a:t>"Error"</a:t>
            </a:r>
            <a:r>
              <a:rPr lang="en-IN" sz="4400" b="0" dirty="0">
                <a:solidFill>
                  <a:srgbClr val="CCCCCC"/>
                </a:solidFill>
                <a:effectLst/>
                <a:latin typeface="Consolas" panose="020B0609020204030204" pitchFamily="49" charset="0"/>
              </a:rPr>
              <a:t>: </a:t>
            </a:r>
            <a:r>
              <a:rPr lang="en-IN" sz="4400" b="0" dirty="0">
                <a:solidFill>
                  <a:srgbClr val="4EC9B0"/>
                </a:solidFill>
                <a:effectLst/>
                <a:latin typeface="Consolas" panose="020B0609020204030204" pitchFamily="49" charset="0"/>
              </a:rPr>
              <a:t>str</a:t>
            </a:r>
            <a:r>
              <a:rPr lang="en-IN" sz="4400" b="0" dirty="0">
                <a:solidFill>
                  <a:srgbClr val="CCCCCC"/>
                </a:solidFill>
                <a:effectLst/>
                <a:latin typeface="Consolas" panose="020B0609020204030204" pitchFamily="49" charset="0"/>
              </a:rPr>
              <a:t>(</a:t>
            </a:r>
            <a:r>
              <a:rPr lang="en-IN" sz="4400" b="0" dirty="0">
                <a:solidFill>
                  <a:srgbClr val="9CDCFE"/>
                </a:solidFill>
                <a:effectLst/>
                <a:latin typeface="Consolas" panose="020B0609020204030204" pitchFamily="49" charset="0"/>
              </a:rPr>
              <a:t>e</a:t>
            </a:r>
            <a:r>
              <a:rPr lang="en-IN" sz="4400" b="0" dirty="0">
                <a:solidFill>
                  <a:srgbClr val="CCCCCC"/>
                </a:solidFill>
                <a:effectLst/>
                <a:latin typeface="Consolas" panose="020B0609020204030204" pitchFamily="49" charset="0"/>
              </a:rPr>
              <a:t>)}</a:t>
            </a:r>
          </a:p>
          <a:p>
            <a:pPr>
              <a:lnSpc>
                <a:spcPts val="1425"/>
              </a:lnSpc>
              <a:buNone/>
            </a:pPr>
            <a:br>
              <a:rPr lang="en-IN" sz="4400" b="0" dirty="0">
                <a:solidFill>
                  <a:srgbClr val="CCCCCC"/>
                </a:solidFill>
                <a:effectLst/>
                <a:latin typeface="Consolas" panose="020B0609020204030204" pitchFamily="49" charset="0"/>
              </a:rPr>
            </a:br>
            <a:r>
              <a:rPr lang="en-IN" sz="4400" b="0" dirty="0">
                <a:solidFill>
                  <a:srgbClr val="DCDCAA"/>
                </a:solidFill>
                <a:effectLst/>
                <a:latin typeface="Consolas" panose="020B0609020204030204" pitchFamily="49" charset="0"/>
              </a:rPr>
              <a:t>@</a:t>
            </a:r>
            <a:r>
              <a:rPr lang="en-IN" sz="4400" b="0" dirty="0">
                <a:solidFill>
                  <a:srgbClr val="9CDCFE"/>
                </a:solidFill>
                <a:effectLst/>
                <a:latin typeface="Consolas" panose="020B0609020204030204" pitchFamily="49" charset="0"/>
              </a:rPr>
              <a:t>app</a:t>
            </a:r>
            <a:r>
              <a:rPr lang="en-IN" sz="4400" b="0" dirty="0">
                <a:solidFill>
                  <a:srgbClr val="DCDCAA"/>
                </a:solidFill>
                <a:effectLst/>
                <a:latin typeface="Consolas" panose="020B0609020204030204" pitchFamily="49" charset="0"/>
              </a:rPr>
              <a:t>.route</a:t>
            </a:r>
            <a:r>
              <a:rPr lang="en-IN" sz="4400" b="0" dirty="0">
                <a:solidFill>
                  <a:srgbClr val="CCCCCC"/>
                </a:solidFill>
                <a:effectLst/>
                <a:latin typeface="Consolas" panose="020B0609020204030204" pitchFamily="49" charset="0"/>
              </a:rPr>
              <a:t>(</a:t>
            </a:r>
            <a:r>
              <a:rPr lang="en-IN" sz="4400" b="0" dirty="0">
                <a:solidFill>
                  <a:srgbClr val="CE9178"/>
                </a:solidFill>
                <a:effectLst/>
                <a:latin typeface="Consolas" panose="020B0609020204030204" pitchFamily="49" charset="0"/>
              </a:rPr>
              <a:t>"/"</a:t>
            </a:r>
            <a:r>
              <a:rPr lang="en-IN" sz="4400" b="0" dirty="0">
                <a:solidFill>
                  <a:srgbClr val="CCCCCC"/>
                </a:solidFill>
                <a:effectLst/>
                <a:latin typeface="Consolas" panose="020B0609020204030204" pitchFamily="49" charset="0"/>
              </a:rPr>
              <a:t>, </a:t>
            </a:r>
            <a:r>
              <a:rPr lang="en-IN" sz="4400" b="0" dirty="0">
                <a:solidFill>
                  <a:srgbClr val="9CDCFE"/>
                </a:solidFill>
                <a:effectLst/>
                <a:latin typeface="Consolas" panose="020B0609020204030204" pitchFamily="49" charset="0"/>
              </a:rPr>
              <a:t>methods</a:t>
            </a:r>
            <a:r>
              <a:rPr lang="en-IN" sz="4400" b="0" dirty="0">
                <a:solidFill>
                  <a:srgbClr val="D4D4D4"/>
                </a:solidFill>
                <a:effectLst/>
                <a:latin typeface="Consolas" panose="020B0609020204030204" pitchFamily="49" charset="0"/>
              </a:rPr>
              <a:t>=</a:t>
            </a:r>
            <a:r>
              <a:rPr lang="en-IN" sz="4400" b="0" dirty="0">
                <a:solidFill>
                  <a:srgbClr val="CCCCCC"/>
                </a:solidFill>
                <a:effectLst/>
                <a:latin typeface="Consolas" panose="020B0609020204030204" pitchFamily="49" charset="0"/>
              </a:rPr>
              <a:t>[</a:t>
            </a:r>
            <a:r>
              <a:rPr lang="en-IN" sz="4400" b="0" dirty="0">
                <a:solidFill>
                  <a:srgbClr val="CE9178"/>
                </a:solidFill>
                <a:effectLst/>
                <a:latin typeface="Consolas" panose="020B0609020204030204" pitchFamily="49" charset="0"/>
              </a:rPr>
              <a:t>"GET"</a:t>
            </a:r>
            <a:r>
              <a:rPr lang="en-IN" sz="4400" b="0" dirty="0">
                <a:solidFill>
                  <a:srgbClr val="CCCCCC"/>
                </a:solidFill>
                <a:effectLst/>
                <a:latin typeface="Consolas" panose="020B0609020204030204" pitchFamily="49" charset="0"/>
              </a:rPr>
              <a:t>, </a:t>
            </a:r>
            <a:r>
              <a:rPr lang="en-IN" sz="4400" b="0" dirty="0">
                <a:solidFill>
                  <a:srgbClr val="CE9178"/>
                </a:solidFill>
                <a:effectLst/>
                <a:latin typeface="Consolas" panose="020B0609020204030204" pitchFamily="49" charset="0"/>
              </a:rPr>
              <a:t>"POST"</a:t>
            </a:r>
            <a:r>
              <a:rPr lang="en-IN" sz="4400" b="0" dirty="0">
                <a:solidFill>
                  <a:srgbClr val="CCCCCC"/>
                </a:solidFill>
                <a:effectLst/>
                <a:latin typeface="Consolas" panose="020B0609020204030204" pitchFamily="49" charset="0"/>
              </a:rPr>
              <a:t>])</a:t>
            </a:r>
          </a:p>
          <a:p>
            <a:pPr>
              <a:lnSpc>
                <a:spcPts val="1425"/>
              </a:lnSpc>
              <a:buNone/>
            </a:pPr>
            <a:r>
              <a:rPr lang="en-IN" sz="4400" b="0" dirty="0">
                <a:solidFill>
                  <a:srgbClr val="569CD6"/>
                </a:solidFill>
                <a:effectLst/>
                <a:latin typeface="Consolas" panose="020B0609020204030204" pitchFamily="49" charset="0"/>
              </a:rPr>
              <a:t>def</a:t>
            </a:r>
            <a:r>
              <a:rPr lang="en-IN" sz="4400" b="0" dirty="0">
                <a:solidFill>
                  <a:srgbClr val="CCCCCC"/>
                </a:solidFill>
                <a:effectLst/>
                <a:latin typeface="Consolas" panose="020B0609020204030204" pitchFamily="49" charset="0"/>
              </a:rPr>
              <a:t> </a:t>
            </a:r>
            <a:r>
              <a:rPr lang="en-IN" sz="4400" b="0" dirty="0">
                <a:solidFill>
                  <a:srgbClr val="DCDCAA"/>
                </a:solidFill>
                <a:effectLst/>
                <a:latin typeface="Consolas" panose="020B0609020204030204" pitchFamily="49" charset="0"/>
              </a:rPr>
              <a:t>index</a:t>
            </a:r>
            <a:r>
              <a:rPr lang="en-IN" sz="4400" b="0" dirty="0">
                <a:solidFill>
                  <a:srgbClr val="CCCCCC"/>
                </a:solidFill>
                <a:effectLst/>
                <a:latin typeface="Consolas" panose="020B0609020204030204" pitchFamily="49" charset="0"/>
              </a:rPr>
              <a:t>():</a:t>
            </a:r>
          </a:p>
          <a:p>
            <a:pPr>
              <a:lnSpc>
                <a:spcPts val="1425"/>
              </a:lnSpc>
              <a:buNone/>
            </a:pPr>
            <a:r>
              <a:rPr lang="en-IN" sz="4400" b="0" dirty="0">
                <a:solidFill>
                  <a:srgbClr val="CCCCCC"/>
                </a:solidFill>
                <a:effectLst/>
                <a:latin typeface="Consolas" panose="020B0609020204030204" pitchFamily="49" charset="0"/>
              </a:rPr>
              <a:t>    </a:t>
            </a:r>
            <a:r>
              <a:rPr lang="en-IN" sz="4400" b="0" dirty="0">
                <a:solidFill>
                  <a:srgbClr val="C586C0"/>
                </a:solidFill>
                <a:effectLst/>
                <a:latin typeface="Consolas" panose="020B0609020204030204" pitchFamily="49" charset="0"/>
              </a:rPr>
              <a:t>if</a:t>
            </a:r>
            <a:r>
              <a:rPr lang="en-IN" sz="4400" b="0" dirty="0">
                <a:solidFill>
                  <a:srgbClr val="CCCCCC"/>
                </a:solidFill>
                <a:effectLst/>
                <a:latin typeface="Consolas" panose="020B0609020204030204" pitchFamily="49" charset="0"/>
              </a:rPr>
              <a:t> </a:t>
            </a:r>
            <a:r>
              <a:rPr lang="en-IN" sz="4400" b="0" dirty="0" err="1">
                <a:solidFill>
                  <a:srgbClr val="CCCCCC"/>
                </a:solidFill>
                <a:effectLst/>
                <a:latin typeface="Consolas" panose="020B0609020204030204" pitchFamily="49" charset="0"/>
              </a:rPr>
              <a:t>request.method</a:t>
            </a:r>
            <a:r>
              <a:rPr lang="en-IN" sz="4400" b="0" dirty="0">
                <a:solidFill>
                  <a:srgbClr val="CCCCCC"/>
                </a:solidFill>
                <a:effectLst/>
                <a:latin typeface="Consolas" panose="020B0609020204030204" pitchFamily="49" charset="0"/>
              </a:rPr>
              <a:t> </a:t>
            </a:r>
            <a:r>
              <a:rPr lang="en-IN" sz="4400" b="0" dirty="0">
                <a:solidFill>
                  <a:srgbClr val="D4D4D4"/>
                </a:solidFill>
                <a:effectLst/>
                <a:latin typeface="Consolas" panose="020B0609020204030204" pitchFamily="49" charset="0"/>
              </a:rPr>
              <a:t>==</a:t>
            </a:r>
            <a:r>
              <a:rPr lang="en-IN" sz="4400" b="0" dirty="0">
                <a:solidFill>
                  <a:srgbClr val="CCCCCC"/>
                </a:solidFill>
                <a:effectLst/>
                <a:latin typeface="Consolas" panose="020B0609020204030204" pitchFamily="49" charset="0"/>
              </a:rPr>
              <a:t> </a:t>
            </a:r>
            <a:r>
              <a:rPr lang="en-IN" sz="4400" b="0" dirty="0">
                <a:solidFill>
                  <a:srgbClr val="CE9178"/>
                </a:solidFill>
                <a:effectLst/>
                <a:latin typeface="Consolas" panose="020B0609020204030204" pitchFamily="49" charset="0"/>
              </a:rPr>
              <a:t>"POST"</a:t>
            </a:r>
            <a:r>
              <a:rPr lang="en-IN" sz="4400" b="0" dirty="0">
                <a:solidFill>
                  <a:srgbClr val="CCCCCC"/>
                </a:solidFill>
                <a:effectLst/>
                <a:latin typeface="Consolas" panose="020B0609020204030204" pitchFamily="49" charset="0"/>
              </a:rPr>
              <a:t>:</a:t>
            </a:r>
          </a:p>
          <a:p>
            <a:pPr>
              <a:lnSpc>
                <a:spcPts val="1425"/>
              </a:lnSpc>
              <a:buNone/>
            </a:pPr>
            <a:r>
              <a:rPr lang="en-IN" sz="4400" b="0" dirty="0">
                <a:solidFill>
                  <a:srgbClr val="CCCCCC"/>
                </a:solidFill>
                <a:effectLst/>
                <a:latin typeface="Consolas" panose="020B0609020204030204" pitchFamily="49" charset="0"/>
              </a:rPr>
              <a:t>        </a:t>
            </a:r>
            <a:r>
              <a:rPr lang="en-IN" sz="4400" b="0" dirty="0">
                <a:solidFill>
                  <a:srgbClr val="9CDCFE"/>
                </a:solidFill>
                <a:effectLst/>
                <a:latin typeface="Consolas" panose="020B0609020204030204" pitchFamily="49" charset="0"/>
              </a:rPr>
              <a:t>domain</a:t>
            </a:r>
            <a:r>
              <a:rPr lang="en-IN" sz="4400" b="0" dirty="0">
                <a:solidFill>
                  <a:srgbClr val="CCCCCC"/>
                </a:solidFill>
                <a:effectLst/>
                <a:latin typeface="Consolas" panose="020B0609020204030204" pitchFamily="49" charset="0"/>
              </a:rPr>
              <a:t> </a:t>
            </a:r>
            <a:r>
              <a:rPr lang="en-IN" sz="4400" b="0" dirty="0">
                <a:solidFill>
                  <a:srgbClr val="D4D4D4"/>
                </a:solidFill>
                <a:effectLst/>
                <a:latin typeface="Consolas" panose="020B0609020204030204" pitchFamily="49" charset="0"/>
              </a:rPr>
              <a:t>=</a:t>
            </a:r>
            <a:r>
              <a:rPr lang="en-IN" sz="4400" b="0" dirty="0">
                <a:solidFill>
                  <a:srgbClr val="CCCCCC"/>
                </a:solidFill>
                <a:effectLst/>
                <a:latin typeface="Consolas" panose="020B0609020204030204" pitchFamily="49" charset="0"/>
              </a:rPr>
              <a:t> </a:t>
            </a:r>
            <a:r>
              <a:rPr lang="en-IN" sz="4400" b="0" dirty="0" err="1">
                <a:solidFill>
                  <a:srgbClr val="CCCCCC"/>
                </a:solidFill>
                <a:effectLst/>
                <a:latin typeface="Consolas" panose="020B0609020204030204" pitchFamily="49" charset="0"/>
              </a:rPr>
              <a:t>request.form</a:t>
            </a:r>
            <a:r>
              <a:rPr lang="en-IN" sz="4400" b="0" dirty="0">
                <a:solidFill>
                  <a:srgbClr val="CCCCCC"/>
                </a:solidFill>
                <a:effectLst/>
                <a:latin typeface="Consolas" panose="020B0609020204030204" pitchFamily="49" charset="0"/>
              </a:rPr>
              <a:t>[</a:t>
            </a:r>
            <a:r>
              <a:rPr lang="en-IN" sz="4400" b="0" dirty="0">
                <a:solidFill>
                  <a:srgbClr val="CE9178"/>
                </a:solidFill>
                <a:effectLst/>
                <a:latin typeface="Consolas" panose="020B0609020204030204" pitchFamily="49" charset="0"/>
              </a:rPr>
              <a:t>"domain"</a:t>
            </a:r>
            <a:r>
              <a:rPr lang="en-IN" sz="4400" b="0" dirty="0">
                <a:solidFill>
                  <a:srgbClr val="CCCCCC"/>
                </a:solidFill>
                <a:effectLst/>
                <a:latin typeface="Consolas" panose="020B0609020204030204" pitchFamily="49" charset="0"/>
              </a:rPr>
              <a:t>]</a:t>
            </a:r>
          </a:p>
          <a:p>
            <a:pPr>
              <a:lnSpc>
                <a:spcPts val="1425"/>
              </a:lnSpc>
              <a:buNone/>
            </a:pPr>
            <a:r>
              <a:rPr lang="en-IN" sz="4400" b="0" dirty="0">
                <a:solidFill>
                  <a:srgbClr val="CCCCCC"/>
                </a:solidFill>
                <a:effectLst/>
                <a:latin typeface="Consolas" panose="020B0609020204030204" pitchFamily="49" charset="0"/>
              </a:rPr>
              <a:t>        </a:t>
            </a:r>
            <a:r>
              <a:rPr lang="en-IN" sz="4400" b="0" dirty="0" err="1">
                <a:solidFill>
                  <a:srgbClr val="9CDCFE"/>
                </a:solidFill>
                <a:effectLst/>
                <a:latin typeface="Consolas" panose="020B0609020204030204" pitchFamily="49" charset="0"/>
              </a:rPr>
              <a:t>whois_info</a:t>
            </a:r>
            <a:r>
              <a:rPr lang="en-IN" sz="4400" b="0" dirty="0">
                <a:solidFill>
                  <a:srgbClr val="CCCCCC"/>
                </a:solidFill>
                <a:effectLst/>
                <a:latin typeface="Consolas" panose="020B0609020204030204" pitchFamily="49" charset="0"/>
              </a:rPr>
              <a:t> </a:t>
            </a:r>
            <a:r>
              <a:rPr lang="en-IN" sz="4400" b="0" dirty="0">
                <a:solidFill>
                  <a:srgbClr val="D4D4D4"/>
                </a:solidFill>
                <a:effectLst/>
                <a:latin typeface="Consolas" panose="020B0609020204030204" pitchFamily="49" charset="0"/>
              </a:rPr>
              <a:t>=</a:t>
            </a:r>
            <a:r>
              <a:rPr lang="en-IN" sz="4400" b="0" dirty="0">
                <a:solidFill>
                  <a:srgbClr val="CCCCCC"/>
                </a:solidFill>
                <a:effectLst/>
                <a:latin typeface="Consolas" panose="020B0609020204030204" pitchFamily="49" charset="0"/>
              </a:rPr>
              <a:t> </a:t>
            </a:r>
            <a:r>
              <a:rPr lang="en-IN" sz="4400" b="0" dirty="0" err="1">
                <a:solidFill>
                  <a:srgbClr val="DCDCAA"/>
                </a:solidFill>
                <a:effectLst/>
                <a:latin typeface="Consolas" panose="020B0609020204030204" pitchFamily="49" charset="0"/>
              </a:rPr>
              <a:t>get_whois_info</a:t>
            </a:r>
            <a:r>
              <a:rPr lang="en-IN" sz="4400" b="0" dirty="0">
                <a:solidFill>
                  <a:srgbClr val="CCCCCC"/>
                </a:solidFill>
                <a:effectLst/>
                <a:latin typeface="Consolas" panose="020B0609020204030204" pitchFamily="49" charset="0"/>
              </a:rPr>
              <a:t>(</a:t>
            </a:r>
            <a:r>
              <a:rPr lang="en-IN" sz="4400" b="0" dirty="0">
                <a:solidFill>
                  <a:srgbClr val="9CDCFE"/>
                </a:solidFill>
                <a:effectLst/>
                <a:latin typeface="Consolas" panose="020B0609020204030204" pitchFamily="49" charset="0"/>
              </a:rPr>
              <a:t>domain</a:t>
            </a:r>
            <a:r>
              <a:rPr lang="en-IN" sz="4400" b="0" dirty="0">
                <a:solidFill>
                  <a:srgbClr val="CCCCCC"/>
                </a:solidFill>
                <a:effectLst/>
                <a:latin typeface="Consolas" panose="020B0609020204030204" pitchFamily="49" charset="0"/>
              </a:rPr>
              <a:t>)</a:t>
            </a:r>
          </a:p>
          <a:p>
            <a:pPr>
              <a:lnSpc>
                <a:spcPts val="1425"/>
              </a:lnSpc>
              <a:buNone/>
            </a:pPr>
            <a:r>
              <a:rPr lang="en-IN" sz="4400" b="0" dirty="0">
                <a:solidFill>
                  <a:srgbClr val="CCCCCC"/>
                </a:solidFill>
                <a:effectLst/>
                <a:latin typeface="Consolas" panose="020B0609020204030204" pitchFamily="49" charset="0"/>
              </a:rPr>
              <a:t>        </a:t>
            </a:r>
            <a:r>
              <a:rPr lang="en-IN" sz="4400" b="0" dirty="0">
                <a:solidFill>
                  <a:srgbClr val="C586C0"/>
                </a:solidFill>
                <a:effectLst/>
                <a:latin typeface="Consolas" panose="020B0609020204030204" pitchFamily="49" charset="0"/>
              </a:rPr>
              <a:t>return</a:t>
            </a:r>
            <a:r>
              <a:rPr lang="en-IN" sz="4400" b="0" dirty="0">
                <a:solidFill>
                  <a:srgbClr val="CCCCCC"/>
                </a:solidFill>
                <a:effectLst/>
                <a:latin typeface="Consolas" panose="020B0609020204030204" pitchFamily="49" charset="0"/>
              </a:rPr>
              <a:t> </a:t>
            </a:r>
            <a:r>
              <a:rPr lang="en-IN" sz="4400" b="0" dirty="0" err="1">
                <a:solidFill>
                  <a:srgbClr val="CCCCCC"/>
                </a:solidFill>
                <a:effectLst/>
                <a:latin typeface="Consolas" panose="020B0609020204030204" pitchFamily="49" charset="0"/>
              </a:rPr>
              <a:t>render_template</a:t>
            </a:r>
            <a:r>
              <a:rPr lang="en-IN" sz="4400" b="0" dirty="0">
                <a:solidFill>
                  <a:srgbClr val="CCCCCC"/>
                </a:solidFill>
                <a:effectLst/>
                <a:latin typeface="Consolas" panose="020B0609020204030204" pitchFamily="49" charset="0"/>
              </a:rPr>
              <a:t>(</a:t>
            </a:r>
            <a:r>
              <a:rPr lang="en-IN" sz="4400" b="0" dirty="0">
                <a:solidFill>
                  <a:srgbClr val="CE9178"/>
                </a:solidFill>
                <a:effectLst/>
                <a:latin typeface="Consolas" panose="020B0609020204030204" pitchFamily="49" charset="0"/>
              </a:rPr>
              <a:t>"result.html"</a:t>
            </a:r>
            <a:r>
              <a:rPr lang="en-IN" sz="4400" b="0" dirty="0">
                <a:solidFill>
                  <a:srgbClr val="CCCCCC"/>
                </a:solidFill>
                <a:effectLst/>
                <a:latin typeface="Consolas" panose="020B0609020204030204" pitchFamily="49" charset="0"/>
              </a:rPr>
              <a:t>, </a:t>
            </a:r>
            <a:r>
              <a:rPr lang="en-IN" sz="4400" b="0" dirty="0">
                <a:solidFill>
                  <a:srgbClr val="9CDCFE"/>
                </a:solidFill>
                <a:effectLst/>
                <a:latin typeface="Consolas" panose="020B0609020204030204" pitchFamily="49" charset="0"/>
              </a:rPr>
              <a:t>domain</a:t>
            </a:r>
            <a:r>
              <a:rPr lang="en-IN" sz="4400" b="0" dirty="0">
                <a:solidFill>
                  <a:srgbClr val="D4D4D4"/>
                </a:solidFill>
                <a:effectLst/>
                <a:latin typeface="Consolas" panose="020B0609020204030204" pitchFamily="49" charset="0"/>
              </a:rPr>
              <a:t>=</a:t>
            </a:r>
            <a:r>
              <a:rPr lang="en-IN" sz="4400" b="0" dirty="0">
                <a:solidFill>
                  <a:srgbClr val="9CDCFE"/>
                </a:solidFill>
                <a:effectLst/>
                <a:latin typeface="Consolas" panose="020B0609020204030204" pitchFamily="49" charset="0"/>
              </a:rPr>
              <a:t>domain</a:t>
            </a:r>
            <a:r>
              <a:rPr lang="en-IN" sz="4400" b="0" dirty="0">
                <a:solidFill>
                  <a:srgbClr val="CCCCCC"/>
                </a:solidFill>
                <a:effectLst/>
                <a:latin typeface="Consolas" panose="020B0609020204030204" pitchFamily="49" charset="0"/>
              </a:rPr>
              <a:t>, </a:t>
            </a:r>
            <a:r>
              <a:rPr lang="en-IN" sz="4400" b="0" dirty="0" err="1">
                <a:solidFill>
                  <a:srgbClr val="9CDCFE"/>
                </a:solidFill>
                <a:effectLst/>
                <a:latin typeface="Consolas" panose="020B0609020204030204" pitchFamily="49" charset="0"/>
              </a:rPr>
              <a:t>whois_info</a:t>
            </a:r>
            <a:r>
              <a:rPr lang="en-IN" sz="4400" b="0" dirty="0">
                <a:solidFill>
                  <a:srgbClr val="D4D4D4"/>
                </a:solidFill>
                <a:effectLst/>
                <a:latin typeface="Consolas" panose="020B0609020204030204" pitchFamily="49" charset="0"/>
              </a:rPr>
              <a:t>=</a:t>
            </a:r>
            <a:r>
              <a:rPr lang="en-IN" sz="4400" b="0" dirty="0" err="1">
                <a:solidFill>
                  <a:srgbClr val="9CDCFE"/>
                </a:solidFill>
                <a:effectLst/>
                <a:latin typeface="Consolas" panose="020B0609020204030204" pitchFamily="49" charset="0"/>
              </a:rPr>
              <a:t>whois_info</a:t>
            </a:r>
            <a:r>
              <a:rPr lang="en-IN" sz="4400" b="0" dirty="0">
                <a:solidFill>
                  <a:srgbClr val="CCCCCC"/>
                </a:solidFill>
                <a:effectLst/>
                <a:latin typeface="Consolas" panose="020B0609020204030204" pitchFamily="49" charset="0"/>
              </a:rPr>
              <a:t>)</a:t>
            </a:r>
          </a:p>
          <a:p>
            <a:pPr>
              <a:lnSpc>
                <a:spcPts val="1425"/>
              </a:lnSpc>
            </a:pPr>
            <a:r>
              <a:rPr lang="en-IN" sz="4400" b="0" dirty="0">
                <a:solidFill>
                  <a:srgbClr val="CCCCCC"/>
                </a:solidFill>
                <a:effectLst/>
                <a:latin typeface="Consolas" panose="020B0609020204030204" pitchFamily="49" charset="0"/>
              </a:rPr>
              <a:t>    </a:t>
            </a:r>
            <a:r>
              <a:rPr lang="en-IN" sz="4400" b="0" dirty="0">
                <a:solidFill>
                  <a:srgbClr val="C586C0"/>
                </a:solidFill>
                <a:effectLst/>
                <a:latin typeface="Consolas" panose="020B0609020204030204" pitchFamily="49" charset="0"/>
              </a:rPr>
              <a:t>return</a:t>
            </a:r>
            <a:r>
              <a:rPr lang="en-IN" sz="4400" b="0" dirty="0">
                <a:solidFill>
                  <a:srgbClr val="CCCCCC"/>
                </a:solidFill>
                <a:effectLst/>
                <a:latin typeface="Consolas" panose="020B0609020204030204" pitchFamily="49" charset="0"/>
              </a:rPr>
              <a:t> </a:t>
            </a:r>
            <a:r>
              <a:rPr lang="en-IN" sz="4400" b="0" dirty="0" err="1">
                <a:solidFill>
                  <a:srgbClr val="CCCCCC"/>
                </a:solidFill>
                <a:effectLst/>
                <a:latin typeface="Consolas" panose="020B0609020204030204" pitchFamily="49" charset="0"/>
              </a:rPr>
              <a:t>render_template</a:t>
            </a:r>
            <a:r>
              <a:rPr lang="en-IN" sz="4400" b="0" dirty="0">
                <a:solidFill>
                  <a:srgbClr val="CCCCCC"/>
                </a:solidFill>
                <a:effectLst/>
                <a:latin typeface="Consolas" panose="020B0609020204030204" pitchFamily="49" charset="0"/>
              </a:rPr>
              <a:t>(</a:t>
            </a:r>
            <a:r>
              <a:rPr lang="en-IN" sz="4400" b="0" dirty="0">
                <a:solidFill>
                  <a:srgbClr val="CE9178"/>
                </a:solidFill>
                <a:effectLst/>
                <a:latin typeface="Consolas" panose="020B0609020204030204" pitchFamily="49" charset="0"/>
              </a:rPr>
              <a:t>"index.html"</a:t>
            </a:r>
            <a:r>
              <a:rPr lang="en-IN" sz="4400" b="0" dirty="0">
                <a:solidFill>
                  <a:srgbClr val="CCCCCC"/>
                </a:solidFill>
                <a:effectLst/>
                <a:latin typeface="Consolas" panose="020B0609020204030204" pitchFamily="49" charset="0"/>
              </a:rPr>
              <a:t>)</a:t>
            </a:r>
          </a:p>
          <a:p>
            <a:pPr>
              <a:lnSpc>
                <a:spcPts val="1425"/>
              </a:lnSpc>
              <a:buNone/>
            </a:pPr>
            <a:r>
              <a:rPr lang="en-US" sz="4400" b="0" dirty="0">
                <a:solidFill>
                  <a:srgbClr val="C586C0"/>
                </a:solidFill>
                <a:effectLst/>
                <a:latin typeface="Consolas" panose="020B0609020204030204" pitchFamily="49" charset="0"/>
              </a:rPr>
              <a:t>if</a:t>
            </a:r>
            <a:r>
              <a:rPr lang="en-US" sz="4400" b="0" dirty="0">
                <a:solidFill>
                  <a:srgbClr val="CCCCCC"/>
                </a:solidFill>
                <a:effectLst/>
                <a:latin typeface="Consolas" panose="020B0609020204030204" pitchFamily="49" charset="0"/>
              </a:rPr>
              <a:t> </a:t>
            </a:r>
            <a:r>
              <a:rPr lang="en-US" sz="4400" b="0" dirty="0">
                <a:solidFill>
                  <a:srgbClr val="9CDCFE"/>
                </a:solidFill>
                <a:effectLst/>
                <a:latin typeface="Consolas" panose="020B0609020204030204" pitchFamily="49" charset="0"/>
              </a:rPr>
              <a:t>__name__</a:t>
            </a:r>
            <a:r>
              <a:rPr lang="en-US" sz="4400" b="0" dirty="0">
                <a:solidFill>
                  <a:srgbClr val="CCCCCC"/>
                </a:solidFill>
                <a:effectLst/>
                <a:latin typeface="Consolas" panose="020B0609020204030204" pitchFamily="49" charset="0"/>
              </a:rPr>
              <a:t> </a:t>
            </a:r>
            <a:r>
              <a:rPr lang="en-US" sz="4400" b="0" dirty="0">
                <a:solidFill>
                  <a:srgbClr val="D4D4D4"/>
                </a:solidFill>
                <a:effectLst/>
                <a:latin typeface="Consolas" panose="020B0609020204030204" pitchFamily="49" charset="0"/>
              </a:rPr>
              <a:t>==</a:t>
            </a:r>
            <a:r>
              <a:rPr lang="en-US" sz="4400" b="0" dirty="0">
                <a:solidFill>
                  <a:srgbClr val="CCCCCC"/>
                </a:solidFill>
                <a:effectLst/>
                <a:latin typeface="Consolas" panose="020B0609020204030204" pitchFamily="49" charset="0"/>
              </a:rPr>
              <a:t> </a:t>
            </a:r>
            <a:r>
              <a:rPr lang="en-US" sz="4400" b="0" dirty="0">
                <a:solidFill>
                  <a:srgbClr val="CE9178"/>
                </a:solidFill>
                <a:effectLst/>
                <a:latin typeface="Consolas" panose="020B0609020204030204" pitchFamily="49" charset="0"/>
              </a:rPr>
              <a:t>"__main__"</a:t>
            </a:r>
            <a:r>
              <a:rPr lang="en-US" sz="4400" b="0" dirty="0">
                <a:solidFill>
                  <a:srgbClr val="CCCCCC"/>
                </a:solidFill>
                <a:effectLst/>
                <a:latin typeface="Consolas" panose="020B0609020204030204" pitchFamily="49" charset="0"/>
              </a:rPr>
              <a:t>:</a:t>
            </a:r>
          </a:p>
          <a:p>
            <a:pPr>
              <a:lnSpc>
                <a:spcPts val="1425"/>
              </a:lnSpc>
              <a:buNone/>
            </a:pPr>
            <a:r>
              <a:rPr lang="en-US" sz="4400" b="0" dirty="0">
                <a:solidFill>
                  <a:srgbClr val="CCCCCC"/>
                </a:solidFill>
                <a:effectLst/>
                <a:latin typeface="Consolas" panose="020B0609020204030204" pitchFamily="49" charset="0"/>
              </a:rPr>
              <a:t>    </a:t>
            </a:r>
            <a:r>
              <a:rPr lang="en-US" sz="4400" b="0" dirty="0" err="1">
                <a:solidFill>
                  <a:srgbClr val="9CDCFE"/>
                </a:solidFill>
                <a:effectLst/>
                <a:latin typeface="Consolas" panose="020B0609020204030204" pitchFamily="49" charset="0"/>
              </a:rPr>
              <a:t>app</a:t>
            </a:r>
            <a:r>
              <a:rPr lang="en-US" sz="4400" b="0" dirty="0" err="1">
                <a:solidFill>
                  <a:srgbClr val="CCCCCC"/>
                </a:solidFill>
                <a:effectLst/>
                <a:latin typeface="Consolas" panose="020B0609020204030204" pitchFamily="49" charset="0"/>
              </a:rPr>
              <a:t>.run</a:t>
            </a:r>
            <a:r>
              <a:rPr lang="en-US" sz="4400" b="0" dirty="0">
                <a:solidFill>
                  <a:srgbClr val="CCCCCC"/>
                </a:solidFill>
                <a:effectLst/>
                <a:latin typeface="Consolas" panose="020B0609020204030204" pitchFamily="49" charset="0"/>
              </a:rPr>
              <a:t>(</a:t>
            </a:r>
            <a:r>
              <a:rPr lang="en-US" sz="4400" b="0" dirty="0">
                <a:solidFill>
                  <a:srgbClr val="9CDCFE"/>
                </a:solidFill>
                <a:effectLst/>
                <a:latin typeface="Consolas" panose="020B0609020204030204" pitchFamily="49" charset="0"/>
              </a:rPr>
              <a:t>debug</a:t>
            </a:r>
            <a:r>
              <a:rPr lang="en-US" sz="4400" b="0" dirty="0">
                <a:solidFill>
                  <a:srgbClr val="D4D4D4"/>
                </a:solidFill>
                <a:effectLst/>
                <a:latin typeface="Consolas" panose="020B0609020204030204" pitchFamily="49" charset="0"/>
              </a:rPr>
              <a:t>=</a:t>
            </a:r>
            <a:r>
              <a:rPr lang="en-US" sz="4400" b="0" dirty="0">
                <a:solidFill>
                  <a:srgbClr val="569CD6"/>
                </a:solidFill>
                <a:effectLst/>
                <a:latin typeface="Consolas" panose="020B0609020204030204" pitchFamily="49" charset="0"/>
              </a:rPr>
              <a:t>True</a:t>
            </a:r>
            <a:r>
              <a:rPr lang="en-US" sz="4400"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pPr>
              <a:lnSpc>
                <a:spcPts val="1425"/>
              </a:lnSpc>
            </a:pPr>
            <a:endParaRPr lang="en-IN" b="0" dirty="0">
              <a:solidFill>
                <a:srgbClr val="CCCCCC"/>
              </a:solidFill>
              <a:effectLst/>
              <a:latin typeface="Consolas" panose="020B0609020204030204" pitchFamily="49" charset="0"/>
            </a:endParaRPr>
          </a:p>
          <a:p>
            <a:endParaRPr lang="en-IN" dirty="0"/>
          </a:p>
        </p:txBody>
      </p:sp>
      <p:pic>
        <p:nvPicPr>
          <p:cNvPr id="4" name="object 3">
            <a:extLst>
              <a:ext uri="{FF2B5EF4-FFF2-40B4-BE49-F238E27FC236}">
                <a16:creationId xmlns:a16="http://schemas.microsoft.com/office/drawing/2014/main" id="{D42575C7-3E09-9BC9-1F0E-6192FC785347}"/>
              </a:ext>
            </a:extLst>
          </p:cNvPr>
          <p:cNvPicPr/>
          <p:nvPr/>
        </p:nvPicPr>
        <p:blipFill>
          <a:blip r:embed="rId2" cstate="print"/>
          <a:stretch>
            <a:fillRect/>
          </a:stretch>
        </p:blipFill>
        <p:spPr>
          <a:xfrm>
            <a:off x="0" y="0"/>
            <a:ext cx="1514601" cy="600075"/>
          </a:xfrm>
          <a:prstGeom prst="rect">
            <a:avLst/>
          </a:prstGeom>
        </p:spPr>
      </p:pic>
    </p:spTree>
    <p:extLst>
      <p:ext uri="{BB962C8B-B14F-4D97-AF65-F5344CB8AC3E}">
        <p14:creationId xmlns:p14="http://schemas.microsoft.com/office/powerpoint/2010/main" val="1865507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C74F36-16BF-A2A9-583C-D4EAB0BFFAC5}"/>
              </a:ext>
            </a:extLst>
          </p:cNvPr>
          <p:cNvSpPr>
            <a:spLocks noGrp="1"/>
          </p:cNvSpPr>
          <p:nvPr>
            <p:ph type="title"/>
          </p:nvPr>
        </p:nvSpPr>
        <p:spPr>
          <a:xfrm>
            <a:off x="913795" y="609600"/>
            <a:ext cx="10353762" cy="701615"/>
          </a:xfrm>
        </p:spPr>
        <p:txBody>
          <a:bodyPr/>
          <a:lstStyle/>
          <a:p>
            <a:r>
              <a:rPr lang="en-IN" dirty="0"/>
              <a:t>Output</a:t>
            </a:r>
          </a:p>
        </p:txBody>
      </p:sp>
      <p:pic>
        <p:nvPicPr>
          <p:cNvPr id="2" name="object 3">
            <a:extLst>
              <a:ext uri="{FF2B5EF4-FFF2-40B4-BE49-F238E27FC236}">
                <a16:creationId xmlns:a16="http://schemas.microsoft.com/office/drawing/2014/main" id="{F2236967-CCFA-10CA-B950-AEC35D4D0B82}"/>
              </a:ext>
            </a:extLst>
          </p:cNvPr>
          <p:cNvPicPr/>
          <p:nvPr/>
        </p:nvPicPr>
        <p:blipFill>
          <a:blip r:embed="rId2" cstate="print"/>
          <a:stretch>
            <a:fillRect/>
          </a:stretch>
        </p:blipFill>
        <p:spPr>
          <a:xfrm>
            <a:off x="0" y="0"/>
            <a:ext cx="1514601" cy="600075"/>
          </a:xfrm>
          <a:prstGeom prst="rect">
            <a:avLst/>
          </a:prstGeom>
        </p:spPr>
      </p:pic>
      <p:pic>
        <p:nvPicPr>
          <p:cNvPr id="6" name="Content Placeholder 5">
            <a:extLst>
              <a:ext uri="{FF2B5EF4-FFF2-40B4-BE49-F238E27FC236}">
                <a16:creationId xmlns:a16="http://schemas.microsoft.com/office/drawing/2014/main" id="{7B1A3EBB-858E-F92E-CD8D-BB9AD0BA0643}"/>
              </a:ext>
            </a:extLst>
          </p:cNvPr>
          <p:cNvPicPr>
            <a:picLocks noGrp="1" noChangeAspect="1"/>
          </p:cNvPicPr>
          <p:nvPr>
            <p:ph idx="1"/>
          </p:nvPr>
        </p:nvPicPr>
        <p:blipFill>
          <a:blip r:embed="rId3"/>
          <a:stretch>
            <a:fillRect/>
          </a:stretch>
        </p:blipFill>
        <p:spPr>
          <a:xfrm>
            <a:off x="2955986" y="1731963"/>
            <a:ext cx="6239772" cy="4516437"/>
          </a:xfrm>
        </p:spPr>
      </p:pic>
    </p:spTree>
    <p:extLst>
      <p:ext uri="{BB962C8B-B14F-4D97-AF65-F5344CB8AC3E}">
        <p14:creationId xmlns:p14="http://schemas.microsoft.com/office/powerpoint/2010/main" val="3987165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BEBA-9E5E-5529-0299-CF6BB54601E7}"/>
              </a:ext>
            </a:extLst>
          </p:cNvPr>
          <p:cNvSpPr>
            <a:spLocks noGrp="1"/>
          </p:cNvSpPr>
          <p:nvPr>
            <p:ph type="title"/>
          </p:nvPr>
        </p:nvSpPr>
        <p:spPr/>
        <p:txBody>
          <a:bodyPr/>
          <a:lstStyle/>
          <a:p>
            <a:r>
              <a:rPr lang="en-IN" dirty="0"/>
              <a:t>Real World Examples</a:t>
            </a:r>
          </a:p>
        </p:txBody>
      </p:sp>
      <p:sp>
        <p:nvSpPr>
          <p:cNvPr id="3" name="Content Placeholder 2">
            <a:extLst>
              <a:ext uri="{FF2B5EF4-FFF2-40B4-BE49-F238E27FC236}">
                <a16:creationId xmlns:a16="http://schemas.microsoft.com/office/drawing/2014/main" id="{976182A0-4955-EA0A-8BAB-14072E40899C}"/>
              </a:ext>
            </a:extLst>
          </p:cNvPr>
          <p:cNvSpPr>
            <a:spLocks noGrp="1"/>
          </p:cNvSpPr>
          <p:nvPr>
            <p:ph idx="1"/>
          </p:nvPr>
        </p:nvSpPr>
        <p:spPr/>
        <p:txBody>
          <a:bodyPr/>
          <a:lstStyle/>
          <a:p>
            <a:r>
              <a:rPr lang="en-US" dirty="0"/>
              <a:t>Brazilian Bank Attack (2017): Hackers compromised the bank’s DNS, redirecting customers to a  fake website that stole login credentials and financial data.</a:t>
            </a:r>
          </a:p>
          <a:p>
            <a:r>
              <a:rPr lang="en-US" dirty="0" err="1"/>
              <a:t>MyEtherWallet</a:t>
            </a:r>
            <a:r>
              <a:rPr lang="en-US" dirty="0"/>
              <a:t> DNS Hack (2018): Attackers hijacked Google’s DNS servers, directing </a:t>
            </a:r>
            <a:r>
              <a:rPr lang="en-US" dirty="0" err="1"/>
              <a:t>MyEtherWallet</a:t>
            </a:r>
            <a:r>
              <a:rPr lang="en-US" dirty="0"/>
              <a:t> users to a phishing site, leading to cryptocurrency theft worth $150,000.</a:t>
            </a:r>
          </a:p>
          <a:p>
            <a:r>
              <a:rPr lang="en-US" dirty="0"/>
              <a:t>Microsoft Office 365 Phishing Attack (2020): Attackers used DNS spoofing to redirect users to fake Office 365 login pages, harvesting corporate credentials.</a:t>
            </a:r>
          </a:p>
          <a:p>
            <a:r>
              <a:rPr lang="en-US" dirty="0"/>
              <a:t>Bank of America DNS Hijack (2014): Cybercriminals altered DNS settings, redirecting users to fraudulent banking sites to steal login credentials.</a:t>
            </a:r>
          </a:p>
          <a:p>
            <a:endParaRPr lang="en-IN" dirty="0"/>
          </a:p>
        </p:txBody>
      </p:sp>
      <p:pic>
        <p:nvPicPr>
          <p:cNvPr id="4" name="object 3">
            <a:extLst>
              <a:ext uri="{FF2B5EF4-FFF2-40B4-BE49-F238E27FC236}">
                <a16:creationId xmlns:a16="http://schemas.microsoft.com/office/drawing/2014/main" id="{C0E0616E-224B-E980-D65D-C8D055944CD3}"/>
              </a:ext>
            </a:extLst>
          </p:cNvPr>
          <p:cNvPicPr/>
          <p:nvPr/>
        </p:nvPicPr>
        <p:blipFill>
          <a:blip r:embed="rId2" cstate="print"/>
          <a:stretch>
            <a:fillRect/>
          </a:stretch>
        </p:blipFill>
        <p:spPr>
          <a:xfrm>
            <a:off x="0" y="0"/>
            <a:ext cx="1514601" cy="600075"/>
          </a:xfrm>
          <a:prstGeom prst="rect">
            <a:avLst/>
          </a:prstGeom>
        </p:spPr>
      </p:pic>
    </p:spTree>
    <p:extLst>
      <p:ext uri="{BB962C8B-B14F-4D97-AF65-F5344CB8AC3E}">
        <p14:creationId xmlns:p14="http://schemas.microsoft.com/office/powerpoint/2010/main" val="3408592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1dbfbcf-4930-42b5-b979-19a91371948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BDF14676EC83344B2690A580BBEF1ED" ma:contentTypeVersion="13" ma:contentTypeDescription="Create a new document." ma:contentTypeScope="" ma:versionID="fb241b6b0ebbbed41bc95bbdb3a241a9">
  <xsd:schema xmlns:xsd="http://www.w3.org/2001/XMLSchema" xmlns:xs="http://www.w3.org/2001/XMLSchema" xmlns:p="http://schemas.microsoft.com/office/2006/metadata/properties" xmlns:ns3="41dbfbcf-4930-42b5-b979-19a91371948d" xmlns:ns4="cadb1eaf-35ee-443c-afb1-c0c0c788e8a9" targetNamespace="http://schemas.microsoft.com/office/2006/metadata/properties" ma:root="true" ma:fieldsID="79ec63944c837a7da487d8b9d4b1af2d" ns3:_="" ns4:_="">
    <xsd:import namespace="41dbfbcf-4930-42b5-b979-19a91371948d"/>
    <xsd:import namespace="cadb1eaf-35ee-443c-afb1-c0c0c788e8a9"/>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dbfbcf-4930-42b5-b979-19a9137194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adb1eaf-35ee-443c-afb1-c0c0c788e8a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A1D57D-9A18-4958-82AB-CD444070BD0B}">
  <ds:schemaRefs>
    <ds:schemaRef ds:uri="http://purl.org/dc/elements/1.1/"/>
    <ds:schemaRef ds:uri="http://schemas.microsoft.com/office/infopath/2007/PartnerControls"/>
    <ds:schemaRef ds:uri="http://schemas.microsoft.com/office/2006/metadata/properties"/>
    <ds:schemaRef ds:uri="http://purl.org/dc/terms/"/>
    <ds:schemaRef ds:uri="http://schemas.microsoft.com/office/2006/documentManagement/types"/>
    <ds:schemaRef ds:uri="cadb1eaf-35ee-443c-afb1-c0c0c788e8a9"/>
    <ds:schemaRef ds:uri="http://www.w3.org/XML/1998/namespace"/>
    <ds:schemaRef ds:uri="http://purl.org/dc/dcmitype/"/>
    <ds:schemaRef ds:uri="http://schemas.openxmlformats.org/package/2006/metadata/core-properties"/>
    <ds:schemaRef ds:uri="41dbfbcf-4930-42b5-b979-19a91371948d"/>
  </ds:schemaRefs>
</ds:datastoreItem>
</file>

<file path=customXml/itemProps2.xml><?xml version="1.0" encoding="utf-8"?>
<ds:datastoreItem xmlns:ds="http://schemas.openxmlformats.org/officeDocument/2006/customXml" ds:itemID="{B0AEC1A9-0491-4651-AF82-F1C8168A51DE}">
  <ds:schemaRefs>
    <ds:schemaRef ds:uri="http://schemas.microsoft.com/sharepoint/v3/contenttype/forms"/>
  </ds:schemaRefs>
</ds:datastoreItem>
</file>

<file path=customXml/itemProps3.xml><?xml version="1.0" encoding="utf-8"?>
<ds:datastoreItem xmlns:ds="http://schemas.openxmlformats.org/officeDocument/2006/customXml" ds:itemID="{C547310C-2A13-4249-AF44-706DA75182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dbfbcf-4930-42b5-b979-19a91371948d"/>
    <ds:schemaRef ds:uri="cadb1eaf-35ee-443c-afb1-c0c0c788e8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TM04033929[[fn=Slate]]</Template>
  <TotalTime>143</TotalTime>
  <Words>1132</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Calibri</vt:lpstr>
      <vt:lpstr>Calisto MT</vt:lpstr>
      <vt:lpstr>Consolas</vt:lpstr>
      <vt:lpstr>Wingdings 2</vt:lpstr>
      <vt:lpstr>Slate</vt:lpstr>
      <vt:lpstr>  Network Protocols and Security  Title:DNSGuard: A Comprehensive Tool for DNS Security, Monitoring, and Performance Optimization  </vt:lpstr>
      <vt:lpstr>INTRODUCTION</vt:lpstr>
      <vt:lpstr>Objective</vt:lpstr>
      <vt:lpstr>Procedure</vt:lpstr>
      <vt:lpstr>PowerPoint Presentation</vt:lpstr>
      <vt:lpstr>PowerPoint Presentation</vt:lpstr>
      <vt:lpstr>                                  Code</vt:lpstr>
      <vt:lpstr>Output</vt:lpstr>
      <vt:lpstr>Real World Examples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PAITARA VARSHINI .</dc:creator>
  <cp:lastModifiedBy>velivala keerthi</cp:lastModifiedBy>
  <cp:revision>9</cp:revision>
  <dcterms:created xsi:type="dcterms:W3CDTF">2025-04-02T16:17:23Z</dcterms:created>
  <dcterms:modified xsi:type="dcterms:W3CDTF">2025-07-24T16:40:38Z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0x0101008BDF14676EC83344B2690A580BBEF1ED</vt:lpwstr>
  </property>
</Properties>
</file>