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56" r:id="rId2"/>
    <p:sldId id="257" r:id="rId3"/>
    <p:sldId id="259" r:id="rId4"/>
    <p:sldId id="258" r:id="rId5"/>
    <p:sldId id="282" r:id="rId6"/>
    <p:sldId id="312" r:id="rId7"/>
    <p:sldId id="313" r:id="rId8"/>
    <p:sldId id="314" r:id="rId9"/>
    <p:sldId id="283" r:id="rId10"/>
    <p:sldId id="284" r:id="rId11"/>
    <p:sldId id="285" r:id="rId12"/>
    <p:sldId id="316" r:id="rId13"/>
    <p:sldId id="288" r:id="rId14"/>
    <p:sldId id="289" r:id="rId15"/>
    <p:sldId id="286" r:id="rId16"/>
    <p:sldId id="287" r:id="rId17"/>
    <p:sldId id="261" r:id="rId18"/>
    <p:sldId id="290" r:id="rId19"/>
    <p:sldId id="291" r:id="rId20"/>
    <p:sldId id="292" r:id="rId21"/>
    <p:sldId id="293" r:id="rId22"/>
    <p:sldId id="294" r:id="rId23"/>
    <p:sldId id="271" r:id="rId24"/>
    <p:sldId id="272" r:id="rId25"/>
    <p:sldId id="296" r:id="rId26"/>
    <p:sldId id="297" r:id="rId27"/>
    <p:sldId id="298" r:id="rId28"/>
    <p:sldId id="299" r:id="rId29"/>
    <p:sldId id="300" r:id="rId30"/>
    <p:sldId id="301" r:id="rId31"/>
    <p:sldId id="302" r:id="rId32"/>
    <p:sldId id="304" r:id="rId33"/>
    <p:sldId id="305" r:id="rId34"/>
    <p:sldId id="303" r:id="rId35"/>
    <p:sldId id="306" r:id="rId36"/>
    <p:sldId id="307" r:id="rId37"/>
    <p:sldId id="308" r:id="rId38"/>
    <p:sldId id="309" r:id="rId39"/>
    <p:sldId id="310" r:id="rId40"/>
    <p:sldId id="311" r:id="rId41"/>
    <p:sldId id="280" r:id="rId42"/>
    <p:sldId id="315" r:id="rId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C2BA2CD9-EE79-435E-9143-B6C8883059E8}" type="datetimeFigureOut">
              <a:rPr lang="en-US" smtClean="0"/>
              <a:pPr/>
              <a:t>8/31/2016</a:t>
            </a:fld>
            <a:endParaRPr lang="en-IN"/>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IN"/>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BAD908EF-AD05-468B-8BE3-E2411C2802DB}"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2BA2CD9-EE79-435E-9143-B6C8883059E8}" type="datetimeFigureOut">
              <a:rPr lang="en-US" smtClean="0"/>
              <a:pPr/>
              <a:t>8/31/2016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AD908EF-AD05-468B-8BE3-E2411C2802DB}"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2BA2CD9-EE79-435E-9143-B6C8883059E8}" type="datetimeFigureOut">
              <a:rPr lang="en-US" smtClean="0"/>
              <a:pPr/>
              <a:t>8/31/2016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AD908EF-AD05-468B-8BE3-E2411C2802DB}"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C2BA2CD9-EE79-435E-9143-B6C8883059E8}" type="datetimeFigureOut">
              <a:rPr lang="en-US" smtClean="0"/>
              <a:pPr/>
              <a:t>8/31/2016</a:t>
            </a:fld>
            <a:endParaRPr lang="en-IN"/>
          </a:p>
        </p:txBody>
      </p:sp>
      <p:sp>
        <p:nvSpPr>
          <p:cNvPr id="9" name="Slide Number Placeholder 8"/>
          <p:cNvSpPr>
            <a:spLocks noGrp="1"/>
          </p:cNvSpPr>
          <p:nvPr>
            <p:ph type="sldNum" sz="quarter" idx="15"/>
          </p:nvPr>
        </p:nvSpPr>
        <p:spPr/>
        <p:txBody>
          <a:bodyPr rtlCol="0"/>
          <a:lstStyle/>
          <a:p>
            <a:fld id="{BAD908EF-AD05-468B-8BE3-E2411C2802DB}" type="slidenum">
              <a:rPr lang="en-IN" smtClean="0"/>
              <a:pPr/>
              <a:t>‹#›</a:t>
            </a:fld>
            <a:endParaRPr lang="en-IN"/>
          </a:p>
        </p:txBody>
      </p:sp>
      <p:sp>
        <p:nvSpPr>
          <p:cNvPr id="10" name="Footer Placeholder 9"/>
          <p:cNvSpPr>
            <a:spLocks noGrp="1"/>
          </p:cNvSpPr>
          <p:nvPr>
            <p:ph type="ftr" sz="quarter" idx="16"/>
          </p:nvPr>
        </p:nvSpPr>
        <p:spPr/>
        <p:txBody>
          <a:bodyPr rtlCol="0"/>
          <a:lstStyle/>
          <a:p>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C2BA2CD9-EE79-435E-9143-B6C8883059E8}" type="datetimeFigureOut">
              <a:rPr lang="en-US" smtClean="0"/>
              <a:pPr/>
              <a:t>8/31/2016</a:t>
            </a:fld>
            <a:endParaRPr lang="en-IN"/>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IN"/>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BAD908EF-AD05-468B-8BE3-E2411C2802DB}"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C2BA2CD9-EE79-435E-9143-B6C8883059E8}" type="datetimeFigureOut">
              <a:rPr lang="en-US" smtClean="0"/>
              <a:pPr/>
              <a:t>8/31/2016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AD908EF-AD05-468B-8BE3-E2411C2802DB}" type="slidenum">
              <a:rPr lang="en-IN" smtClean="0"/>
              <a:pPr/>
              <a:t>‹#›</a:t>
            </a:fld>
            <a:endParaRPr lang="en-IN"/>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C2BA2CD9-EE79-435E-9143-B6C8883059E8}" type="datetimeFigureOut">
              <a:rPr lang="en-US" smtClean="0"/>
              <a:pPr/>
              <a:t>8/31/2016</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AD908EF-AD05-468B-8BE3-E2411C2802DB}" type="slidenum">
              <a:rPr lang="en-IN" smtClean="0"/>
              <a:pPr/>
              <a:t>‹#›</a:t>
            </a:fld>
            <a:endParaRPr lang="en-IN"/>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C2BA2CD9-EE79-435E-9143-B6C8883059E8}" type="datetimeFigureOut">
              <a:rPr lang="en-US" smtClean="0"/>
              <a:pPr/>
              <a:t>8/31/2016</a:t>
            </a:fld>
            <a:endParaRPr lang="en-IN"/>
          </a:p>
        </p:txBody>
      </p:sp>
      <p:sp>
        <p:nvSpPr>
          <p:cNvPr id="7" name="Slide Number Placeholder 6"/>
          <p:cNvSpPr>
            <a:spLocks noGrp="1"/>
          </p:cNvSpPr>
          <p:nvPr>
            <p:ph type="sldNum" sz="quarter" idx="11"/>
          </p:nvPr>
        </p:nvSpPr>
        <p:spPr/>
        <p:txBody>
          <a:bodyPr rtlCol="0"/>
          <a:lstStyle/>
          <a:p>
            <a:fld id="{BAD908EF-AD05-468B-8BE3-E2411C2802DB}" type="slidenum">
              <a:rPr lang="en-IN" smtClean="0"/>
              <a:pPr/>
              <a:t>‹#›</a:t>
            </a:fld>
            <a:endParaRPr lang="en-IN"/>
          </a:p>
        </p:txBody>
      </p:sp>
      <p:sp>
        <p:nvSpPr>
          <p:cNvPr id="8" name="Footer Placeholder 7"/>
          <p:cNvSpPr>
            <a:spLocks noGrp="1"/>
          </p:cNvSpPr>
          <p:nvPr>
            <p:ph type="ftr" sz="quarter" idx="12"/>
          </p:nvPr>
        </p:nvSpPr>
        <p:spPr/>
        <p:txBody>
          <a:bodyPr rtlCol="0"/>
          <a:lstStyle/>
          <a:p>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BA2CD9-EE79-435E-9143-B6C8883059E8}" type="datetimeFigureOut">
              <a:rPr lang="en-US" smtClean="0"/>
              <a:pPr/>
              <a:t>8/31/2016</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AD908EF-AD05-468B-8BE3-E2411C2802DB}"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C2BA2CD9-EE79-435E-9143-B6C8883059E8}" type="datetimeFigureOut">
              <a:rPr lang="en-US" smtClean="0"/>
              <a:pPr/>
              <a:t>8/31/2016</a:t>
            </a:fld>
            <a:endParaRPr lang="en-IN"/>
          </a:p>
        </p:txBody>
      </p:sp>
      <p:sp>
        <p:nvSpPr>
          <p:cNvPr id="22" name="Slide Number Placeholder 21"/>
          <p:cNvSpPr>
            <a:spLocks noGrp="1"/>
          </p:cNvSpPr>
          <p:nvPr>
            <p:ph type="sldNum" sz="quarter" idx="15"/>
          </p:nvPr>
        </p:nvSpPr>
        <p:spPr/>
        <p:txBody>
          <a:bodyPr rtlCol="0"/>
          <a:lstStyle/>
          <a:p>
            <a:fld id="{BAD908EF-AD05-468B-8BE3-E2411C2802DB}" type="slidenum">
              <a:rPr lang="en-IN" smtClean="0"/>
              <a:pPr/>
              <a:t>‹#›</a:t>
            </a:fld>
            <a:endParaRPr lang="en-IN"/>
          </a:p>
        </p:txBody>
      </p:sp>
      <p:sp>
        <p:nvSpPr>
          <p:cNvPr id="23" name="Footer Placeholder 22"/>
          <p:cNvSpPr>
            <a:spLocks noGrp="1"/>
          </p:cNvSpPr>
          <p:nvPr>
            <p:ph type="ftr" sz="quarter" idx="16"/>
          </p:nvPr>
        </p:nvSpPr>
        <p:spPr/>
        <p:txBody>
          <a:bodyPr rtlCol="0"/>
          <a:lstStyle/>
          <a:p>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C2BA2CD9-EE79-435E-9143-B6C8883059E8}" type="datetimeFigureOut">
              <a:rPr lang="en-US" smtClean="0"/>
              <a:pPr/>
              <a:t>8/31/2016</a:t>
            </a:fld>
            <a:endParaRPr lang="en-IN"/>
          </a:p>
        </p:txBody>
      </p:sp>
      <p:sp>
        <p:nvSpPr>
          <p:cNvPr id="18" name="Slide Number Placeholder 17"/>
          <p:cNvSpPr>
            <a:spLocks noGrp="1"/>
          </p:cNvSpPr>
          <p:nvPr>
            <p:ph type="sldNum" sz="quarter" idx="11"/>
          </p:nvPr>
        </p:nvSpPr>
        <p:spPr/>
        <p:txBody>
          <a:bodyPr rtlCol="0"/>
          <a:lstStyle/>
          <a:p>
            <a:fld id="{BAD908EF-AD05-468B-8BE3-E2411C2802DB}" type="slidenum">
              <a:rPr lang="en-IN" smtClean="0"/>
              <a:pPr/>
              <a:t>‹#›</a:t>
            </a:fld>
            <a:endParaRPr lang="en-IN"/>
          </a:p>
        </p:txBody>
      </p:sp>
      <p:sp>
        <p:nvSpPr>
          <p:cNvPr id="21" name="Footer Placeholder 20"/>
          <p:cNvSpPr>
            <a:spLocks noGrp="1"/>
          </p:cNvSpPr>
          <p:nvPr>
            <p:ph type="ftr" sz="quarter" idx="12"/>
          </p:nvPr>
        </p:nvSpPr>
        <p:spPr/>
        <p:txBody>
          <a:bodyPr rtlCol="0"/>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C2BA2CD9-EE79-435E-9143-B6C8883059E8}" type="datetimeFigureOut">
              <a:rPr lang="en-US" smtClean="0"/>
              <a:pPr/>
              <a:t>8/31/2016</a:t>
            </a:fld>
            <a:endParaRPr lang="en-IN"/>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IN"/>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BAD908EF-AD05-468B-8BE3-E2411C2802DB}"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000109"/>
            <a:ext cx="9144000" cy="4357717"/>
          </a:xfrm>
        </p:spPr>
        <p:txBody>
          <a:bodyPr>
            <a:normAutofit fontScale="90000"/>
          </a:bodyPr>
          <a:lstStyle/>
          <a:p>
            <a:r>
              <a:rPr lang="en-US" sz="3100" b="1" dirty="0" smtClean="0">
                <a:latin typeface="Georgia" pitchFamily="18" charset="0"/>
              </a:rPr>
              <a:t/>
            </a:r>
            <a:br>
              <a:rPr lang="en-US" sz="3100" b="1" dirty="0" smtClean="0">
                <a:latin typeface="Georgia" pitchFamily="18" charset="0"/>
              </a:rPr>
            </a:br>
            <a:r>
              <a:rPr lang="en-US" sz="3100" b="1" dirty="0">
                <a:latin typeface="Georgia" pitchFamily="18" charset="0"/>
              </a:rPr>
              <a:t/>
            </a:r>
            <a:br>
              <a:rPr lang="en-US" sz="3100" b="1" dirty="0">
                <a:latin typeface="Georgia" pitchFamily="18" charset="0"/>
              </a:rPr>
            </a:br>
            <a:r>
              <a:rPr lang="en-US" sz="3100" b="1" dirty="0" smtClean="0">
                <a:latin typeface="Georgia" pitchFamily="18" charset="0"/>
              </a:rPr>
              <a:t/>
            </a:r>
            <a:br>
              <a:rPr lang="en-US" sz="3100" b="1" dirty="0" smtClean="0">
                <a:latin typeface="Georgia" pitchFamily="18" charset="0"/>
              </a:rPr>
            </a:br>
            <a:r>
              <a:rPr lang="en-US" sz="3100" b="1" dirty="0">
                <a:latin typeface="Georgia" pitchFamily="18" charset="0"/>
              </a:rPr>
              <a:t/>
            </a:r>
            <a:br>
              <a:rPr lang="en-US" sz="3100" b="1" dirty="0">
                <a:latin typeface="Georgia" pitchFamily="18" charset="0"/>
              </a:rPr>
            </a:br>
            <a:r>
              <a:rPr lang="en-US" sz="3100" b="1" dirty="0" smtClean="0">
                <a:latin typeface="Georgia" pitchFamily="18" charset="0"/>
              </a:rPr>
              <a:t/>
            </a:r>
            <a:br>
              <a:rPr lang="en-US" sz="3100" b="1" dirty="0" smtClean="0">
                <a:latin typeface="Georgia" pitchFamily="18" charset="0"/>
              </a:rPr>
            </a:br>
            <a:r>
              <a:rPr lang="en-US" sz="3100" b="1" dirty="0" smtClean="0">
                <a:latin typeface="Georgia" pitchFamily="18" charset="0"/>
              </a:rPr>
              <a:t/>
            </a:r>
            <a:br>
              <a:rPr lang="en-US" sz="3100" b="1" dirty="0" smtClean="0">
                <a:latin typeface="Georgia" pitchFamily="18" charset="0"/>
              </a:rPr>
            </a:br>
            <a:r>
              <a:rPr lang="en-US" sz="3100" dirty="0" smtClean="0">
                <a:latin typeface="Georgia" pitchFamily="18" charset="0"/>
              </a:rPr>
              <a:t/>
            </a:r>
            <a:br>
              <a:rPr lang="en-US" sz="3100" dirty="0" smtClean="0">
                <a:latin typeface="Georgia" pitchFamily="18" charset="0"/>
              </a:rPr>
            </a:br>
            <a:r>
              <a:rPr lang="en-US" sz="3100" dirty="0" smtClean="0">
                <a:latin typeface="Georgia" pitchFamily="18" charset="0"/>
              </a:rPr>
              <a:t/>
            </a:r>
            <a:br>
              <a:rPr lang="en-US" sz="3100" dirty="0" smtClean="0">
                <a:latin typeface="Georgia" pitchFamily="18" charset="0"/>
              </a:rPr>
            </a:br>
            <a:r>
              <a:rPr lang="en-US" sz="3100" dirty="0" smtClean="0">
                <a:latin typeface="Georgia" pitchFamily="18" charset="0"/>
              </a:rPr>
              <a:t/>
            </a:r>
            <a:br>
              <a:rPr lang="en-US" sz="3100" dirty="0" smtClean="0">
                <a:latin typeface="Georgia" pitchFamily="18" charset="0"/>
              </a:rPr>
            </a:br>
            <a:r>
              <a:rPr lang="en-US" sz="3100" dirty="0" smtClean="0">
                <a:latin typeface="Georgia" pitchFamily="18" charset="0"/>
              </a:rPr>
              <a:t/>
            </a:r>
            <a:br>
              <a:rPr lang="en-US" sz="3100" dirty="0" smtClean="0">
                <a:latin typeface="Georgia" pitchFamily="18" charset="0"/>
              </a:rPr>
            </a:br>
            <a:r>
              <a:rPr lang="en-US" sz="3100" dirty="0" smtClean="0">
                <a:latin typeface="Georgia" pitchFamily="18" charset="0"/>
              </a:rPr>
              <a:t/>
            </a:r>
            <a:br>
              <a:rPr lang="en-US" sz="3100" dirty="0" smtClean="0">
                <a:latin typeface="Georgia" pitchFamily="18" charset="0"/>
              </a:rPr>
            </a:br>
            <a:r>
              <a:rPr lang="en-US" sz="3100" dirty="0" smtClean="0">
                <a:latin typeface="Georgia" pitchFamily="18" charset="0"/>
              </a:rPr>
              <a:t/>
            </a:r>
            <a:br>
              <a:rPr lang="en-US" sz="3100" dirty="0" smtClean="0">
                <a:latin typeface="Georgia" pitchFamily="18" charset="0"/>
              </a:rPr>
            </a:br>
            <a:r>
              <a:rPr lang="en-US" sz="3100" b="1" dirty="0" smtClean="0"/>
              <a:t>Intrusion </a:t>
            </a:r>
            <a:r>
              <a:rPr lang="en-US" sz="3100" b="1" dirty="0"/>
              <a:t>Detection System Using Rough Set</a:t>
            </a:r>
            <a:r>
              <a:rPr lang="en-IN" sz="3100" b="1" dirty="0"/>
              <a:t/>
            </a:r>
            <a:br>
              <a:rPr lang="en-IN" sz="3100" b="1" dirty="0"/>
            </a:br>
            <a:r>
              <a:rPr lang="en-US" sz="3100" b="1" dirty="0"/>
              <a:t>Classification </a:t>
            </a:r>
            <a:r>
              <a:rPr lang="en-US" sz="3100" b="1" dirty="0" smtClean="0"/>
              <a:t>Approach</a:t>
            </a:r>
            <a:r>
              <a:rPr lang="en-US" sz="3600" b="1" dirty="0" smtClean="0"/>
              <a:t/>
            </a:r>
            <a:br>
              <a:rPr lang="en-US" sz="3600" b="1" dirty="0" smtClean="0"/>
            </a:br>
            <a:r>
              <a:rPr lang="en-US" sz="3600" b="1" dirty="0"/>
              <a:t/>
            </a:r>
            <a:br>
              <a:rPr lang="en-US" sz="3600" b="1" dirty="0"/>
            </a:br>
            <a:r>
              <a:rPr lang="en-US" sz="3600" b="1" dirty="0" smtClean="0"/>
              <a:t/>
            </a:r>
            <a:br>
              <a:rPr lang="en-US" sz="3600" b="1" dirty="0" smtClean="0"/>
            </a:br>
            <a:r>
              <a:rPr lang="en-US" sz="3600" b="1" dirty="0"/>
              <a:t/>
            </a:r>
            <a:br>
              <a:rPr lang="en-US" sz="3600" b="1" dirty="0"/>
            </a:br>
            <a:r>
              <a:rPr lang="en-US" sz="3600" dirty="0" smtClean="0"/>
              <a:t> </a:t>
            </a:r>
            <a:br>
              <a:rPr lang="en-US" sz="3600" dirty="0" smtClean="0"/>
            </a:br>
            <a:endParaRPr lang="en-IN" sz="2200" b="1" dirty="0"/>
          </a:p>
        </p:txBody>
      </p:sp>
      <p:sp>
        <p:nvSpPr>
          <p:cNvPr id="3" name="Subtitle 2"/>
          <p:cNvSpPr>
            <a:spLocks noGrp="1"/>
          </p:cNvSpPr>
          <p:nvPr>
            <p:ph type="subTitle" idx="1"/>
          </p:nvPr>
        </p:nvSpPr>
        <p:spPr>
          <a:xfrm>
            <a:off x="1371600" y="3500438"/>
            <a:ext cx="7272366" cy="2500330"/>
          </a:xfrm>
        </p:spPr>
        <p:txBody>
          <a:bodyPr>
            <a:normAutofit fontScale="92500" lnSpcReduction="10000"/>
          </a:bodyPr>
          <a:lstStyle/>
          <a:p>
            <a:endParaRPr lang="en-US" dirty="0" smtClean="0">
              <a:solidFill>
                <a:schemeClr val="tx1"/>
              </a:solidFill>
            </a:endParaRPr>
          </a:p>
          <a:p>
            <a:r>
              <a:rPr lang="en-US" sz="4400" dirty="0" smtClean="0"/>
              <a:t/>
            </a:r>
            <a:br>
              <a:rPr lang="en-US" sz="4400" dirty="0" smtClean="0"/>
            </a:br>
            <a:r>
              <a:rPr lang="en-US" sz="4400" dirty="0" smtClean="0"/>
              <a:t>	</a:t>
            </a:r>
            <a:r>
              <a:rPr lang="en-US" sz="2400" dirty="0" smtClean="0">
                <a:solidFill>
                  <a:schemeClr val="tx1"/>
                </a:solidFill>
              </a:rPr>
              <a:t>under the guidance of Dr. </a:t>
            </a:r>
            <a:r>
              <a:rPr lang="en-US" sz="2400" dirty="0" smtClean="0">
                <a:solidFill>
                  <a:schemeClr val="tx1"/>
                </a:solidFill>
              </a:rPr>
              <a:t>Shekhar Verma</a:t>
            </a:r>
            <a:endParaRPr lang="en-US" sz="2400" dirty="0" smtClean="0">
              <a:solidFill>
                <a:schemeClr val="tx1"/>
              </a:solidFill>
            </a:endParaRPr>
          </a:p>
          <a:p>
            <a:endParaRPr lang="en-US" sz="2400" dirty="0" smtClean="0">
              <a:solidFill>
                <a:schemeClr val="tx1"/>
              </a:solidFill>
            </a:endParaRPr>
          </a:p>
          <a:p>
            <a:r>
              <a:rPr lang="en-US" sz="3000" dirty="0" smtClean="0">
                <a:solidFill>
                  <a:schemeClr val="tx1"/>
                </a:solidFill>
              </a:rPr>
              <a:t>	</a:t>
            </a:r>
            <a:r>
              <a:rPr lang="en-US" sz="2400" dirty="0" err="1" smtClean="0">
                <a:solidFill>
                  <a:schemeClr val="tx1"/>
                </a:solidFill>
              </a:rPr>
              <a:t>R.Keerthi</a:t>
            </a:r>
            <a:r>
              <a:rPr lang="en-US" sz="2400" smtClean="0">
                <a:solidFill>
                  <a:schemeClr val="tx1"/>
                </a:solidFill>
              </a:rPr>
              <a:t> Reddy</a:t>
            </a:r>
            <a:r>
              <a:rPr lang="en-US" sz="2400" smtClean="0">
                <a:solidFill>
                  <a:schemeClr val="tx1"/>
                </a:solidFill>
              </a:rPr>
              <a:t>(IIT2009171)</a:t>
            </a:r>
            <a:endParaRPr lang="en-IN" sz="2400" dirty="0">
              <a:solidFill>
                <a:schemeClr val="tx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IN" dirty="0"/>
          </a:p>
        </p:txBody>
      </p:sp>
      <p:sp>
        <p:nvSpPr>
          <p:cNvPr id="3" name="Content Placeholder 2"/>
          <p:cNvSpPr>
            <a:spLocks noGrp="1"/>
          </p:cNvSpPr>
          <p:nvPr>
            <p:ph sz="quarter" idx="1"/>
          </p:nvPr>
        </p:nvSpPr>
        <p:spPr/>
        <p:txBody>
          <a:bodyPr>
            <a:normAutofit/>
          </a:bodyPr>
          <a:lstStyle/>
          <a:p>
            <a:pPr algn="just"/>
            <a:r>
              <a:rPr lang="en-IN" sz="1800" dirty="0" smtClean="0"/>
              <a:t>Using these decision rules we can find out that which feature attribute have role in intrusion and what value is reason for intrusion so intrusion detector design system in such a way that in future that type of situation not happen or minimize intrusion happening  probability.</a:t>
            </a:r>
          </a:p>
          <a:p>
            <a:pPr algn="just">
              <a:buNone/>
            </a:pPr>
            <a:r>
              <a:rPr lang="en-IN" sz="1800" dirty="0" smtClean="0"/>
              <a:t> </a:t>
            </a:r>
          </a:p>
          <a:p>
            <a:pPr algn="just"/>
            <a:r>
              <a:rPr lang="en-US" sz="1800" dirty="0" smtClean="0"/>
              <a:t>These intrusion detection system are also have ability to control internal attacks log intrusion </a:t>
            </a:r>
            <a:r>
              <a:rPr lang="en-US" sz="1800" dirty="0" err="1" smtClean="0"/>
              <a:t>attempts,provide</a:t>
            </a:r>
            <a:r>
              <a:rPr lang="en-US" sz="1800" dirty="0" smtClean="0"/>
              <a:t> a </a:t>
            </a:r>
            <a:r>
              <a:rPr lang="en-US" sz="1800" dirty="0" err="1" smtClean="0"/>
              <a:t>hsory</a:t>
            </a:r>
            <a:r>
              <a:rPr lang="en-US" sz="1800" dirty="0" smtClean="0"/>
              <a:t> for </a:t>
            </a:r>
            <a:r>
              <a:rPr lang="en-US" sz="1800" dirty="0" err="1" smtClean="0"/>
              <a:t>attacks,send</a:t>
            </a:r>
            <a:r>
              <a:rPr lang="en-US" sz="1800" dirty="0" smtClean="0"/>
              <a:t> alerts ,detect attacks and reacting to attacks.</a:t>
            </a:r>
            <a:endParaRPr lang="en-IN" sz="1800" dirty="0" smtClean="0"/>
          </a:p>
          <a:p>
            <a:pPr algn="just"/>
            <a:endParaRPr lang="en-IN" sz="18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3600" b="1" dirty="0" smtClean="0"/>
              <a:t>Description of Hardware and Software</a:t>
            </a:r>
            <a:endParaRPr lang="en-IN" sz="3600" dirty="0"/>
          </a:p>
        </p:txBody>
      </p:sp>
      <p:sp>
        <p:nvSpPr>
          <p:cNvPr id="3" name="Content Placeholder 2"/>
          <p:cNvSpPr>
            <a:spLocks noGrp="1"/>
          </p:cNvSpPr>
          <p:nvPr>
            <p:ph sz="quarter" idx="1"/>
          </p:nvPr>
        </p:nvSpPr>
        <p:spPr/>
        <p:txBody>
          <a:bodyPr>
            <a:normAutofit/>
          </a:bodyPr>
          <a:lstStyle/>
          <a:p>
            <a:pPr>
              <a:buFont typeface="Wingdings" pitchFamily="2" charset="2"/>
              <a:buChar char="Ø"/>
            </a:pPr>
            <a:r>
              <a:rPr lang="en-IN" sz="1800" b="1" dirty="0" smtClean="0"/>
              <a:t>Hardware –</a:t>
            </a:r>
            <a:r>
              <a:rPr lang="en-IN" sz="1800" dirty="0" smtClean="0"/>
              <a:t> </a:t>
            </a:r>
          </a:p>
          <a:p>
            <a:pPr lvl="0"/>
            <a:r>
              <a:rPr lang="en-IN" sz="1800" dirty="0" smtClean="0"/>
              <a:t>For this thesis  </a:t>
            </a:r>
            <a:r>
              <a:rPr lang="en-IN" sz="1800" dirty="0" err="1" smtClean="0"/>
              <a:t>i</a:t>
            </a:r>
            <a:r>
              <a:rPr lang="en-IN" sz="1800" dirty="0" smtClean="0"/>
              <a:t> am using my HP dv4  Window 7 operating system installed computer  and it have 3 GB ram and Intel core 2 </a:t>
            </a:r>
            <a:r>
              <a:rPr lang="en-IN" sz="1800" dirty="0" err="1" smtClean="0"/>
              <a:t>dua</a:t>
            </a:r>
            <a:r>
              <a:rPr lang="en-IN" sz="1800" dirty="0" smtClean="0"/>
              <a:t> 2.20 GHz processor. </a:t>
            </a:r>
          </a:p>
          <a:p>
            <a:pPr lvl="0"/>
            <a:r>
              <a:rPr lang="en-IN" sz="1800" dirty="0" smtClean="0"/>
              <a:t>Monitor</a:t>
            </a:r>
          </a:p>
          <a:p>
            <a:pPr lvl="0"/>
            <a:r>
              <a:rPr lang="en-IN" sz="1800" dirty="0" err="1" smtClean="0"/>
              <a:t>Keybord</a:t>
            </a:r>
            <a:endParaRPr lang="en-IN" sz="1800" dirty="0" smtClean="0"/>
          </a:p>
          <a:p>
            <a:pPr lvl="0"/>
            <a:r>
              <a:rPr lang="en-IN" sz="1800" dirty="0" smtClean="0"/>
              <a:t>Computer Storage </a:t>
            </a:r>
          </a:p>
          <a:p>
            <a:pPr lvl="0">
              <a:buNone/>
            </a:pPr>
            <a:endParaRPr lang="en-IN" sz="1800" dirty="0" smtClean="0"/>
          </a:p>
          <a:p>
            <a:pPr>
              <a:buFont typeface="Wingdings" pitchFamily="2" charset="2"/>
              <a:buChar char="Ø"/>
            </a:pPr>
            <a:r>
              <a:rPr lang="en-IN" sz="1800" b="1" dirty="0" smtClean="0"/>
              <a:t>Software And Tools –</a:t>
            </a:r>
            <a:endParaRPr lang="en-IN" sz="1800" dirty="0" smtClean="0"/>
          </a:p>
          <a:p>
            <a:pPr lvl="0"/>
            <a:r>
              <a:rPr lang="en-US" sz="1800" dirty="0" smtClean="0"/>
              <a:t>Code Block C++ IDE (Integrated Development Environment) or </a:t>
            </a:r>
            <a:r>
              <a:rPr lang="en-US" sz="1800" dirty="0" err="1" smtClean="0"/>
              <a:t>Devcpp</a:t>
            </a:r>
            <a:endParaRPr lang="en-IN" sz="1800" dirty="0" smtClean="0"/>
          </a:p>
          <a:p>
            <a:pPr lvl="0"/>
            <a:r>
              <a:rPr lang="en-US" sz="1800" dirty="0" smtClean="0"/>
              <a:t>C++ language  </a:t>
            </a:r>
            <a:endParaRPr lang="en-IN" sz="1800" dirty="0" smtClean="0"/>
          </a:p>
          <a:p>
            <a:pPr lvl="0"/>
            <a:r>
              <a:rPr lang="en-US" sz="1800" dirty="0" smtClean="0"/>
              <a:t>Any text editor</a:t>
            </a:r>
            <a:endParaRPr lang="en-IN" sz="1800" dirty="0" smtClean="0"/>
          </a:p>
          <a:p>
            <a:endParaRPr lang="en-IN"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b="1" dirty="0" smtClean="0"/>
              <a:t>ACIVITY TIME CHART</a:t>
            </a:r>
            <a:endParaRPr lang="en-IN" dirty="0"/>
          </a:p>
        </p:txBody>
      </p:sp>
      <p:pic>
        <p:nvPicPr>
          <p:cNvPr id="6" name="Content Placeholder 5" descr="chart.PNG"/>
          <p:cNvPicPr>
            <a:picLocks noGrp="1" noChangeAspect="1"/>
          </p:cNvPicPr>
          <p:nvPr>
            <p:ph sz="quarter" idx="1"/>
          </p:nvPr>
        </p:nvPicPr>
        <p:blipFill>
          <a:blip r:embed="rId2" cstate="print"/>
          <a:stretch>
            <a:fillRect/>
          </a:stretch>
        </p:blipFill>
        <p:spPr>
          <a:xfrm>
            <a:off x="1009205" y="1679246"/>
            <a:ext cx="6363589" cy="4715533"/>
          </a:xfr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Georgia" pitchFamily="18" charset="0"/>
              </a:rPr>
              <a:t>Methodology</a:t>
            </a:r>
            <a:endParaRPr lang="en-IN" sz="3200" b="1" dirty="0"/>
          </a:p>
        </p:txBody>
      </p:sp>
      <p:sp>
        <p:nvSpPr>
          <p:cNvPr id="3" name="Content Placeholder 2"/>
          <p:cNvSpPr>
            <a:spLocks noGrp="1"/>
          </p:cNvSpPr>
          <p:nvPr>
            <p:ph sz="quarter" idx="1"/>
          </p:nvPr>
        </p:nvSpPr>
        <p:spPr/>
        <p:txBody>
          <a:bodyPr>
            <a:normAutofit/>
          </a:bodyPr>
          <a:lstStyle/>
          <a:p>
            <a:pPr algn="just" fontAlgn="auto">
              <a:buNone/>
            </a:pPr>
            <a:r>
              <a:rPr lang="en-IN" sz="1800" dirty="0" smtClean="0"/>
              <a:t>Designing an intrusion detection system [4] based on learning algorithm can be described in the following steps:</a:t>
            </a:r>
          </a:p>
          <a:p>
            <a:pPr algn="just" fontAlgn="auto">
              <a:buNone/>
            </a:pPr>
            <a:r>
              <a:rPr lang="en-IN" sz="1800" dirty="0" smtClean="0"/>
              <a:t> </a:t>
            </a:r>
          </a:p>
          <a:p>
            <a:pPr algn="just" fontAlgn="auto">
              <a:buNone/>
            </a:pPr>
            <a:r>
              <a:rPr lang="en-IN" sz="1800" dirty="0" smtClean="0"/>
              <a:t>1.Capture network data by using tools such as </a:t>
            </a:r>
            <a:r>
              <a:rPr lang="en-IN" sz="1800" dirty="0" err="1" smtClean="0"/>
              <a:t>Tcpdump</a:t>
            </a:r>
            <a:r>
              <a:rPr lang="en-IN" sz="1800" dirty="0" smtClean="0"/>
              <a:t>, </a:t>
            </a:r>
            <a:r>
              <a:rPr lang="en-IN" sz="1800" dirty="0" err="1" smtClean="0"/>
              <a:t>Dsniff</a:t>
            </a:r>
            <a:r>
              <a:rPr lang="en-IN" sz="1800" dirty="0" smtClean="0"/>
              <a:t>, etc. </a:t>
            </a:r>
          </a:p>
          <a:p>
            <a:pPr algn="just" fontAlgn="auto">
              <a:buNone/>
            </a:pPr>
            <a:endParaRPr lang="en-IN" sz="1800" dirty="0" smtClean="0"/>
          </a:p>
          <a:p>
            <a:pPr algn="just" fontAlgn="auto">
              <a:buNone/>
            </a:pPr>
            <a:r>
              <a:rPr lang="en-IN" sz="1800" dirty="0" smtClean="0"/>
              <a:t>2. Process these data into suitable input format. </a:t>
            </a:r>
          </a:p>
          <a:p>
            <a:pPr algn="just" fontAlgn="auto">
              <a:buNone/>
            </a:pPr>
            <a:endParaRPr lang="en-IN" sz="1800" dirty="0" smtClean="0"/>
          </a:p>
          <a:p>
            <a:pPr algn="just" fontAlgn="auto">
              <a:buNone/>
            </a:pPr>
            <a:r>
              <a:rPr lang="en-IN" sz="1800" dirty="0" smtClean="0"/>
              <a:t>3. Normalize the network flow and extract features of attack behaviour or normal usage pattern from raw data. </a:t>
            </a:r>
          </a:p>
          <a:p>
            <a:pPr algn="just" fontAlgn="auto">
              <a:buNone/>
            </a:pPr>
            <a:endParaRPr lang="en-IN" sz="1800" dirty="0" smtClean="0"/>
          </a:p>
          <a:p>
            <a:pPr algn="just" fontAlgn="auto">
              <a:buNone/>
            </a:pPr>
            <a:r>
              <a:rPr lang="en-IN" sz="1800" dirty="0" smtClean="0"/>
              <a:t>4. Design and use learning algorithm to get detection rules. </a:t>
            </a:r>
          </a:p>
          <a:p>
            <a:pPr algn="just" fontAlgn="auto">
              <a:buNone/>
            </a:pPr>
            <a:endParaRPr lang="en-IN" sz="1800" dirty="0" smtClean="0"/>
          </a:p>
          <a:p>
            <a:pPr algn="just" fontAlgn="auto">
              <a:buNone/>
            </a:pPr>
            <a:r>
              <a:rPr lang="en-IN" sz="1800" dirty="0" smtClean="0"/>
              <a:t>5. Use the detection rules into detecting intrusion for new objects.</a:t>
            </a:r>
          </a:p>
          <a:p>
            <a:pPr algn="just"/>
            <a:endParaRPr lang="en-IN" sz="1800" dirty="0" smtClean="0"/>
          </a:p>
          <a:p>
            <a:pPr algn="just"/>
            <a:endParaRPr lang="en-IN" sz="18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IN" dirty="0"/>
          </a:p>
        </p:txBody>
      </p:sp>
      <p:sp>
        <p:nvSpPr>
          <p:cNvPr id="3" name="Content Placeholder 2"/>
          <p:cNvSpPr>
            <a:spLocks noGrp="1"/>
          </p:cNvSpPr>
          <p:nvPr>
            <p:ph sz="quarter" idx="1"/>
          </p:nvPr>
        </p:nvSpPr>
        <p:spPr>
          <a:xfrm>
            <a:off x="457200" y="1000108"/>
            <a:ext cx="7467600" cy="5473844"/>
          </a:xfrm>
        </p:spPr>
        <p:txBody>
          <a:bodyPr>
            <a:normAutofit/>
          </a:bodyPr>
          <a:lstStyle/>
          <a:p>
            <a:pPr algn="just">
              <a:buFont typeface="Courier New" pitchFamily="49" charset="0"/>
              <a:buChar char="o"/>
            </a:pPr>
            <a:r>
              <a:rPr lang="en-IN" sz="1800" dirty="0" smtClean="0"/>
              <a:t>we choose the 1999 KDD</a:t>
            </a:r>
            <a:r>
              <a:rPr lang="en-IN" sz="1800" baseline="30000" dirty="0" smtClean="0"/>
              <a:t>[5]</a:t>
            </a:r>
            <a:r>
              <a:rPr lang="en-IN" sz="1800" dirty="0" smtClean="0"/>
              <a:t> intrusion detection contest dataset to design this system. One of the following  main attacks data point is included in  each connection –</a:t>
            </a:r>
          </a:p>
          <a:p>
            <a:pPr algn="just">
              <a:buFont typeface="Arial" pitchFamily="34" charset="0"/>
              <a:buChar char="•"/>
            </a:pPr>
            <a:r>
              <a:rPr lang="en-US" sz="1800" dirty="0" smtClean="0"/>
              <a:t>Normal : Normal data connection.</a:t>
            </a:r>
          </a:p>
          <a:p>
            <a:pPr algn="just"/>
            <a:endParaRPr lang="en-IN" sz="1800" dirty="0" smtClean="0"/>
          </a:p>
          <a:p>
            <a:pPr algn="just">
              <a:buFont typeface="Arial" pitchFamily="34" charset="0"/>
              <a:buChar char="•"/>
            </a:pPr>
            <a:r>
              <a:rPr lang="en-IN" sz="1800" dirty="0" smtClean="0"/>
              <a:t>DOS: Denial of Service, </a:t>
            </a:r>
            <a:r>
              <a:rPr lang="en-IN" sz="1800" dirty="0" err="1" smtClean="0"/>
              <a:t>e.g</a:t>
            </a:r>
            <a:r>
              <a:rPr lang="en-IN" sz="1800" dirty="0" smtClean="0"/>
              <a:t> </a:t>
            </a:r>
            <a:r>
              <a:rPr lang="en-IN" sz="1800" dirty="0" err="1" smtClean="0"/>
              <a:t>syn</a:t>
            </a:r>
            <a:r>
              <a:rPr lang="en-IN" sz="1800" dirty="0" smtClean="0"/>
              <a:t> flood.</a:t>
            </a:r>
          </a:p>
          <a:p>
            <a:pPr algn="just"/>
            <a:endParaRPr lang="en-US" sz="1800" dirty="0" smtClean="0"/>
          </a:p>
          <a:p>
            <a:pPr algn="just">
              <a:buFont typeface="Arial" pitchFamily="34" charset="0"/>
              <a:buChar char="•"/>
            </a:pPr>
            <a:r>
              <a:rPr lang="en-IN" sz="1800" dirty="0" smtClean="0"/>
              <a:t>R2L: Remote to Local, Unauthorized access from a remote machine to a local machine, e.g. guessing password.</a:t>
            </a:r>
          </a:p>
          <a:p>
            <a:pPr algn="just"/>
            <a:endParaRPr lang="en-US" sz="1800" dirty="0" smtClean="0"/>
          </a:p>
          <a:p>
            <a:pPr algn="just">
              <a:buFont typeface="Arial" pitchFamily="34" charset="0"/>
              <a:buChar char="•"/>
            </a:pPr>
            <a:r>
              <a:rPr lang="en-IN" sz="1800" dirty="0" smtClean="0"/>
              <a:t>U2R: Unauthorized access to local super user (root) privileges by a local unprivileged user, e.g. various “buffer overflow” attacks.</a:t>
            </a:r>
          </a:p>
          <a:p>
            <a:pPr algn="just"/>
            <a:endParaRPr lang="en-US" sz="1800" dirty="0" smtClean="0"/>
          </a:p>
          <a:p>
            <a:pPr algn="just">
              <a:buFont typeface="Arial" pitchFamily="34" charset="0"/>
              <a:buChar char="•"/>
            </a:pPr>
            <a:r>
              <a:rPr lang="en-IN" sz="1800" dirty="0" smtClean="0"/>
              <a:t>PROBE: surveillance and other probing, port monitoring or scanning, e.g. port-scan, ping-sweep.</a:t>
            </a:r>
          </a:p>
          <a:p>
            <a:pPr algn="just"/>
            <a:endParaRPr lang="en-IN" sz="1800" dirty="0" smtClean="0"/>
          </a:p>
          <a:p>
            <a:pPr algn="just"/>
            <a:endParaRPr lang="en-IN" sz="18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01014" cy="1143000"/>
          </a:xfrm>
        </p:spPr>
        <p:txBody>
          <a:bodyPr>
            <a:normAutofit fontScale="90000"/>
          </a:bodyPr>
          <a:lstStyle/>
          <a:p>
            <a:r>
              <a:rPr lang="en-IN" sz="3600" b="1" dirty="0" smtClean="0">
                <a:latin typeface="Georgia" pitchFamily="18" charset="0"/>
              </a:rPr>
              <a:t>Detection Rules Auto-Generation</a:t>
            </a:r>
            <a:endParaRPr lang="en-IN" sz="3600" b="1" dirty="0">
              <a:latin typeface="Georgia" pitchFamily="18" charset="0"/>
            </a:endParaRPr>
          </a:p>
        </p:txBody>
      </p:sp>
      <p:sp>
        <p:nvSpPr>
          <p:cNvPr id="3" name="Content Placeholder 2"/>
          <p:cNvSpPr>
            <a:spLocks noGrp="1"/>
          </p:cNvSpPr>
          <p:nvPr>
            <p:ph sz="quarter" idx="1"/>
          </p:nvPr>
        </p:nvSpPr>
        <p:spPr/>
        <p:txBody>
          <a:bodyPr>
            <a:normAutofit/>
          </a:bodyPr>
          <a:lstStyle/>
          <a:p>
            <a:pPr algn="just"/>
            <a:r>
              <a:rPr lang="en-IN" sz="1800" dirty="0" smtClean="0">
                <a:latin typeface="Georgia" pitchFamily="18" charset="0"/>
              </a:rPr>
              <a:t>For Feature extraction depend on the data source and the attacks to be detected. For Decision rule auto generation we use rough set classification. For this approach we </a:t>
            </a:r>
            <a:r>
              <a:rPr lang="en-IN" sz="1800" dirty="0" err="1" smtClean="0">
                <a:latin typeface="Georgia" pitchFamily="18" charset="0"/>
              </a:rPr>
              <a:t>procced</a:t>
            </a:r>
            <a:r>
              <a:rPr lang="en-IN" sz="1800" dirty="0" smtClean="0">
                <a:latin typeface="Georgia" pitchFamily="18" charset="0"/>
              </a:rPr>
              <a:t> in three step –</a:t>
            </a:r>
          </a:p>
          <a:p>
            <a:pPr algn="just"/>
            <a:endParaRPr lang="en-US" sz="1800" dirty="0" smtClean="0">
              <a:latin typeface="Georgia" pitchFamily="18" charset="0"/>
            </a:endParaRPr>
          </a:p>
          <a:p>
            <a:pPr algn="just"/>
            <a:r>
              <a:rPr lang="en-US" sz="1800" dirty="0" smtClean="0">
                <a:latin typeface="Georgia" pitchFamily="18" charset="0"/>
              </a:rPr>
              <a:t>Preprocessing.</a:t>
            </a:r>
          </a:p>
          <a:p>
            <a:pPr algn="just"/>
            <a:r>
              <a:rPr lang="en-US" sz="1800" dirty="0" smtClean="0">
                <a:latin typeface="Georgia" pitchFamily="18" charset="0"/>
              </a:rPr>
              <a:t>Training Decision System</a:t>
            </a:r>
          </a:p>
          <a:p>
            <a:pPr algn="just"/>
            <a:r>
              <a:rPr lang="en-US" sz="1800" dirty="0" smtClean="0">
                <a:latin typeface="Georgia" pitchFamily="18" charset="0"/>
              </a:rPr>
              <a:t>Testing Decision System</a:t>
            </a:r>
            <a:endParaRPr lang="en-IN" sz="1800" dirty="0">
              <a:latin typeface="Georgia"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IN" dirty="0"/>
          </a:p>
        </p:txBody>
      </p:sp>
      <p:pic>
        <p:nvPicPr>
          <p:cNvPr id="4" name="Content Placeholder 3" descr="classifier.PNG"/>
          <p:cNvPicPr>
            <a:picLocks noGrp="1" noChangeAspect="1"/>
          </p:cNvPicPr>
          <p:nvPr>
            <p:ph sz="quarter" idx="1"/>
          </p:nvPr>
        </p:nvPicPr>
        <p:blipFill>
          <a:blip r:embed="rId2" cstate="print"/>
          <a:stretch>
            <a:fillRect/>
          </a:stretch>
        </p:blipFill>
        <p:spPr>
          <a:xfrm>
            <a:off x="857224" y="0"/>
            <a:ext cx="7072361" cy="6643710"/>
          </a:xfr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Georgia" pitchFamily="18" charset="0"/>
              </a:rPr>
              <a:t>Preprocessing </a:t>
            </a:r>
            <a:endParaRPr lang="en-IN" sz="4000" dirty="0">
              <a:latin typeface="Georgia" pitchFamily="18" charset="0"/>
            </a:endParaRPr>
          </a:p>
        </p:txBody>
      </p:sp>
      <p:sp>
        <p:nvSpPr>
          <p:cNvPr id="3" name="Content Placeholder 2"/>
          <p:cNvSpPr>
            <a:spLocks noGrp="1"/>
          </p:cNvSpPr>
          <p:nvPr>
            <p:ph sz="quarter" idx="1"/>
          </p:nvPr>
        </p:nvSpPr>
        <p:spPr/>
        <p:txBody>
          <a:bodyPr>
            <a:normAutofit/>
          </a:bodyPr>
          <a:lstStyle/>
          <a:p>
            <a:pPr algn="just">
              <a:buNone/>
            </a:pPr>
            <a:r>
              <a:rPr lang="en-IN" sz="1800" dirty="0" smtClean="0"/>
              <a:t>	</a:t>
            </a:r>
            <a:r>
              <a:rPr lang="en-IN" sz="1800" dirty="0" smtClean="0">
                <a:latin typeface="Georgia" pitchFamily="18" charset="0"/>
              </a:rPr>
              <a:t>The raw data are first partitioned into three groups of attacks</a:t>
            </a:r>
          </a:p>
          <a:p>
            <a:pPr lvl="0" algn="just"/>
            <a:r>
              <a:rPr lang="en-IN" sz="1800" dirty="0" err="1" smtClean="0">
                <a:latin typeface="Georgia" pitchFamily="18" charset="0"/>
              </a:rPr>
              <a:t>DoS</a:t>
            </a:r>
            <a:r>
              <a:rPr lang="en-IN" sz="1800" dirty="0" smtClean="0">
                <a:latin typeface="Georgia" pitchFamily="18" charset="0"/>
              </a:rPr>
              <a:t> attack detection dataset,</a:t>
            </a:r>
          </a:p>
          <a:p>
            <a:pPr lvl="0" algn="just">
              <a:buNone/>
            </a:pPr>
            <a:endParaRPr lang="en-IN" sz="1800" dirty="0" smtClean="0">
              <a:latin typeface="Georgia" pitchFamily="18" charset="0"/>
            </a:endParaRPr>
          </a:p>
          <a:p>
            <a:pPr lvl="0" algn="just"/>
            <a:r>
              <a:rPr lang="en-IN" sz="1800" dirty="0" smtClean="0">
                <a:latin typeface="Georgia" pitchFamily="18" charset="0"/>
              </a:rPr>
              <a:t>Probe attack detection dataset,</a:t>
            </a:r>
          </a:p>
          <a:p>
            <a:pPr lvl="0" algn="just"/>
            <a:endParaRPr lang="en-IN" sz="1800" dirty="0" smtClean="0">
              <a:latin typeface="Georgia" pitchFamily="18" charset="0"/>
            </a:endParaRPr>
          </a:p>
          <a:p>
            <a:pPr lvl="0" algn="just"/>
            <a:r>
              <a:rPr lang="en-IN" sz="1800" dirty="0" smtClean="0">
                <a:latin typeface="Georgia" pitchFamily="18" charset="0"/>
              </a:rPr>
              <a:t> U2R&amp;R2L attack detection dataset. </a:t>
            </a:r>
          </a:p>
          <a:p>
            <a:pPr algn="just">
              <a:buNone/>
            </a:pPr>
            <a:r>
              <a:rPr lang="en-IN" sz="1800" dirty="0" smtClean="0">
                <a:latin typeface="Georgia" pitchFamily="18" charset="0"/>
              </a:rPr>
              <a:t>	</a:t>
            </a:r>
          </a:p>
          <a:p>
            <a:pPr algn="just">
              <a:buNone/>
            </a:pPr>
            <a:r>
              <a:rPr lang="en-IN" sz="1800" dirty="0" smtClean="0">
                <a:latin typeface="Georgia" pitchFamily="18" charset="0"/>
              </a:rPr>
              <a:t>	For each dataset, a decision system is constructed . Each decision system is subsequently split into two parts:</a:t>
            </a:r>
          </a:p>
          <a:p>
            <a:pPr lvl="0" algn="just"/>
            <a:endParaRPr lang="en-IN" sz="1800" dirty="0" smtClean="0">
              <a:latin typeface="Georgia" pitchFamily="18" charset="0"/>
            </a:endParaRPr>
          </a:p>
          <a:p>
            <a:pPr lvl="0" algn="just"/>
            <a:r>
              <a:rPr lang="en-IN" sz="1800" dirty="0" smtClean="0">
                <a:latin typeface="Georgia" pitchFamily="18" charset="0"/>
              </a:rPr>
              <a:t>The training decision system, </a:t>
            </a:r>
          </a:p>
          <a:p>
            <a:pPr lvl="0" algn="just"/>
            <a:endParaRPr lang="en-IN" sz="1800" dirty="0" smtClean="0">
              <a:latin typeface="Georgia" pitchFamily="18" charset="0"/>
            </a:endParaRPr>
          </a:p>
          <a:p>
            <a:pPr lvl="0" algn="just"/>
            <a:r>
              <a:rPr lang="en-IN" sz="1800" dirty="0" smtClean="0">
                <a:latin typeface="Georgia" pitchFamily="18" charset="0"/>
              </a:rPr>
              <a:t> The testing decision system.</a:t>
            </a:r>
          </a:p>
          <a:p>
            <a:pPr algn="just">
              <a:buNone/>
            </a:pPr>
            <a:endParaRPr lang="en-IN" sz="1800" dirty="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smtClean="0">
                <a:latin typeface="Georgia" pitchFamily="18" charset="0"/>
              </a:rPr>
              <a:t>Training Decision System </a:t>
            </a:r>
            <a:endParaRPr lang="en-IN" sz="3600" dirty="0">
              <a:latin typeface="Georgia" pitchFamily="18" charset="0"/>
            </a:endParaRPr>
          </a:p>
        </p:txBody>
      </p:sp>
      <p:sp>
        <p:nvSpPr>
          <p:cNvPr id="3" name="Content Placeholder 2"/>
          <p:cNvSpPr>
            <a:spLocks noGrp="1"/>
          </p:cNvSpPr>
          <p:nvPr>
            <p:ph sz="quarter" idx="1"/>
          </p:nvPr>
        </p:nvSpPr>
        <p:spPr/>
        <p:txBody>
          <a:bodyPr>
            <a:normAutofit/>
          </a:bodyPr>
          <a:lstStyle/>
          <a:p>
            <a:pPr algn="just"/>
            <a:r>
              <a:rPr lang="en-IN" sz="1800" dirty="0" smtClean="0"/>
              <a:t>Each training dataset uses the corresponding input features and fall into two classes-  normal (0) and attack (+1) .We use these step to develop Training Decision System for all three </a:t>
            </a:r>
            <a:r>
              <a:rPr lang="en-IN" sz="1800" dirty="0" err="1" smtClean="0"/>
              <a:t>traning</a:t>
            </a:r>
            <a:r>
              <a:rPr lang="en-IN" sz="1800" dirty="0" smtClean="0"/>
              <a:t> dataset </a:t>
            </a:r>
            <a:endParaRPr lang="en-IN" sz="18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smtClean="0"/>
              <a:t>1 ) </a:t>
            </a:r>
            <a:r>
              <a:rPr lang="en-IN" sz="3600" b="1" dirty="0" err="1" smtClean="0"/>
              <a:t>Discretization</a:t>
            </a:r>
            <a:r>
              <a:rPr lang="en-IN" sz="3600" b="1" dirty="0" smtClean="0"/>
              <a:t> :-</a:t>
            </a:r>
            <a:endParaRPr lang="en-IN" sz="3600" dirty="0"/>
          </a:p>
        </p:txBody>
      </p:sp>
      <p:sp>
        <p:nvSpPr>
          <p:cNvPr id="3" name="Content Placeholder 2"/>
          <p:cNvSpPr>
            <a:spLocks noGrp="1"/>
          </p:cNvSpPr>
          <p:nvPr>
            <p:ph sz="quarter" idx="1"/>
          </p:nvPr>
        </p:nvSpPr>
        <p:spPr/>
        <p:txBody>
          <a:bodyPr>
            <a:normAutofit/>
          </a:bodyPr>
          <a:lstStyle/>
          <a:p>
            <a:pPr algn="just">
              <a:buNone/>
            </a:pPr>
            <a:r>
              <a:rPr lang="en-IN" sz="1800" dirty="0" smtClean="0"/>
              <a:t>	On real value attribute to get the higher quality of classification rule we use this </a:t>
            </a:r>
            <a:r>
              <a:rPr lang="en-IN" sz="1800" dirty="0" err="1" smtClean="0"/>
              <a:t>strategy.For</a:t>
            </a:r>
            <a:r>
              <a:rPr lang="en-IN" sz="1800" dirty="0" smtClean="0"/>
              <a:t> this purpose we use Equal Width </a:t>
            </a:r>
            <a:r>
              <a:rPr lang="en-IN" sz="1800" dirty="0" err="1" smtClean="0"/>
              <a:t>Discretization</a:t>
            </a:r>
            <a:r>
              <a:rPr lang="en-IN" sz="1800" dirty="0" smtClean="0"/>
              <a:t> </a:t>
            </a:r>
            <a:r>
              <a:rPr lang="en-IN" sz="1800" dirty="0" err="1" smtClean="0"/>
              <a:t>method.It</a:t>
            </a:r>
            <a:r>
              <a:rPr lang="en-IN" sz="1800" dirty="0" smtClean="0"/>
              <a:t> divides the number line between </a:t>
            </a:r>
            <a:r>
              <a:rPr lang="en-IN" sz="1800" i="1" dirty="0" err="1" smtClean="0"/>
              <a:t>Amin</a:t>
            </a:r>
            <a:r>
              <a:rPr lang="en-IN" sz="1800" i="1" dirty="0" smtClean="0"/>
              <a:t> </a:t>
            </a:r>
            <a:r>
              <a:rPr lang="en-IN" sz="1800" dirty="0" smtClean="0"/>
              <a:t>and </a:t>
            </a:r>
            <a:r>
              <a:rPr lang="en-IN" sz="1800" i="1" dirty="0" smtClean="0"/>
              <a:t>Amax </a:t>
            </a:r>
            <a:r>
              <a:rPr lang="en-IN" sz="1800" dirty="0" smtClean="0"/>
              <a:t>into k intervals of equal width. Thus </a:t>
            </a:r>
            <a:r>
              <a:rPr lang="en-IN" sz="1800" dirty="0" err="1" smtClean="0"/>
              <a:t>theintervals</a:t>
            </a:r>
            <a:r>
              <a:rPr lang="en-IN" sz="1800" dirty="0" smtClean="0"/>
              <a:t> have  width –</a:t>
            </a:r>
          </a:p>
          <a:p>
            <a:pPr algn="just">
              <a:buNone/>
            </a:pPr>
            <a:r>
              <a:rPr lang="en-IN" sz="1800" dirty="0" smtClean="0"/>
              <a:t>			</a:t>
            </a:r>
            <a:r>
              <a:rPr lang="en-IN" sz="1400" dirty="0" smtClean="0"/>
              <a:t> w = (Amax - </a:t>
            </a:r>
            <a:r>
              <a:rPr lang="en-IN" sz="1400" dirty="0" err="1" smtClean="0"/>
              <a:t>Amin</a:t>
            </a:r>
            <a:r>
              <a:rPr lang="en-IN" sz="1400" dirty="0" smtClean="0"/>
              <a:t>) / k</a:t>
            </a:r>
          </a:p>
          <a:p>
            <a:pPr>
              <a:buNone/>
            </a:pPr>
            <a:r>
              <a:rPr lang="en-IN" sz="1800" dirty="0" smtClean="0"/>
              <a:t>			Amax= Attribute A maximum value for all objects</a:t>
            </a:r>
          </a:p>
          <a:p>
            <a:pPr>
              <a:buNone/>
            </a:pPr>
            <a:r>
              <a:rPr lang="en-IN" sz="1800" dirty="0" smtClean="0"/>
              <a:t>			</a:t>
            </a:r>
            <a:r>
              <a:rPr lang="en-IN" sz="1800" dirty="0" err="1" smtClean="0"/>
              <a:t>Amin</a:t>
            </a:r>
            <a:r>
              <a:rPr lang="en-IN" sz="1800" dirty="0" smtClean="0"/>
              <a:t>= Attribute A minimum value for all objects</a:t>
            </a:r>
          </a:p>
          <a:p>
            <a:pPr>
              <a:buNone/>
            </a:pPr>
            <a:r>
              <a:rPr lang="en-IN" sz="1800" dirty="0" smtClean="0"/>
              <a:t>			K is user predefined parameter which is set 4 in this model</a:t>
            </a:r>
          </a:p>
          <a:p>
            <a:pPr>
              <a:buNone/>
            </a:pPr>
            <a:r>
              <a:rPr lang="en-IN" sz="1800" dirty="0" smtClean="0"/>
              <a:t>	</a:t>
            </a:r>
          </a:p>
          <a:p>
            <a:pPr>
              <a:buNone/>
            </a:pPr>
            <a:r>
              <a:rPr lang="en-IN" sz="1800" dirty="0" smtClean="0"/>
              <a:t>	and the cut points are at </a:t>
            </a:r>
            <a:r>
              <a:rPr lang="en-IN" sz="1800" dirty="0" err="1" smtClean="0"/>
              <a:t>Amin</a:t>
            </a:r>
            <a:r>
              <a:rPr lang="en-IN" sz="1800" dirty="0" smtClean="0"/>
              <a:t> + w; </a:t>
            </a:r>
            <a:r>
              <a:rPr lang="en-IN" sz="1800" dirty="0" err="1" smtClean="0"/>
              <a:t>Amin</a:t>
            </a:r>
            <a:r>
              <a:rPr lang="en-IN" sz="1800" dirty="0" smtClean="0"/>
              <a:t> + 2w; .......; </a:t>
            </a:r>
            <a:r>
              <a:rPr lang="en-IN" sz="1800" dirty="0" err="1" smtClean="0"/>
              <a:t>Amin</a:t>
            </a:r>
            <a:r>
              <a:rPr lang="en-IN" sz="1800" dirty="0" smtClean="0"/>
              <a:t> + (k - 1) w.</a:t>
            </a:r>
          </a:p>
          <a:p>
            <a:pPr algn="just"/>
            <a:endParaRPr lang="en-IN" sz="18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Goal</a:t>
            </a:r>
            <a:endParaRPr lang="en-IN" sz="3600" dirty="0"/>
          </a:p>
        </p:txBody>
      </p:sp>
      <p:sp>
        <p:nvSpPr>
          <p:cNvPr id="3" name="Content Placeholder 2"/>
          <p:cNvSpPr>
            <a:spLocks noGrp="1"/>
          </p:cNvSpPr>
          <p:nvPr>
            <p:ph sz="quarter" idx="1"/>
          </p:nvPr>
        </p:nvSpPr>
        <p:spPr/>
        <p:txBody>
          <a:bodyPr>
            <a:normAutofit/>
          </a:bodyPr>
          <a:lstStyle/>
          <a:p>
            <a:pPr algn="just">
              <a:buFont typeface="Wingdings" pitchFamily="2" charset="2"/>
              <a:buChar char="Ø"/>
            </a:pPr>
            <a:r>
              <a:rPr lang="en-US" sz="1800" dirty="0" smtClean="0"/>
              <a:t>I am designing and implementing a Rough Set Classification (RSC) [5].And using RSC I am going to get intrusion detection system feature ranking and generate intrusion detection rules .</a:t>
            </a:r>
            <a:endParaRPr lang="en-IN" sz="1800" dirty="0" smtClean="0"/>
          </a:p>
          <a:p>
            <a:pPr>
              <a:buNone/>
            </a:pPr>
            <a:endParaRPr lang="en-IN" sz="1800" dirty="0"/>
          </a:p>
          <a:p>
            <a:endParaRPr lang="en-IN" sz="18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2.Decision Rule Generation </a:t>
            </a:r>
            <a:endParaRPr lang="en-IN" sz="3600" b="1" dirty="0"/>
          </a:p>
        </p:txBody>
      </p:sp>
      <p:sp>
        <p:nvSpPr>
          <p:cNvPr id="3" name="Content Placeholder 2"/>
          <p:cNvSpPr>
            <a:spLocks noGrp="1"/>
          </p:cNvSpPr>
          <p:nvPr>
            <p:ph sz="quarter" idx="1"/>
          </p:nvPr>
        </p:nvSpPr>
        <p:spPr/>
        <p:txBody>
          <a:bodyPr>
            <a:normAutofit/>
          </a:bodyPr>
          <a:lstStyle/>
          <a:p>
            <a:pPr algn="just"/>
            <a:r>
              <a:rPr lang="en-IN" sz="1800" dirty="0" smtClean="0"/>
              <a:t>For decision rule generation we are using </a:t>
            </a:r>
            <a:r>
              <a:rPr lang="en-IN" sz="1800" dirty="0" err="1" smtClean="0"/>
              <a:t>Reduct</a:t>
            </a:r>
            <a:r>
              <a:rPr lang="en-IN" sz="1800" dirty="0" smtClean="0"/>
              <a:t> which are generating from attribute reduction </a:t>
            </a:r>
            <a:r>
              <a:rPr lang="en-IN" sz="1800" dirty="0" err="1" smtClean="0"/>
              <a:t>Hybride</a:t>
            </a:r>
            <a:r>
              <a:rPr lang="en-IN" sz="1800" dirty="0" smtClean="0"/>
              <a:t> Genetic algorithm which is based on attributes significance heuristic rules</a:t>
            </a:r>
            <a:r>
              <a:rPr lang="en-IN" sz="1800" baseline="30000" dirty="0" smtClean="0"/>
              <a:t>[5]</a:t>
            </a:r>
            <a:r>
              <a:rPr lang="en-IN" sz="1800" dirty="0" smtClean="0"/>
              <a:t> to find minimal </a:t>
            </a:r>
            <a:r>
              <a:rPr lang="en-IN" sz="1800" dirty="0" err="1" smtClean="0"/>
              <a:t>reducts</a:t>
            </a:r>
            <a:r>
              <a:rPr lang="en-IN" sz="1800" dirty="0" smtClean="0"/>
              <a:t>.</a:t>
            </a:r>
          </a:p>
          <a:p>
            <a:pPr algn="just"/>
            <a:endParaRPr lang="en-US" sz="1800" dirty="0" smtClean="0"/>
          </a:p>
          <a:p>
            <a:pPr algn="just"/>
            <a:r>
              <a:rPr lang="en-IN" sz="1800" dirty="0" smtClean="0"/>
              <a:t>This algorithm reduce the training time and make classifier more effective. </a:t>
            </a:r>
            <a:r>
              <a:rPr lang="en-US" sz="1800" dirty="0" smtClean="0"/>
              <a:t>We are going to extend this algorithm to find </a:t>
            </a:r>
            <a:r>
              <a:rPr lang="en-US" sz="1800" dirty="0" err="1" smtClean="0"/>
              <a:t>minimul</a:t>
            </a:r>
            <a:r>
              <a:rPr lang="en-US" sz="1800" dirty="0" smtClean="0"/>
              <a:t> </a:t>
            </a:r>
            <a:r>
              <a:rPr lang="en-US" sz="1800" dirty="0" err="1" smtClean="0"/>
              <a:t>reduct</a:t>
            </a:r>
            <a:r>
              <a:rPr lang="en-US" sz="1800" dirty="0" smtClean="0"/>
              <a:t> problem using rough  set theory.</a:t>
            </a:r>
            <a:endParaRPr lang="en-IN" sz="18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3600" b="1" dirty="0" smtClean="0"/>
              <a:t>A )  Frame of </a:t>
            </a:r>
            <a:r>
              <a:rPr lang="en-IN" sz="3600" b="1" dirty="0" err="1" smtClean="0"/>
              <a:t>Hybride</a:t>
            </a:r>
            <a:r>
              <a:rPr lang="en-IN" sz="3600" b="1" dirty="0" smtClean="0"/>
              <a:t> Genetic Algorithm</a:t>
            </a:r>
            <a:endParaRPr lang="en-IN" sz="3600" dirty="0"/>
          </a:p>
        </p:txBody>
      </p:sp>
      <p:sp>
        <p:nvSpPr>
          <p:cNvPr id="3" name="Content Placeholder 2"/>
          <p:cNvSpPr>
            <a:spLocks noGrp="1"/>
          </p:cNvSpPr>
          <p:nvPr>
            <p:ph sz="quarter" idx="1"/>
          </p:nvPr>
        </p:nvSpPr>
        <p:spPr/>
        <p:txBody>
          <a:bodyPr>
            <a:normAutofit/>
          </a:bodyPr>
          <a:lstStyle/>
          <a:p>
            <a:r>
              <a:rPr lang="en-IN" sz="1800" dirty="0" smtClean="0"/>
              <a:t>Finding the rough set </a:t>
            </a:r>
            <a:r>
              <a:rPr lang="en-IN" sz="1800" dirty="0" err="1" smtClean="0"/>
              <a:t>minimul</a:t>
            </a:r>
            <a:r>
              <a:rPr lang="en-IN" sz="1800" dirty="0" smtClean="0"/>
              <a:t> </a:t>
            </a:r>
            <a:r>
              <a:rPr lang="en-IN" sz="1800" dirty="0" err="1" smtClean="0"/>
              <a:t>reduct</a:t>
            </a:r>
            <a:r>
              <a:rPr lang="en-IN" sz="1800" dirty="0" smtClean="0"/>
              <a:t> is taken as  hitting set problem . For </a:t>
            </a:r>
            <a:r>
              <a:rPr lang="en-IN" sz="1800" dirty="0" err="1" smtClean="0"/>
              <a:t>discretized</a:t>
            </a:r>
            <a:r>
              <a:rPr lang="en-IN" sz="1800" dirty="0" smtClean="0"/>
              <a:t> decision system </a:t>
            </a:r>
          </a:p>
          <a:p>
            <a:pPr>
              <a:buNone/>
            </a:pPr>
            <a:r>
              <a:rPr lang="en-IN" sz="1800" dirty="0" smtClean="0"/>
              <a:t>				L = { U, AU{d} ,V,F}</a:t>
            </a:r>
          </a:p>
          <a:p>
            <a:r>
              <a:rPr lang="en-IN" sz="1800" dirty="0" smtClean="0"/>
              <a:t>We are creating a multi set .For creating multi set we first create </a:t>
            </a:r>
            <a:r>
              <a:rPr lang="en-IN" sz="1800" dirty="0" err="1" smtClean="0"/>
              <a:t>discernibility</a:t>
            </a:r>
            <a:r>
              <a:rPr lang="en-IN" sz="1800" dirty="0" smtClean="0"/>
              <a:t> matrix for decision system L. For decision system L </a:t>
            </a:r>
            <a:r>
              <a:rPr lang="en-IN" sz="1800" dirty="0" err="1" smtClean="0"/>
              <a:t>discernibility</a:t>
            </a:r>
            <a:r>
              <a:rPr lang="en-IN" sz="1800" dirty="0" smtClean="0"/>
              <a:t> matrix is defined as –</a:t>
            </a:r>
          </a:p>
          <a:p>
            <a:pPr>
              <a:buNone/>
            </a:pPr>
            <a:r>
              <a:rPr lang="en-IN" sz="1800" dirty="0" smtClean="0"/>
              <a:t>				</a:t>
            </a:r>
            <a:r>
              <a:rPr lang="en-IN" sz="1800" b="1" dirty="0" smtClean="0"/>
              <a:t>M</a:t>
            </a:r>
            <a:r>
              <a:rPr lang="en-IN" sz="1800" dirty="0" smtClean="0"/>
              <a:t>(U) = [</a:t>
            </a:r>
            <a:r>
              <a:rPr lang="en-IN" sz="1800" dirty="0" err="1" smtClean="0"/>
              <a:t>M</a:t>
            </a:r>
            <a:r>
              <a:rPr lang="en-IN" sz="1800" baseline="30000" dirty="0" err="1" smtClean="0"/>
              <a:t>d</a:t>
            </a:r>
            <a:r>
              <a:rPr lang="en-IN" sz="1800" dirty="0" smtClean="0"/>
              <a:t> </a:t>
            </a:r>
            <a:r>
              <a:rPr lang="en-IN" sz="1800" baseline="-25000" dirty="0" smtClean="0"/>
              <a:t>A</a:t>
            </a:r>
            <a:r>
              <a:rPr lang="en-IN" sz="1800" dirty="0" smtClean="0"/>
              <a:t>(</a:t>
            </a:r>
            <a:r>
              <a:rPr lang="en-IN" sz="1800" dirty="0" err="1" smtClean="0"/>
              <a:t>i</a:t>
            </a:r>
            <a:r>
              <a:rPr lang="en-IN" sz="1800" dirty="0" smtClean="0"/>
              <a:t> , j)]</a:t>
            </a:r>
            <a:r>
              <a:rPr lang="en-IN" sz="1800" dirty="0" err="1" smtClean="0"/>
              <a:t>n×n</a:t>
            </a:r>
            <a:r>
              <a:rPr lang="en-IN" sz="1800" dirty="0" smtClean="0"/>
              <a:t>  </a:t>
            </a:r>
          </a:p>
          <a:p>
            <a:pPr>
              <a:buNone/>
            </a:pPr>
            <a:r>
              <a:rPr lang="en-IN" sz="1800" dirty="0" smtClean="0"/>
              <a:t>	Is defined as </a:t>
            </a:r>
            <a:br>
              <a:rPr lang="en-IN" sz="1800" dirty="0" smtClean="0"/>
            </a:br>
            <a:endParaRPr lang="en-IN" sz="1800" dirty="0" smtClean="0"/>
          </a:p>
          <a:p>
            <a:pPr>
              <a:buNone/>
            </a:pPr>
            <a:r>
              <a:rPr lang="en-US" sz="1800" dirty="0" smtClean="0"/>
              <a:t>			</a:t>
            </a:r>
            <a:endParaRPr lang="en-IN" sz="1800" dirty="0" smtClean="0"/>
          </a:p>
          <a:p>
            <a:endParaRPr lang="en-IN" sz="1800" dirty="0"/>
          </a:p>
        </p:txBody>
      </p:sp>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pic>
        <p:nvPicPr>
          <p:cNvPr id="1025" name="Picture 1"/>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2214546" y="4500570"/>
            <a:ext cx="4000528" cy="642940"/>
          </a:xfrm>
          <a:prstGeom prst="rect">
            <a:avLst/>
          </a:prstGeom>
          <a:noFill/>
        </p:spPr>
      </p:pic>
      <p:graphicFrame>
        <p:nvGraphicFramePr>
          <p:cNvPr id="6" name="Object 5"/>
          <p:cNvGraphicFramePr>
            <a:graphicFrameLocks noChangeAspect="1"/>
          </p:cNvGraphicFramePr>
          <p:nvPr/>
        </p:nvGraphicFramePr>
        <p:xfrm>
          <a:off x="4514850" y="3321050"/>
          <a:ext cx="114300" cy="215900"/>
        </p:xfrm>
        <a:graphic>
          <a:graphicData uri="http://schemas.openxmlformats.org/presentationml/2006/ole">
            <p:oleObj spid="_x0000_s1027" name="Equation" r:id="rId4" imgW="114120" imgH="215640" progId="Equation.3">
              <p:embed/>
            </p:oleObj>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IN" dirty="0"/>
          </a:p>
        </p:txBody>
      </p:sp>
      <p:sp>
        <p:nvSpPr>
          <p:cNvPr id="3" name="Content Placeholder 2"/>
          <p:cNvSpPr>
            <a:spLocks noGrp="1"/>
          </p:cNvSpPr>
          <p:nvPr>
            <p:ph sz="quarter" idx="1"/>
          </p:nvPr>
        </p:nvSpPr>
        <p:spPr>
          <a:xfrm>
            <a:off x="457200" y="357166"/>
            <a:ext cx="8229600" cy="5768997"/>
          </a:xfrm>
        </p:spPr>
        <p:txBody>
          <a:bodyPr>
            <a:normAutofit lnSpcReduction="10000"/>
          </a:bodyPr>
          <a:lstStyle/>
          <a:p>
            <a:pPr algn="just"/>
            <a:r>
              <a:rPr lang="en-IN" sz="1800" dirty="0" smtClean="0"/>
              <a:t>Where </a:t>
            </a:r>
            <a:r>
              <a:rPr lang="en-IN" sz="1800" i="1" dirty="0" err="1" smtClean="0"/>
              <a:t>ak</a:t>
            </a:r>
            <a:r>
              <a:rPr lang="en-IN" sz="1800" dirty="0" smtClean="0"/>
              <a:t>(</a:t>
            </a:r>
            <a:r>
              <a:rPr lang="en-IN" sz="1800" i="1" dirty="0" err="1" smtClean="0"/>
              <a:t>xj</a:t>
            </a:r>
            <a:r>
              <a:rPr lang="en-IN" sz="1800" dirty="0" smtClean="0"/>
              <a:t>) is the value of objects </a:t>
            </a:r>
            <a:r>
              <a:rPr lang="en-IN" sz="1800" i="1" dirty="0" err="1" smtClean="0"/>
              <a:t>xj</a:t>
            </a:r>
            <a:r>
              <a:rPr lang="en-IN" sz="1800" i="1" dirty="0" smtClean="0"/>
              <a:t> </a:t>
            </a:r>
            <a:r>
              <a:rPr lang="en-IN" sz="1800" dirty="0" smtClean="0"/>
              <a:t>on attribute </a:t>
            </a:r>
            <a:r>
              <a:rPr lang="en-IN" sz="1800" i="1" dirty="0" err="1" smtClean="0"/>
              <a:t>ak</a:t>
            </a:r>
            <a:r>
              <a:rPr lang="en-IN" sz="1800" i="1" dirty="0" smtClean="0"/>
              <a:t> </a:t>
            </a:r>
            <a:r>
              <a:rPr lang="en-IN" sz="1800" dirty="0" smtClean="0"/>
              <a:t>, </a:t>
            </a:r>
            <a:r>
              <a:rPr lang="en-IN" sz="1800" i="1" dirty="0" smtClean="0"/>
              <a:t>d</a:t>
            </a:r>
            <a:r>
              <a:rPr lang="en-IN" sz="1800" dirty="0" smtClean="0"/>
              <a:t>(</a:t>
            </a:r>
            <a:r>
              <a:rPr lang="en-IN" sz="1800" i="1" dirty="0" smtClean="0"/>
              <a:t>x</a:t>
            </a:r>
            <a:r>
              <a:rPr lang="en-IN" sz="1800" dirty="0" smtClean="0"/>
              <a:t>) is the value of object </a:t>
            </a:r>
            <a:r>
              <a:rPr lang="en-IN" sz="1800" i="1" dirty="0" smtClean="0"/>
              <a:t>x </a:t>
            </a:r>
            <a:r>
              <a:rPr lang="en-IN" sz="1800" dirty="0" smtClean="0"/>
              <a:t>on decision attribute </a:t>
            </a:r>
            <a:r>
              <a:rPr lang="en-IN" sz="1800" i="1" dirty="0" smtClean="0"/>
              <a:t>d</a:t>
            </a:r>
            <a:r>
              <a:rPr lang="en-IN" sz="1800" dirty="0" smtClean="0"/>
              <a:t>.</a:t>
            </a:r>
          </a:p>
          <a:p>
            <a:pPr lvl="2" algn="just">
              <a:buNone/>
            </a:pPr>
            <a:r>
              <a:rPr lang="en-IN" sz="1000" b="1" dirty="0" smtClean="0"/>
              <a:t>			M</a:t>
            </a:r>
            <a:r>
              <a:rPr lang="en-IN" sz="1000" dirty="0" smtClean="0"/>
              <a:t>(U) = [</a:t>
            </a:r>
            <a:r>
              <a:rPr lang="en-IN" sz="1000" dirty="0" err="1" smtClean="0"/>
              <a:t>M</a:t>
            </a:r>
            <a:r>
              <a:rPr lang="en-IN" sz="1000" baseline="30000" dirty="0" err="1" smtClean="0"/>
              <a:t>d</a:t>
            </a:r>
            <a:r>
              <a:rPr lang="en-IN" sz="1000" dirty="0" smtClean="0"/>
              <a:t> </a:t>
            </a:r>
            <a:r>
              <a:rPr lang="en-IN" sz="1000" baseline="-25000" dirty="0" smtClean="0"/>
              <a:t>A</a:t>
            </a:r>
            <a:r>
              <a:rPr lang="en-IN" sz="1000" dirty="0" smtClean="0"/>
              <a:t>(</a:t>
            </a:r>
            <a:r>
              <a:rPr lang="en-IN" sz="1000" dirty="0" err="1" smtClean="0"/>
              <a:t>i</a:t>
            </a:r>
            <a:r>
              <a:rPr lang="en-IN" sz="1000" dirty="0" smtClean="0"/>
              <a:t> , j)]</a:t>
            </a:r>
            <a:r>
              <a:rPr lang="en-IN" sz="1000" dirty="0" err="1" smtClean="0"/>
              <a:t>n×n</a:t>
            </a:r>
            <a:r>
              <a:rPr lang="en-IN" sz="1000" dirty="0" smtClean="0"/>
              <a:t> as a list {p1,…, pt}.</a:t>
            </a:r>
          </a:p>
          <a:p>
            <a:pPr lvl="2" algn="just">
              <a:buNone/>
            </a:pPr>
            <a:endParaRPr lang="en-IN" sz="1000" dirty="0" smtClean="0"/>
          </a:p>
          <a:p>
            <a:pPr algn="just"/>
            <a:r>
              <a:rPr lang="en-IN" sz="1800" dirty="0" smtClean="0"/>
              <a:t>Each </a:t>
            </a:r>
            <a:r>
              <a:rPr lang="en-IN" sz="1800" i="1" dirty="0" smtClean="0"/>
              <a:t>p</a:t>
            </a:r>
            <a:r>
              <a:rPr lang="en-IN" sz="1800" baseline="-25000" dirty="0" smtClean="0"/>
              <a:t>i </a:t>
            </a:r>
            <a:r>
              <a:rPr lang="en-IN" sz="1800" dirty="0" smtClean="0"/>
              <a:t>is called a </a:t>
            </a:r>
            <a:r>
              <a:rPr lang="en-IN" sz="1800" dirty="0" err="1" smtClean="0"/>
              <a:t>discernibility</a:t>
            </a:r>
            <a:r>
              <a:rPr lang="en-IN" sz="1800" dirty="0" smtClean="0"/>
              <a:t> entry, and is usually written as </a:t>
            </a:r>
            <a:r>
              <a:rPr lang="en-IN" sz="1800" i="1" dirty="0" smtClean="0"/>
              <a:t>pi</a:t>
            </a:r>
            <a:r>
              <a:rPr lang="en-IN" sz="1800" dirty="0" smtClean="0"/>
              <a:t>=</a:t>
            </a:r>
            <a:r>
              <a:rPr lang="en-IN" sz="1800" i="1" dirty="0" smtClean="0"/>
              <a:t>ai</a:t>
            </a:r>
            <a:r>
              <a:rPr lang="en-IN" sz="1800" dirty="0" smtClean="0"/>
              <a:t>1, …, </a:t>
            </a:r>
            <a:r>
              <a:rPr lang="en-IN" sz="1800" i="1" dirty="0" smtClean="0"/>
              <a:t>aim</a:t>
            </a:r>
            <a:r>
              <a:rPr lang="en-IN" sz="1800" dirty="0" smtClean="0"/>
              <a:t>, where each </a:t>
            </a:r>
            <a:r>
              <a:rPr lang="en-IN" sz="1800" i="1" dirty="0" err="1" smtClean="0"/>
              <a:t>aik</a:t>
            </a:r>
            <a:r>
              <a:rPr lang="en-IN" sz="1800" i="1" dirty="0" smtClean="0"/>
              <a:t> </a:t>
            </a:r>
            <a:r>
              <a:rPr lang="en-IN" sz="1800" dirty="0" smtClean="0"/>
              <a:t>corresponds to a condition attribute of the information system, </a:t>
            </a:r>
            <a:r>
              <a:rPr lang="en-IN" sz="1800" i="1" dirty="0" smtClean="0"/>
              <a:t>k</a:t>
            </a:r>
            <a:r>
              <a:rPr lang="en-IN" sz="1800" dirty="0" smtClean="0"/>
              <a:t>=</a:t>
            </a:r>
            <a:r>
              <a:rPr lang="en-IN" sz="1800" i="1" dirty="0" smtClean="0"/>
              <a:t>q</a:t>
            </a:r>
            <a:r>
              <a:rPr lang="en-IN" sz="1800" dirty="0" smtClean="0"/>
              <a:t>,…,</a:t>
            </a:r>
            <a:r>
              <a:rPr lang="en-IN" sz="1800" i="1" dirty="0" smtClean="0"/>
              <a:t>m</a:t>
            </a:r>
            <a:r>
              <a:rPr lang="en-IN" sz="1800" dirty="0" smtClean="0"/>
              <a:t>; </a:t>
            </a:r>
            <a:r>
              <a:rPr lang="en-IN" sz="1800" i="1" dirty="0" err="1" smtClean="0"/>
              <a:t>i</a:t>
            </a:r>
            <a:r>
              <a:rPr lang="en-IN" sz="1800" dirty="0" smtClean="0"/>
              <a:t>=1,…,</a:t>
            </a:r>
            <a:r>
              <a:rPr lang="en-IN" sz="1800" i="1" dirty="0" smtClean="0"/>
              <a:t>t</a:t>
            </a:r>
            <a:r>
              <a:rPr lang="en-IN" sz="1800" dirty="0" smtClean="0"/>
              <a:t>. </a:t>
            </a:r>
          </a:p>
          <a:p>
            <a:pPr algn="just"/>
            <a:endParaRPr lang="en-IN" sz="1800" dirty="0" smtClean="0"/>
          </a:p>
          <a:p>
            <a:pPr algn="just"/>
            <a:r>
              <a:rPr lang="en-IN" sz="1800" dirty="0" err="1" smtClean="0"/>
              <a:t>Discernibility</a:t>
            </a:r>
            <a:r>
              <a:rPr lang="en-IN" sz="1800" dirty="0" smtClean="0"/>
              <a:t> matrix</a:t>
            </a:r>
            <a:r>
              <a:rPr lang="en-IN" sz="1800" baseline="30000" dirty="0" smtClean="0"/>
              <a:t>[4][9]</a:t>
            </a:r>
            <a:r>
              <a:rPr lang="en-IN" sz="1800" dirty="0" smtClean="0"/>
              <a:t> can be represented by the </a:t>
            </a:r>
            <a:r>
              <a:rPr lang="en-IN" sz="1800" dirty="0" err="1" smtClean="0"/>
              <a:t>discernibility</a:t>
            </a:r>
            <a:r>
              <a:rPr lang="en-IN" sz="1800" dirty="0" smtClean="0"/>
              <a:t> function </a:t>
            </a:r>
            <a:r>
              <a:rPr lang="en-IN" sz="1800" i="1" dirty="0" smtClean="0"/>
              <a:t>f</a:t>
            </a:r>
            <a:r>
              <a:rPr lang="en-IN" sz="1800" dirty="0" smtClean="0"/>
              <a:t>, </a:t>
            </a:r>
            <a:r>
              <a:rPr lang="en-IN" sz="1800" i="1" dirty="0" smtClean="0"/>
              <a:t>f</a:t>
            </a:r>
            <a:r>
              <a:rPr lang="en-IN" sz="1800" dirty="0" smtClean="0"/>
              <a:t>=</a:t>
            </a:r>
            <a:r>
              <a:rPr lang="en-IN" sz="1800" i="1" dirty="0" smtClean="0"/>
              <a:t>p</a:t>
            </a:r>
            <a:r>
              <a:rPr lang="en-IN" sz="1800" dirty="0" smtClean="0"/>
              <a:t>1 ∩ … ∩ </a:t>
            </a:r>
            <a:r>
              <a:rPr lang="en-IN" sz="1800" i="1" dirty="0" smtClean="0"/>
              <a:t>pt</a:t>
            </a:r>
            <a:r>
              <a:rPr lang="en-IN" sz="1800" dirty="0" smtClean="0"/>
              <a:t>, where each </a:t>
            </a:r>
            <a:r>
              <a:rPr lang="en-IN" sz="1800" i="1" dirty="0" smtClean="0"/>
              <a:t>pi</a:t>
            </a:r>
            <a:r>
              <a:rPr lang="en-IN" sz="1800" dirty="0" smtClean="0"/>
              <a:t>=</a:t>
            </a:r>
            <a:r>
              <a:rPr lang="en-IN" sz="1800" i="1" dirty="0" smtClean="0"/>
              <a:t>a</a:t>
            </a:r>
            <a:r>
              <a:rPr lang="en-IN" sz="1800" i="1" baseline="-25000" dirty="0" smtClean="0"/>
              <a:t>i</a:t>
            </a:r>
            <a:r>
              <a:rPr lang="en-IN" sz="1800" baseline="-25000" dirty="0" smtClean="0"/>
              <a:t>1</a:t>
            </a:r>
            <a:r>
              <a:rPr lang="en-IN" sz="1800" dirty="0" smtClean="0"/>
              <a:t>U…U </a:t>
            </a:r>
            <a:r>
              <a:rPr lang="en-IN" sz="1800" i="1" dirty="0" smtClean="0"/>
              <a:t>a</a:t>
            </a:r>
            <a:r>
              <a:rPr lang="en-IN" sz="1800" i="1" baseline="-25000" dirty="0" smtClean="0"/>
              <a:t>im</a:t>
            </a:r>
            <a:r>
              <a:rPr lang="en-IN" sz="1800" i="1" dirty="0" smtClean="0"/>
              <a:t> </a:t>
            </a:r>
            <a:r>
              <a:rPr lang="en-IN" sz="1800" dirty="0" smtClean="0"/>
              <a:t>is called a clause.</a:t>
            </a:r>
          </a:p>
          <a:p>
            <a:pPr algn="just"/>
            <a:endParaRPr lang="en-IN" sz="1800" i="1" dirty="0" smtClean="0"/>
          </a:p>
          <a:p>
            <a:pPr algn="just"/>
            <a:r>
              <a:rPr lang="en-IN" sz="1800" i="1" dirty="0" smtClean="0"/>
              <a:t>f </a:t>
            </a:r>
            <a:r>
              <a:rPr lang="en-IN" sz="1800" dirty="0" smtClean="0"/>
              <a:t>is  a CNF Boolean function, so it has a </a:t>
            </a:r>
            <a:r>
              <a:rPr lang="en-IN" sz="1800" dirty="0" err="1" smtClean="0"/>
              <a:t>multiset</a:t>
            </a:r>
            <a:r>
              <a:rPr lang="en-IN" sz="1800" baseline="30000" dirty="0" smtClean="0"/>
              <a:t>[5]</a:t>
            </a:r>
            <a:r>
              <a:rPr lang="en-IN" sz="1800" dirty="0" smtClean="0"/>
              <a:t> . Let M( f ) denote the </a:t>
            </a:r>
            <a:r>
              <a:rPr lang="en-IN" sz="1800" dirty="0" err="1" smtClean="0"/>
              <a:t>multiset</a:t>
            </a:r>
            <a:r>
              <a:rPr lang="en-IN" sz="1800" dirty="0" smtClean="0"/>
              <a:t> of </a:t>
            </a:r>
            <a:r>
              <a:rPr lang="en-IN" sz="1800" dirty="0" err="1" smtClean="0"/>
              <a:t>discernibility</a:t>
            </a:r>
            <a:r>
              <a:rPr lang="en-IN" sz="1800" dirty="0" smtClean="0"/>
              <a:t> function </a:t>
            </a:r>
            <a:r>
              <a:rPr lang="en-IN" sz="1800" i="1" dirty="0" smtClean="0"/>
              <a:t>f</a:t>
            </a:r>
            <a:r>
              <a:rPr lang="en-IN" sz="1800" dirty="0" smtClean="0"/>
              <a:t>,</a:t>
            </a:r>
          </a:p>
          <a:p>
            <a:pPr algn="just">
              <a:buNone/>
            </a:pPr>
            <a:r>
              <a:rPr lang="en-IN" sz="1800" dirty="0" smtClean="0"/>
              <a:t>			 </a:t>
            </a:r>
            <a:r>
              <a:rPr lang="en-IN" sz="1800" b="1" i="1" dirty="0" smtClean="0"/>
              <a:t>M</a:t>
            </a:r>
            <a:r>
              <a:rPr lang="en-IN" sz="1800" dirty="0" smtClean="0"/>
              <a:t>(</a:t>
            </a:r>
            <a:r>
              <a:rPr lang="en-IN" sz="1800" i="1" dirty="0" smtClean="0"/>
              <a:t>f</a:t>
            </a:r>
            <a:r>
              <a:rPr lang="en-IN" sz="1800" dirty="0" smtClean="0"/>
              <a:t>) =  {{</a:t>
            </a:r>
            <a:r>
              <a:rPr lang="en-IN" sz="1800" i="1" dirty="0" smtClean="0"/>
              <a:t>a</a:t>
            </a:r>
            <a:r>
              <a:rPr lang="en-IN" sz="1800" dirty="0" smtClean="0"/>
              <a:t>11,…,</a:t>
            </a:r>
            <a:r>
              <a:rPr lang="en-IN" sz="1800" i="1" dirty="0" smtClean="0"/>
              <a:t>a</a:t>
            </a:r>
            <a:r>
              <a:rPr lang="en-IN" sz="1800" dirty="0" smtClean="0"/>
              <a:t>1</a:t>
            </a:r>
            <a:r>
              <a:rPr lang="en-IN" sz="1800" i="1" dirty="0" smtClean="0"/>
              <a:t>m</a:t>
            </a:r>
            <a:r>
              <a:rPr lang="en-IN" sz="1800" dirty="0" smtClean="0"/>
              <a:t>},…,{</a:t>
            </a:r>
            <a:r>
              <a:rPr lang="en-IN" sz="1800" i="1" dirty="0" smtClean="0"/>
              <a:t>ai</a:t>
            </a:r>
            <a:r>
              <a:rPr lang="en-IN" sz="1800" dirty="0" smtClean="0"/>
              <a:t>1,…,</a:t>
            </a:r>
            <a:r>
              <a:rPr lang="en-IN" sz="1800" i="1" dirty="0" smtClean="0"/>
              <a:t>aim</a:t>
            </a:r>
            <a:r>
              <a:rPr lang="en-IN" sz="1800" dirty="0" smtClean="0"/>
              <a:t>},…, {</a:t>
            </a:r>
            <a:r>
              <a:rPr lang="en-IN" sz="1800" i="1" dirty="0" smtClean="0"/>
              <a:t>at</a:t>
            </a:r>
            <a:r>
              <a:rPr lang="en-IN" sz="1800" dirty="0" smtClean="0"/>
              <a:t>1,…,</a:t>
            </a:r>
            <a:r>
              <a:rPr lang="en-IN" sz="1800" i="1" dirty="0" err="1" smtClean="0"/>
              <a:t>atm</a:t>
            </a:r>
            <a:r>
              <a:rPr lang="en-IN" sz="1800" dirty="0" smtClean="0"/>
              <a:t>}}.</a:t>
            </a:r>
          </a:p>
          <a:p>
            <a:pPr algn="just">
              <a:buNone/>
            </a:pPr>
            <a:endParaRPr lang="en-US" sz="1800" dirty="0" smtClean="0"/>
          </a:p>
          <a:p>
            <a:pPr algn="just"/>
            <a:r>
              <a:rPr lang="en-IN" sz="1800" dirty="0" err="1" smtClean="0"/>
              <a:t>Subsequantly</a:t>
            </a:r>
            <a:r>
              <a:rPr lang="en-IN" sz="1800" dirty="0" smtClean="0"/>
              <a:t> the </a:t>
            </a:r>
            <a:r>
              <a:rPr lang="en-IN" sz="1800" dirty="0" err="1" smtClean="0"/>
              <a:t>hiting</a:t>
            </a:r>
            <a:r>
              <a:rPr lang="en-IN" sz="1800" dirty="0" smtClean="0"/>
              <a:t> set of </a:t>
            </a:r>
            <a:r>
              <a:rPr lang="en-IN" sz="1800" dirty="0" err="1" smtClean="0"/>
              <a:t>multiset</a:t>
            </a:r>
            <a:r>
              <a:rPr lang="en-IN" sz="1800" dirty="0" smtClean="0"/>
              <a:t> is constructed by using hybrid genetic algorithm. Hitting set of a given </a:t>
            </a:r>
            <a:r>
              <a:rPr lang="en-IN" sz="1800" dirty="0" err="1" smtClean="0"/>
              <a:t>multiset</a:t>
            </a:r>
            <a:r>
              <a:rPr lang="en-IN" sz="1800" dirty="0" smtClean="0"/>
              <a:t> </a:t>
            </a:r>
            <a:r>
              <a:rPr lang="en-IN" sz="1800" i="1" dirty="0" smtClean="0"/>
              <a:t>M </a:t>
            </a:r>
            <a:r>
              <a:rPr lang="en-IN" sz="1800" dirty="0" smtClean="0"/>
              <a:t>of elements from2</a:t>
            </a:r>
            <a:r>
              <a:rPr lang="en-IN" sz="1800" i="1" baseline="30000" dirty="0" smtClean="0"/>
              <a:t>A</a:t>
            </a:r>
            <a:r>
              <a:rPr lang="en-IN" sz="1800" i="1" dirty="0" smtClean="0"/>
              <a:t> </a:t>
            </a:r>
            <a:r>
              <a:rPr lang="en-IN" sz="1800" dirty="0" smtClean="0"/>
              <a:t>is a set </a:t>
            </a:r>
            <a:r>
              <a:rPr lang="en-IN" sz="1800" i="1" dirty="0" smtClean="0"/>
              <a:t>B </a:t>
            </a:r>
            <a:r>
              <a:rPr lang="en-IN" sz="1800" dirty="0" smtClean="0"/>
              <a:t>⊆ </a:t>
            </a:r>
            <a:r>
              <a:rPr lang="en-IN" sz="1800" i="1" dirty="0" smtClean="0"/>
              <a:t>A </a:t>
            </a:r>
            <a:r>
              <a:rPr lang="en-IN" sz="1800" dirty="0" smtClean="0"/>
              <a:t>such that the intersection between </a:t>
            </a:r>
            <a:r>
              <a:rPr lang="en-IN" sz="1800" i="1" dirty="0" smtClean="0"/>
              <a:t>B </a:t>
            </a:r>
            <a:r>
              <a:rPr lang="en-IN" sz="1800" dirty="0" smtClean="0"/>
              <a:t>and every set in </a:t>
            </a:r>
            <a:r>
              <a:rPr lang="en-IN" sz="1800" i="1" dirty="0" smtClean="0"/>
              <a:t>M </a:t>
            </a:r>
            <a:r>
              <a:rPr lang="en-IN" sz="1800" dirty="0" smtClean="0"/>
              <a:t>is nonempty.</a:t>
            </a:r>
          </a:p>
          <a:p>
            <a:pPr algn="just">
              <a:buNone/>
            </a:pPr>
            <a:r>
              <a:rPr lang="en-IN" sz="1800" dirty="0" smtClean="0"/>
              <a:t>			HS (M) = {B ⊆ A | B ∩ Si ≠ Ø for all Si in M}</a:t>
            </a:r>
          </a:p>
          <a:p>
            <a:pPr algn="just">
              <a:buNone/>
            </a:pPr>
            <a:endParaRPr lang="en-IN" sz="1800" dirty="0" smtClean="0"/>
          </a:p>
          <a:p>
            <a:pPr algn="just"/>
            <a:endParaRPr lang="en-IN" sz="18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3600" b="1" dirty="0" smtClean="0"/>
              <a:t>B )Generation of the Initial Population </a:t>
            </a:r>
            <a:endParaRPr lang="en-IN" sz="3600" b="1" dirty="0"/>
          </a:p>
        </p:txBody>
      </p:sp>
      <p:sp>
        <p:nvSpPr>
          <p:cNvPr id="3" name="Content Placeholder 2"/>
          <p:cNvSpPr>
            <a:spLocks noGrp="1"/>
          </p:cNvSpPr>
          <p:nvPr>
            <p:ph sz="quarter" idx="1"/>
          </p:nvPr>
        </p:nvSpPr>
        <p:spPr>
          <a:xfrm>
            <a:off x="457200" y="1785926"/>
            <a:ext cx="8229600" cy="4340237"/>
          </a:xfrm>
        </p:spPr>
        <p:txBody>
          <a:bodyPr>
            <a:normAutofit/>
          </a:bodyPr>
          <a:lstStyle/>
          <a:p>
            <a:pPr algn="just">
              <a:buNone/>
            </a:pPr>
            <a:r>
              <a:rPr lang="en-IN" sz="1800" dirty="0" smtClean="0"/>
              <a:t>	For the minimal hitting set problem, a straightforward choice of population is a set </a:t>
            </a:r>
            <a:r>
              <a:rPr lang="en-IN" sz="1800" i="1" dirty="0" smtClean="0"/>
              <a:t>P </a:t>
            </a:r>
            <a:r>
              <a:rPr lang="en-IN" sz="1800" dirty="0" smtClean="0"/>
              <a:t>, encoded as bit-vectors, where each bit indicates the presence of a particular element in the set. For example, assume that we have 10 condition attributes {</a:t>
            </a:r>
            <a:r>
              <a:rPr lang="en-IN" sz="1800" i="1" dirty="0" smtClean="0"/>
              <a:t>a</a:t>
            </a:r>
            <a:r>
              <a:rPr lang="en-IN" sz="1800" dirty="0" smtClean="0"/>
              <a:t>1, </a:t>
            </a:r>
            <a:r>
              <a:rPr lang="en-IN" sz="1800" i="1" dirty="0" smtClean="0"/>
              <a:t>a</a:t>
            </a:r>
            <a:r>
              <a:rPr lang="en-IN" sz="1800" dirty="0" smtClean="0"/>
              <a:t>2, …, </a:t>
            </a:r>
            <a:r>
              <a:rPr lang="en-IN" sz="1800" i="1" dirty="0" smtClean="0"/>
              <a:t>a</a:t>
            </a:r>
            <a:r>
              <a:rPr lang="en-IN" sz="1800" dirty="0" smtClean="0"/>
              <a:t>10} and we have a </a:t>
            </a:r>
            <a:r>
              <a:rPr lang="en-IN" sz="1800" dirty="0" err="1" smtClean="0"/>
              <a:t>reduct</a:t>
            </a:r>
            <a:r>
              <a:rPr lang="en-IN" sz="1800" dirty="0" smtClean="0"/>
              <a:t> candidate as {</a:t>
            </a:r>
            <a:r>
              <a:rPr lang="en-IN" sz="1800" i="1" dirty="0" smtClean="0"/>
              <a:t>a</a:t>
            </a:r>
            <a:r>
              <a:rPr lang="en-IN" sz="1800" dirty="0" smtClean="0"/>
              <a:t>1, </a:t>
            </a:r>
            <a:r>
              <a:rPr lang="en-IN" sz="1800" i="1" dirty="0" smtClean="0"/>
              <a:t>a</a:t>
            </a:r>
            <a:r>
              <a:rPr lang="en-IN" sz="1800" dirty="0" smtClean="0"/>
              <a:t>4, </a:t>
            </a:r>
            <a:r>
              <a:rPr lang="en-IN" sz="1800" i="1" dirty="0" smtClean="0"/>
              <a:t>a</a:t>
            </a:r>
            <a:r>
              <a:rPr lang="en-IN" sz="1800" dirty="0" smtClean="0"/>
              <a:t>6, </a:t>
            </a:r>
            <a:r>
              <a:rPr lang="en-IN" sz="1800" i="1" dirty="0" smtClean="0"/>
              <a:t>a</a:t>
            </a:r>
            <a:r>
              <a:rPr lang="en-IN" sz="1800" dirty="0" smtClean="0"/>
              <a:t>9}. Then the </a:t>
            </a:r>
            <a:r>
              <a:rPr lang="en-IN" sz="1800" dirty="0" err="1" smtClean="0"/>
              <a:t>reduct</a:t>
            </a:r>
            <a:r>
              <a:rPr lang="en-IN" sz="1800" dirty="0" smtClean="0"/>
              <a:t> candidate should be represented as: 1001010010</a:t>
            </a:r>
          </a:p>
          <a:p>
            <a:pPr algn="just"/>
            <a:endParaRPr lang="en-IN" sz="18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214290"/>
            <a:ext cx="8229600" cy="1143000"/>
          </a:xfrm>
        </p:spPr>
        <p:txBody>
          <a:bodyPr>
            <a:normAutofit/>
          </a:bodyPr>
          <a:lstStyle/>
          <a:p>
            <a:r>
              <a:rPr lang="en-US" sz="3600" b="1" dirty="0" smtClean="0"/>
              <a:t> C) Function of Fitness </a:t>
            </a:r>
            <a:endParaRPr lang="en-IN" sz="3600" b="1" dirty="0"/>
          </a:p>
        </p:txBody>
      </p:sp>
      <p:sp>
        <p:nvSpPr>
          <p:cNvPr id="3" name="Content Placeholder 2"/>
          <p:cNvSpPr>
            <a:spLocks noGrp="1"/>
          </p:cNvSpPr>
          <p:nvPr>
            <p:ph sz="quarter" idx="1"/>
          </p:nvPr>
        </p:nvSpPr>
        <p:spPr>
          <a:xfrm>
            <a:off x="428596" y="2214554"/>
            <a:ext cx="8229600" cy="3811583"/>
          </a:xfrm>
        </p:spPr>
        <p:txBody>
          <a:bodyPr>
            <a:normAutofit/>
          </a:bodyPr>
          <a:lstStyle/>
          <a:p>
            <a:pPr algn="just">
              <a:buFont typeface="Courier New" pitchFamily="49" charset="0"/>
              <a:buChar char="o"/>
            </a:pPr>
            <a:r>
              <a:rPr lang="en-IN" sz="1800" dirty="0" smtClean="0"/>
              <a:t>Let </a:t>
            </a:r>
            <a:r>
              <a:rPr lang="en-IN" sz="1800" i="1" dirty="0"/>
              <a:t>n </a:t>
            </a:r>
            <a:r>
              <a:rPr lang="en-IN" sz="1800" dirty="0"/>
              <a:t>denote the number of condition attributes, </a:t>
            </a:r>
            <a:r>
              <a:rPr lang="en-IN" sz="1800" i="1" dirty="0"/>
              <a:t>M </a:t>
            </a:r>
            <a:r>
              <a:rPr lang="en-IN" sz="1800" dirty="0"/>
              <a:t>the </a:t>
            </a:r>
            <a:r>
              <a:rPr lang="en-IN" sz="1800" dirty="0" err="1"/>
              <a:t>multiset</a:t>
            </a:r>
            <a:r>
              <a:rPr lang="en-IN" sz="1800" dirty="0"/>
              <a:t> of </a:t>
            </a:r>
            <a:r>
              <a:rPr lang="en-IN" sz="1800" dirty="0" err="1" smtClean="0"/>
              <a:t>discernibility</a:t>
            </a:r>
            <a:r>
              <a:rPr lang="en-IN" sz="1800" dirty="0" smtClean="0"/>
              <a:t> </a:t>
            </a:r>
            <a:r>
              <a:rPr lang="en-IN" sz="1800" dirty="0"/>
              <a:t>function of </a:t>
            </a:r>
            <a:r>
              <a:rPr lang="en-IN" sz="1800" i="1" dirty="0"/>
              <a:t>L </a:t>
            </a:r>
            <a:r>
              <a:rPr lang="en-IN" sz="1800" dirty="0"/>
              <a:t>and </a:t>
            </a:r>
            <a:r>
              <a:rPr lang="en-IN" sz="1800" i="1" dirty="0"/>
              <a:t>B</a:t>
            </a:r>
            <a:r>
              <a:rPr lang="en-IN" sz="1800" dirty="0"/>
              <a:t>⊆</a:t>
            </a:r>
            <a:r>
              <a:rPr lang="en-IN" sz="1800" i="1" dirty="0"/>
              <a:t>A</a:t>
            </a:r>
            <a:r>
              <a:rPr lang="en-IN" sz="1800" dirty="0" smtClean="0"/>
              <a:t>,</a:t>
            </a:r>
          </a:p>
          <a:p>
            <a:pPr algn="just">
              <a:buFont typeface="Wingdings" pitchFamily="2" charset="2"/>
              <a:buChar char="Ø"/>
            </a:pPr>
            <a:endParaRPr lang="en-IN" sz="1800" dirty="0" smtClean="0"/>
          </a:p>
          <a:p>
            <a:pPr algn="just">
              <a:buFont typeface="Wingdings" pitchFamily="2" charset="2"/>
              <a:buChar char="Ø"/>
            </a:pPr>
            <a:endParaRPr lang="en-US" sz="1800" dirty="0" smtClean="0"/>
          </a:p>
          <a:p>
            <a:pPr algn="just">
              <a:buFont typeface="Wingdings" pitchFamily="2" charset="2"/>
              <a:buChar char="Ø"/>
            </a:pPr>
            <a:endParaRPr lang="en-IN" sz="1800" dirty="0" smtClean="0"/>
          </a:p>
          <a:p>
            <a:pPr algn="just">
              <a:buFont typeface="Courier New" pitchFamily="49" charset="0"/>
              <a:buChar char="o"/>
            </a:pPr>
            <a:r>
              <a:rPr lang="en-IN" sz="1800" dirty="0" smtClean="0"/>
              <a:t>The first term rewards the shorter elements and the second tries to ensure that we reward sets that are hitting sets to guarantee the decision ability. The parameter ε controls the degree of approximation decision ability</a:t>
            </a:r>
            <a:r>
              <a:rPr lang="en-IN" sz="2400" dirty="0" smtClean="0"/>
              <a:t>.</a:t>
            </a:r>
          </a:p>
          <a:p>
            <a:pPr>
              <a:buFont typeface="Wingdings" pitchFamily="2" charset="2"/>
              <a:buChar char="Ø"/>
            </a:pPr>
            <a:endParaRPr lang="en-IN" sz="2300" dirty="0"/>
          </a:p>
          <a:p>
            <a:pPr algn="just">
              <a:buFont typeface="Wingdings" pitchFamily="2" charset="2"/>
              <a:buChar char="Ø"/>
            </a:pPr>
            <a:endParaRPr lang="en-IN" sz="2300" dirty="0" smtClean="0"/>
          </a:p>
          <a:p>
            <a:endParaRPr lang="en-IN" dirty="0" smtClean="0"/>
          </a:p>
          <a:p>
            <a:endParaRPr lang="en-IN" dirty="0"/>
          </a:p>
        </p:txBody>
      </p:sp>
      <p:pic>
        <p:nvPicPr>
          <p:cNvPr id="4" name="Picture 3" descr="Capture1.PNG"/>
          <p:cNvPicPr>
            <a:picLocks noChangeAspect="1"/>
          </p:cNvPicPr>
          <p:nvPr/>
        </p:nvPicPr>
        <p:blipFill>
          <a:blip r:embed="rId2" cstate="print"/>
          <a:stretch>
            <a:fillRect/>
          </a:stretch>
        </p:blipFill>
        <p:spPr>
          <a:xfrm>
            <a:off x="2714612" y="3000372"/>
            <a:ext cx="3810532" cy="928694"/>
          </a:xfrm>
          <a:prstGeom prst="rect">
            <a:avLst/>
          </a:prstGeo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b="1" dirty="0" smtClean="0"/>
              <a:t>D)</a:t>
            </a:r>
            <a:r>
              <a:rPr lang="en-IN" sz="3600" b="1" dirty="0" smtClean="0"/>
              <a:t> Selection and Recombination Method </a:t>
            </a:r>
            <a:endParaRPr lang="en-IN" sz="3600" b="1" dirty="0"/>
          </a:p>
        </p:txBody>
      </p:sp>
      <p:sp>
        <p:nvSpPr>
          <p:cNvPr id="3" name="Content Placeholder 2"/>
          <p:cNvSpPr>
            <a:spLocks noGrp="1"/>
          </p:cNvSpPr>
          <p:nvPr>
            <p:ph sz="quarter" idx="1"/>
          </p:nvPr>
        </p:nvSpPr>
        <p:spPr/>
        <p:txBody>
          <a:bodyPr>
            <a:normAutofit fontScale="92500" lnSpcReduction="10000"/>
          </a:bodyPr>
          <a:lstStyle/>
          <a:p>
            <a:pPr algn="just">
              <a:buNone/>
            </a:pPr>
            <a:r>
              <a:rPr lang="en-US" sz="1800" dirty="0" smtClean="0"/>
              <a:t>	STEP 1 :-</a:t>
            </a:r>
          </a:p>
          <a:p>
            <a:pPr algn="just">
              <a:buNone/>
            </a:pPr>
            <a:r>
              <a:rPr lang="en-IN" sz="1800" dirty="0" smtClean="0"/>
              <a:t>1 .Calculate the fitness for each chromosome in the current generation</a:t>
            </a:r>
          </a:p>
          <a:p>
            <a:pPr algn="just">
              <a:buNone/>
            </a:pPr>
            <a:r>
              <a:rPr lang="en-IN" sz="1800" dirty="0" smtClean="0"/>
              <a:t>2 .Use heuristic rule to make genetic algorithm converge faster </a:t>
            </a:r>
            <a:r>
              <a:rPr lang="en-IN" sz="1800" baseline="30000" dirty="0" smtClean="0"/>
              <a:t>[2][12]</a:t>
            </a:r>
            <a:r>
              <a:rPr lang="en-IN" sz="1800" dirty="0" smtClean="0"/>
              <a:t>. This rule operator operates on the whole population </a:t>
            </a:r>
          </a:p>
          <a:p>
            <a:pPr lvl="0" algn="just"/>
            <a:r>
              <a:rPr lang="en-IN" sz="1800" dirty="0" smtClean="0"/>
              <a:t>Let </a:t>
            </a:r>
            <a:r>
              <a:rPr lang="en-IN" sz="1800" i="1" dirty="0" smtClean="0"/>
              <a:t>R </a:t>
            </a:r>
            <a:r>
              <a:rPr lang="en-IN" sz="1800" dirty="0" smtClean="0"/>
              <a:t>be the attribute set represented by current chromosome. If </a:t>
            </a:r>
            <a:r>
              <a:rPr lang="en-IN" sz="1800" i="1" dirty="0" smtClean="0"/>
              <a:t>R </a:t>
            </a:r>
            <a:r>
              <a:rPr lang="en-IN" sz="1800" dirty="0" smtClean="0"/>
              <a:t>is not a hitting set (It is judged in the fitness function computation)</a:t>
            </a:r>
          </a:p>
          <a:p>
            <a:pPr algn="just">
              <a:buNone/>
            </a:pPr>
            <a:endParaRPr lang="en-IN" sz="1800" dirty="0" smtClean="0"/>
          </a:p>
          <a:p>
            <a:pPr lvl="0" algn="just"/>
            <a:r>
              <a:rPr lang="en-IN" sz="1800" dirty="0" smtClean="0"/>
              <a:t>Then find an attribute C-R which has maximum SGF(</a:t>
            </a:r>
            <a:r>
              <a:rPr lang="en-IN" sz="1800" dirty="0" err="1" smtClean="0"/>
              <a:t>a,R,D</a:t>
            </a:r>
            <a:r>
              <a:rPr lang="en-IN" sz="1800" dirty="0" smtClean="0"/>
              <a:t>) = P(a) value . P(a ) is the number of time attribute a present in remaining  </a:t>
            </a:r>
            <a:r>
              <a:rPr lang="en-IN" sz="1800" dirty="0" err="1" smtClean="0"/>
              <a:t>discernibility</a:t>
            </a:r>
            <a:r>
              <a:rPr lang="en-IN" sz="1800" dirty="0" smtClean="0"/>
              <a:t> matrix[5]. Which remove non  empty interaction with R.</a:t>
            </a:r>
          </a:p>
          <a:p>
            <a:pPr algn="just">
              <a:buNone/>
            </a:pPr>
            <a:endParaRPr lang="en-IN" sz="1800" dirty="0" smtClean="0"/>
          </a:p>
          <a:p>
            <a:pPr lvl="0" algn="just"/>
            <a:r>
              <a:rPr lang="en-IN" sz="1800" dirty="0" smtClean="0"/>
              <a:t>If there are more then one  </a:t>
            </a:r>
            <a:r>
              <a:rPr lang="en-IN" sz="1800" dirty="0" err="1" smtClean="0"/>
              <a:t>a</a:t>
            </a:r>
            <a:r>
              <a:rPr lang="en-IN" sz="1800" baseline="-25000" dirty="0" err="1" smtClean="0"/>
              <a:t>j</a:t>
            </a:r>
            <a:r>
              <a:rPr lang="en-IN" sz="1800" baseline="-25000" dirty="0" smtClean="0"/>
              <a:t> </a:t>
            </a:r>
            <a:r>
              <a:rPr lang="en-IN" sz="1800" dirty="0" smtClean="0"/>
              <a:t>{j = 1,2 ….m}</a:t>
            </a:r>
            <a:r>
              <a:rPr lang="en-IN" sz="1800" baseline="-25000" dirty="0" smtClean="0"/>
              <a:t> </a:t>
            </a:r>
            <a:r>
              <a:rPr lang="en-IN" sz="1800" dirty="0" smtClean="0"/>
              <a:t>for maximal value then </a:t>
            </a:r>
            <a:r>
              <a:rPr lang="en-IN" sz="1800" dirty="0" err="1" smtClean="0"/>
              <a:t>stocasticaly</a:t>
            </a:r>
            <a:r>
              <a:rPr lang="en-IN" sz="1800" dirty="0" smtClean="0"/>
              <a:t> choose one attribute from them.</a:t>
            </a:r>
          </a:p>
          <a:p>
            <a:pPr lvl="0" algn="just">
              <a:buNone/>
            </a:pPr>
            <a:r>
              <a:rPr lang="en-IN" sz="1800" dirty="0" smtClean="0"/>
              <a:t> </a:t>
            </a:r>
          </a:p>
          <a:p>
            <a:pPr lvl="0" algn="just"/>
            <a:r>
              <a:rPr lang="en-IN" sz="1800" dirty="0" smtClean="0"/>
              <a:t>Set the corresponding to </a:t>
            </a:r>
            <a:r>
              <a:rPr lang="en-IN" sz="1800" dirty="0" err="1" smtClean="0"/>
              <a:t>a</a:t>
            </a:r>
            <a:r>
              <a:rPr lang="en-IN" sz="1800" baseline="-25000" dirty="0" err="1" smtClean="0"/>
              <a:t>j</a:t>
            </a:r>
            <a:r>
              <a:rPr lang="en-IN" sz="1800" dirty="0" smtClean="0"/>
              <a:t> as ‘1’.</a:t>
            </a:r>
          </a:p>
          <a:p>
            <a:pPr lvl="0" algn="just">
              <a:buNone/>
            </a:pPr>
            <a:r>
              <a:rPr lang="en-US" sz="1800" dirty="0" smtClean="0"/>
              <a:t>3. </a:t>
            </a:r>
            <a:r>
              <a:rPr lang="en-IN" sz="1800" dirty="0" smtClean="0"/>
              <a:t>Then according to fitness value we select the parent.</a:t>
            </a:r>
          </a:p>
          <a:p>
            <a:pPr algn="just">
              <a:buNone/>
            </a:pPr>
            <a:endParaRPr lang="en-IN" sz="180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IN" dirty="0"/>
          </a:p>
        </p:txBody>
      </p:sp>
      <p:sp>
        <p:nvSpPr>
          <p:cNvPr id="3" name="Content Placeholder 2"/>
          <p:cNvSpPr>
            <a:spLocks noGrp="1"/>
          </p:cNvSpPr>
          <p:nvPr>
            <p:ph sz="quarter" idx="1"/>
          </p:nvPr>
        </p:nvSpPr>
        <p:spPr>
          <a:xfrm>
            <a:off x="457200" y="285728"/>
            <a:ext cx="8229600" cy="5840435"/>
          </a:xfrm>
        </p:spPr>
        <p:txBody>
          <a:bodyPr>
            <a:normAutofit/>
          </a:bodyPr>
          <a:lstStyle/>
          <a:p>
            <a:pPr algn="just">
              <a:buNone/>
            </a:pPr>
            <a:r>
              <a:rPr lang="en-US" sz="1800" dirty="0" smtClean="0"/>
              <a:t>STEP 2 :-</a:t>
            </a:r>
          </a:p>
          <a:p>
            <a:pPr algn="just">
              <a:buNone/>
            </a:pPr>
            <a:endParaRPr lang="en-US" sz="1800" dirty="0" smtClean="0"/>
          </a:p>
          <a:p>
            <a:pPr lvl="0" algn="just"/>
            <a:r>
              <a:rPr lang="en-IN" sz="1800" dirty="0" smtClean="0"/>
              <a:t>Let </a:t>
            </a:r>
            <a:r>
              <a:rPr lang="en-IN" sz="1800" i="1" dirty="0" err="1" smtClean="0"/>
              <a:t>minsingle</a:t>
            </a:r>
            <a:r>
              <a:rPr lang="en-IN" sz="1800" dirty="0" smtClean="0"/>
              <a:t>(</a:t>
            </a:r>
            <a:r>
              <a:rPr lang="en-IN" sz="1800" i="1" dirty="0" smtClean="0"/>
              <a:t>Offspring</a:t>
            </a:r>
            <a:r>
              <a:rPr lang="en-IN" sz="1800" dirty="0" smtClean="0"/>
              <a:t>) be the worst individual in the new population, </a:t>
            </a:r>
            <a:r>
              <a:rPr lang="en-IN" sz="1800" i="1" dirty="0" err="1" smtClean="0"/>
              <a:t>minfit</a:t>
            </a:r>
            <a:r>
              <a:rPr lang="en-IN" sz="1800" dirty="0" smtClean="0"/>
              <a:t>(</a:t>
            </a:r>
            <a:r>
              <a:rPr lang="en-IN" sz="1800" i="1" dirty="0" smtClean="0"/>
              <a:t>Offspring</a:t>
            </a:r>
            <a:r>
              <a:rPr lang="en-IN" sz="1800" dirty="0" smtClean="0"/>
              <a:t>) be the corresponding fitness.</a:t>
            </a:r>
          </a:p>
          <a:p>
            <a:pPr algn="just">
              <a:buNone/>
            </a:pPr>
            <a:r>
              <a:rPr lang="en-IN" sz="1800" dirty="0" smtClean="0"/>
              <a:t> </a:t>
            </a:r>
          </a:p>
          <a:p>
            <a:pPr lvl="0" algn="just"/>
            <a:r>
              <a:rPr lang="en-IN" sz="1800" dirty="0" smtClean="0"/>
              <a:t> Let </a:t>
            </a:r>
            <a:r>
              <a:rPr lang="en-IN" sz="1800" i="1" dirty="0" err="1" smtClean="0"/>
              <a:t>maxsingle</a:t>
            </a:r>
            <a:r>
              <a:rPr lang="en-IN" sz="1800" dirty="0" smtClean="0"/>
              <a:t>(</a:t>
            </a:r>
            <a:r>
              <a:rPr lang="en-IN" sz="1800" i="1" dirty="0" smtClean="0"/>
              <a:t>Parent</a:t>
            </a:r>
            <a:r>
              <a:rPr lang="en-IN" sz="1800" dirty="0" smtClean="0"/>
              <a:t>) be the best individual in the old population, </a:t>
            </a:r>
            <a:r>
              <a:rPr lang="en-IN" sz="1800" i="1" dirty="0" err="1" smtClean="0"/>
              <a:t>maxfit</a:t>
            </a:r>
            <a:r>
              <a:rPr lang="en-IN" sz="1800" dirty="0" smtClean="0"/>
              <a:t>( </a:t>
            </a:r>
            <a:r>
              <a:rPr lang="en-IN" sz="1800" i="1" dirty="0" smtClean="0"/>
              <a:t>Parent</a:t>
            </a:r>
            <a:r>
              <a:rPr lang="en-IN" sz="1800" dirty="0" smtClean="0"/>
              <a:t>) be the corresponding fitness. </a:t>
            </a:r>
          </a:p>
          <a:p>
            <a:pPr algn="just">
              <a:buNone/>
            </a:pPr>
            <a:r>
              <a:rPr lang="en-IN" sz="1800" dirty="0" smtClean="0"/>
              <a:t> </a:t>
            </a:r>
          </a:p>
          <a:p>
            <a:pPr lvl="0" algn="just"/>
            <a:r>
              <a:rPr lang="en-IN" sz="1800" dirty="0" smtClean="0"/>
              <a:t>If </a:t>
            </a:r>
            <a:r>
              <a:rPr lang="en-IN" sz="1800" i="1" dirty="0" err="1" smtClean="0"/>
              <a:t>minfit</a:t>
            </a:r>
            <a:r>
              <a:rPr lang="en-IN" sz="1800" dirty="0" smtClean="0"/>
              <a:t>( </a:t>
            </a:r>
            <a:r>
              <a:rPr lang="en-IN" sz="1800" i="1" dirty="0" smtClean="0"/>
              <a:t>Offspring</a:t>
            </a:r>
            <a:r>
              <a:rPr lang="en-IN" sz="1800" dirty="0" smtClean="0"/>
              <a:t>)&lt;</a:t>
            </a:r>
            <a:r>
              <a:rPr lang="en-IN" sz="1800" i="1" dirty="0" err="1" smtClean="0"/>
              <a:t>maxfit</a:t>
            </a:r>
            <a:r>
              <a:rPr lang="en-IN" sz="1800" dirty="0" smtClean="0"/>
              <a:t>(</a:t>
            </a:r>
            <a:r>
              <a:rPr lang="en-IN" sz="1800" i="1" dirty="0" smtClean="0"/>
              <a:t>Parent</a:t>
            </a:r>
            <a:r>
              <a:rPr lang="en-IN" sz="1800" dirty="0" smtClean="0"/>
              <a:t>), we replace </a:t>
            </a:r>
            <a:r>
              <a:rPr lang="en-IN" sz="1800" i="1" dirty="0" err="1" smtClean="0"/>
              <a:t>minsingel</a:t>
            </a:r>
            <a:r>
              <a:rPr lang="en-IN" sz="1800" dirty="0" smtClean="0"/>
              <a:t>( </a:t>
            </a:r>
            <a:r>
              <a:rPr lang="en-IN" sz="1800" i="1" dirty="0" smtClean="0"/>
              <a:t>Offspring</a:t>
            </a:r>
            <a:r>
              <a:rPr lang="en-IN" sz="1800" dirty="0" smtClean="0"/>
              <a:t>) with </a:t>
            </a:r>
            <a:r>
              <a:rPr lang="en-IN" sz="1800" i="1" dirty="0" err="1" smtClean="0"/>
              <a:t>maxsingle</a:t>
            </a:r>
            <a:r>
              <a:rPr lang="en-IN" sz="1800" dirty="0" smtClean="0"/>
              <a:t>(</a:t>
            </a:r>
            <a:r>
              <a:rPr lang="en-IN" sz="1800" i="1" dirty="0" smtClean="0"/>
              <a:t>Parent</a:t>
            </a:r>
            <a:r>
              <a:rPr lang="en-IN" sz="1800" dirty="0" smtClean="0"/>
              <a:t>).</a:t>
            </a:r>
          </a:p>
          <a:p>
            <a:pPr algn="just">
              <a:buNone/>
            </a:pPr>
            <a:endParaRPr lang="en-US" sz="1800" dirty="0" smtClean="0"/>
          </a:p>
          <a:p>
            <a:pPr algn="just">
              <a:buNone/>
            </a:pPr>
            <a:r>
              <a:rPr lang="en-US" sz="1800" dirty="0" smtClean="0"/>
              <a:t>	 </a:t>
            </a:r>
            <a:endParaRPr lang="en-IN" sz="1800"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3600" b="1" dirty="0" smtClean="0"/>
              <a:t>D ) Crossover and Mutation :-</a:t>
            </a:r>
            <a:endParaRPr lang="en-IN" sz="3600" dirty="0"/>
          </a:p>
        </p:txBody>
      </p:sp>
      <p:sp>
        <p:nvSpPr>
          <p:cNvPr id="3" name="Content Placeholder 2"/>
          <p:cNvSpPr>
            <a:spLocks noGrp="1"/>
          </p:cNvSpPr>
          <p:nvPr>
            <p:ph sz="quarter" idx="1"/>
          </p:nvPr>
        </p:nvSpPr>
        <p:spPr/>
        <p:txBody>
          <a:bodyPr>
            <a:normAutofit/>
          </a:bodyPr>
          <a:lstStyle/>
          <a:p>
            <a:pPr algn="just"/>
            <a:r>
              <a:rPr lang="en-IN" sz="1800" dirty="0" smtClean="0"/>
              <a:t> I use classical, one-point crossover. Crossing- over process affects chromosome selected for reproduction with probability of </a:t>
            </a:r>
            <a:r>
              <a:rPr lang="en-IN" sz="1800" i="1" dirty="0" smtClean="0"/>
              <a:t>Pc.</a:t>
            </a:r>
            <a:r>
              <a:rPr lang="en-IN" sz="1800" dirty="0" smtClean="0"/>
              <a:t> In this model we use Pc = 1 .</a:t>
            </a:r>
          </a:p>
          <a:p>
            <a:pPr algn="just"/>
            <a:endParaRPr lang="en-IN" sz="1800" b="1" dirty="0" smtClean="0"/>
          </a:p>
          <a:p>
            <a:pPr algn="just"/>
            <a:r>
              <a:rPr lang="en-IN" sz="1800" b="1" dirty="0" smtClean="0"/>
              <a:t> </a:t>
            </a:r>
            <a:r>
              <a:rPr lang="en-IN" sz="1800" dirty="0" smtClean="0"/>
              <a:t>In the mutation process, we first select a chromosome to be mutated with probability </a:t>
            </a:r>
            <a:r>
              <a:rPr lang="en-IN" sz="1800" i="1" dirty="0" smtClean="0"/>
              <a:t>Pm </a:t>
            </a:r>
            <a:r>
              <a:rPr lang="en-IN" sz="1800" dirty="0" smtClean="0"/>
              <a:t>and then choose a single gene of the chromosome randomly. Mutation of a single gene means replacement of “1” by “0” or “0” by “1”. In our model we use Pm = 0.01 </a:t>
            </a:r>
          </a:p>
          <a:p>
            <a:pPr algn="just">
              <a:buNone/>
            </a:pPr>
            <a:endParaRPr lang="en-US" sz="1800" dirty="0" smtClean="0"/>
          </a:p>
          <a:p>
            <a:pPr algn="just">
              <a:buNone/>
            </a:pPr>
            <a:endParaRPr lang="en-US" sz="1800" dirty="0" smtClean="0"/>
          </a:p>
          <a:p>
            <a:pPr algn="just">
              <a:buNone/>
            </a:pPr>
            <a:endParaRPr lang="en-US" sz="1800" dirty="0" smtClean="0"/>
          </a:p>
          <a:p>
            <a:pPr algn="just">
              <a:buNone/>
            </a:pPr>
            <a:endParaRPr lang="en-US" sz="1800" dirty="0"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3600" b="1" dirty="0" smtClean="0"/>
              <a:t>E ) Decision Rule Generation [8] </a:t>
            </a:r>
            <a:endParaRPr lang="en-IN" sz="3600" dirty="0"/>
          </a:p>
        </p:txBody>
      </p:sp>
      <p:sp>
        <p:nvSpPr>
          <p:cNvPr id="3" name="Content Placeholder 2"/>
          <p:cNvSpPr>
            <a:spLocks noGrp="1"/>
          </p:cNvSpPr>
          <p:nvPr>
            <p:ph sz="quarter" idx="1"/>
          </p:nvPr>
        </p:nvSpPr>
        <p:spPr/>
        <p:txBody>
          <a:bodyPr>
            <a:normAutofit/>
          </a:bodyPr>
          <a:lstStyle/>
          <a:p>
            <a:pPr algn="just"/>
            <a:r>
              <a:rPr lang="en-IN" sz="1800" dirty="0" smtClean="0"/>
              <a:t>In this step we generate the rule using </a:t>
            </a:r>
            <a:r>
              <a:rPr lang="en-IN" sz="1800" dirty="0" err="1" smtClean="0"/>
              <a:t>reduct</a:t>
            </a:r>
            <a:r>
              <a:rPr lang="en-IN" sz="1800" dirty="0" smtClean="0"/>
              <a:t> .</a:t>
            </a:r>
            <a:r>
              <a:rPr lang="en-IN" sz="1800" dirty="0" err="1" smtClean="0"/>
              <a:t>Reduct</a:t>
            </a:r>
            <a:r>
              <a:rPr lang="en-IN" sz="1800" dirty="0" smtClean="0"/>
              <a:t> is the reduced set of relation that conserve the same classification ability of relation. We  further by using the confidence or strength ( α)  of the attribute find another indispensable attribute of the </a:t>
            </a:r>
            <a:r>
              <a:rPr lang="en-IN" sz="1800" dirty="0" err="1" smtClean="0"/>
              <a:t>table.The</a:t>
            </a:r>
            <a:r>
              <a:rPr lang="en-IN" sz="1800" dirty="0" smtClean="0"/>
              <a:t> confidence or strength for an association rule x -&gt;D is :-</a:t>
            </a:r>
          </a:p>
          <a:p>
            <a:pPr algn="just"/>
            <a:endParaRPr lang="en-IN" sz="1800" dirty="0" smtClean="0"/>
          </a:p>
          <a:p>
            <a:pPr algn="just"/>
            <a:endParaRPr lang="en-US" sz="1800" dirty="0" smtClean="0"/>
          </a:p>
          <a:p>
            <a:pPr algn="just">
              <a:buNone/>
            </a:pPr>
            <a:r>
              <a:rPr lang="en-IN" sz="1800" dirty="0" smtClean="0"/>
              <a:t>  </a:t>
            </a:r>
          </a:p>
          <a:p>
            <a:pPr algn="just">
              <a:buNone/>
            </a:pPr>
            <a:endParaRPr lang="en-US" sz="1800" dirty="0" smtClean="0"/>
          </a:p>
          <a:p>
            <a:pPr algn="just"/>
            <a:r>
              <a:rPr lang="en-US" sz="1800" dirty="0" smtClean="0"/>
              <a:t>After calculating strength for each </a:t>
            </a:r>
            <a:r>
              <a:rPr lang="en-US" sz="1800" dirty="0" err="1" smtClean="0"/>
              <a:t>reduc</a:t>
            </a:r>
            <a:r>
              <a:rPr lang="en-US" sz="1800" dirty="0" smtClean="0"/>
              <a:t> attribute .we choose the maximum strength attribute as optimize </a:t>
            </a:r>
            <a:r>
              <a:rPr lang="en-US" sz="1800" dirty="0" err="1" smtClean="0"/>
              <a:t>reduct</a:t>
            </a:r>
            <a:r>
              <a:rPr lang="en-US" sz="1800" dirty="0" smtClean="0"/>
              <a:t>.</a:t>
            </a:r>
          </a:p>
          <a:p>
            <a:pPr algn="just"/>
            <a:r>
              <a:rPr lang="en-IN" sz="1800" dirty="0" smtClean="0"/>
              <a:t>And after that using this attribute we reduce table by merging duplicate rows </a:t>
            </a:r>
            <a:endParaRPr lang="en-IN" sz="1800" dirty="0"/>
          </a:p>
        </p:txBody>
      </p:sp>
      <p:pic>
        <p:nvPicPr>
          <p:cNvPr id="4" name="Picture 3" descr="rule_generation_formula.PNG"/>
          <p:cNvPicPr>
            <a:picLocks noChangeAspect="1"/>
          </p:cNvPicPr>
          <p:nvPr/>
        </p:nvPicPr>
        <p:blipFill>
          <a:blip r:embed="rId2" cstate="print"/>
          <a:stretch>
            <a:fillRect/>
          </a:stretch>
        </p:blipFill>
        <p:spPr>
          <a:xfrm>
            <a:off x="2285984" y="3500438"/>
            <a:ext cx="3491135" cy="871574"/>
          </a:xfrm>
          <a:prstGeom prst="rect">
            <a:avLst/>
          </a:prstGeom>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3 )</a:t>
            </a:r>
            <a:r>
              <a:rPr lang="en-IN" sz="3600" b="1" dirty="0" smtClean="0"/>
              <a:t> Testing Decision System </a:t>
            </a:r>
            <a:endParaRPr lang="en-IN" sz="3600" dirty="0"/>
          </a:p>
        </p:txBody>
      </p:sp>
      <p:sp>
        <p:nvSpPr>
          <p:cNvPr id="3" name="Content Placeholder 2"/>
          <p:cNvSpPr>
            <a:spLocks noGrp="1"/>
          </p:cNvSpPr>
          <p:nvPr>
            <p:ph sz="quarter" idx="1"/>
          </p:nvPr>
        </p:nvSpPr>
        <p:spPr/>
        <p:txBody>
          <a:bodyPr>
            <a:normAutofit/>
          </a:bodyPr>
          <a:lstStyle/>
          <a:p>
            <a:pPr algn="just"/>
            <a:r>
              <a:rPr lang="en-IN" sz="1800" dirty="0" smtClean="0"/>
              <a:t>In this step model test the </a:t>
            </a:r>
            <a:r>
              <a:rPr lang="en-IN" sz="1800" dirty="0" err="1" smtClean="0"/>
              <a:t>perpormance</a:t>
            </a:r>
            <a:r>
              <a:rPr lang="en-IN" sz="1800" dirty="0" smtClean="0"/>
              <a:t> of model on testing data These following step we follows –</a:t>
            </a:r>
          </a:p>
          <a:p>
            <a:pPr lvl="0" algn="just"/>
            <a:endParaRPr lang="en-IN" sz="1800" dirty="0" smtClean="0"/>
          </a:p>
          <a:p>
            <a:pPr lvl="0" algn="just"/>
            <a:r>
              <a:rPr lang="en-IN" sz="1800" dirty="0" err="1" smtClean="0"/>
              <a:t>Discretization</a:t>
            </a:r>
            <a:r>
              <a:rPr lang="en-IN" sz="1800" dirty="0" smtClean="0"/>
              <a:t> method first use to </a:t>
            </a:r>
            <a:r>
              <a:rPr lang="en-IN" sz="1800" dirty="0" err="1" smtClean="0"/>
              <a:t>dicretize</a:t>
            </a:r>
            <a:r>
              <a:rPr lang="en-IN" sz="1800" dirty="0" smtClean="0"/>
              <a:t> the row testing data object.</a:t>
            </a:r>
          </a:p>
          <a:p>
            <a:pPr algn="just">
              <a:buNone/>
            </a:pPr>
            <a:r>
              <a:rPr lang="en-IN" sz="1800" dirty="0" smtClean="0"/>
              <a:t> </a:t>
            </a:r>
          </a:p>
          <a:p>
            <a:pPr lvl="0" algn="just"/>
            <a:r>
              <a:rPr lang="en-IN" sz="1800" dirty="0" smtClean="0"/>
              <a:t>Generated rules are use to check the strength of the rule for matching object to it decision class.</a:t>
            </a:r>
          </a:p>
          <a:p>
            <a:pPr algn="just">
              <a:buNone/>
            </a:pPr>
            <a:r>
              <a:rPr lang="en-IN" sz="1800" dirty="0" smtClean="0"/>
              <a:t> </a:t>
            </a:r>
          </a:p>
          <a:p>
            <a:pPr lvl="0" algn="just"/>
            <a:r>
              <a:rPr lang="en-IN" sz="1800" dirty="0" smtClean="0"/>
              <a:t>The object is assigned to the class which has maximum strength for decision rule set.</a:t>
            </a:r>
          </a:p>
          <a:p>
            <a:pPr algn="just"/>
            <a:endParaRPr lang="en-IN" sz="18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IN" dirty="0"/>
          </a:p>
        </p:txBody>
      </p:sp>
      <p:sp>
        <p:nvSpPr>
          <p:cNvPr id="3" name="Content Placeholder 2"/>
          <p:cNvSpPr>
            <a:spLocks noGrp="1"/>
          </p:cNvSpPr>
          <p:nvPr>
            <p:ph sz="quarter" idx="1"/>
          </p:nvPr>
        </p:nvSpPr>
        <p:spPr/>
        <p:txBody>
          <a:bodyPr>
            <a:normAutofit/>
          </a:bodyPr>
          <a:lstStyle/>
          <a:p>
            <a:pPr algn="just">
              <a:buFont typeface="Wingdings" pitchFamily="2" charset="2"/>
              <a:buChar char="Ø"/>
            </a:pPr>
            <a:r>
              <a:rPr lang="en-US" sz="1800" dirty="0" smtClean="0"/>
              <a:t>What is IDS [4] ?</a:t>
            </a:r>
          </a:p>
          <a:p>
            <a:pPr algn="just">
              <a:buNone/>
            </a:pPr>
            <a:r>
              <a:rPr lang="en-US" sz="1800" dirty="0" smtClean="0"/>
              <a:t> </a:t>
            </a:r>
          </a:p>
          <a:p>
            <a:pPr algn="just">
              <a:buFont typeface="Wingdings" pitchFamily="2" charset="2"/>
              <a:buChar char="Ø"/>
            </a:pPr>
            <a:r>
              <a:rPr lang="en-US" sz="1800" dirty="0" smtClean="0"/>
              <a:t>An </a:t>
            </a:r>
            <a:r>
              <a:rPr lang="en-US" sz="1800" dirty="0"/>
              <a:t>intrusion detection system is a security system that detect intrusion made by malicious cracker whose intends to compromise a system . The system will alert the host or server is an intrusion is </a:t>
            </a:r>
            <a:r>
              <a:rPr lang="en-US" sz="1800" dirty="0" smtClean="0"/>
              <a:t>detecting. </a:t>
            </a:r>
            <a:endParaRPr lang="en-IN" sz="180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Testing and Analysis </a:t>
            </a:r>
            <a:endParaRPr lang="en-IN" sz="3600" dirty="0"/>
          </a:p>
        </p:txBody>
      </p:sp>
      <p:sp>
        <p:nvSpPr>
          <p:cNvPr id="3" name="Content Placeholder 2"/>
          <p:cNvSpPr>
            <a:spLocks noGrp="1"/>
          </p:cNvSpPr>
          <p:nvPr>
            <p:ph sz="quarter" idx="1"/>
          </p:nvPr>
        </p:nvSpPr>
        <p:spPr/>
        <p:txBody>
          <a:bodyPr>
            <a:normAutofit fontScale="77500" lnSpcReduction="20000"/>
          </a:bodyPr>
          <a:lstStyle/>
          <a:p>
            <a:pPr algn="just">
              <a:buNone/>
            </a:pPr>
            <a:r>
              <a:rPr lang="en-IN" dirty="0" smtClean="0"/>
              <a:t> For each input dataset, this model  construct a decision system using the following method: </a:t>
            </a:r>
          </a:p>
          <a:p>
            <a:pPr algn="just">
              <a:buNone/>
            </a:pPr>
            <a:endParaRPr lang="en-IN" dirty="0" smtClean="0"/>
          </a:p>
          <a:p>
            <a:pPr lvl="0" algn="just"/>
            <a:r>
              <a:rPr lang="en-IN" dirty="0" smtClean="0"/>
              <a:t>For each attack detection dataset, different connection record feature set are selected as the condition attributes of the decision system. For Probe and </a:t>
            </a:r>
            <a:r>
              <a:rPr lang="en-IN" dirty="0" err="1" smtClean="0"/>
              <a:t>DoS</a:t>
            </a:r>
            <a:r>
              <a:rPr lang="en-IN" dirty="0" smtClean="0"/>
              <a:t> attack, intrinsic and traffic features are used; for U2R&amp;R2L attack, intrinsic and content features used. </a:t>
            </a:r>
          </a:p>
          <a:p>
            <a:pPr lvl="0" algn="just">
              <a:buNone/>
            </a:pPr>
            <a:r>
              <a:rPr lang="en-IN" dirty="0" smtClean="0"/>
              <a:t> </a:t>
            </a:r>
          </a:p>
          <a:p>
            <a:pPr lvl="0" algn="just"/>
            <a:r>
              <a:rPr lang="en-IN" dirty="0" smtClean="0"/>
              <a:t>The label (normal ‘0’, attack ‘1’) variable of each record is used as the decision attribute of the decision system. </a:t>
            </a:r>
          </a:p>
          <a:p>
            <a:pPr algn="just">
              <a:buNone/>
            </a:pPr>
            <a:r>
              <a:rPr lang="en-IN" dirty="0" smtClean="0"/>
              <a:t> </a:t>
            </a:r>
          </a:p>
          <a:p>
            <a:pPr lvl="0" algn="just"/>
            <a:r>
              <a:rPr lang="en-IN" dirty="0" smtClean="0"/>
              <a:t>A connection record data point is used as an object in the decision system. Each of the constructed decision systems will be processed by RSC subsequently.</a:t>
            </a:r>
          </a:p>
          <a:p>
            <a:pPr algn="just">
              <a:buNone/>
            </a:pPr>
            <a:r>
              <a:rPr lang="en-US" dirty="0" smtClean="0"/>
              <a:t> </a:t>
            </a:r>
            <a:endParaRPr lang="en-IN" dirty="0" smtClean="0"/>
          </a:p>
          <a:p>
            <a:pPr algn="just"/>
            <a:r>
              <a:rPr lang="en-IN" dirty="0" smtClean="0"/>
              <a:t>Data points are used for training using the RSC algorithm. The generated rules are used to predict the tested objects</a:t>
            </a:r>
            <a:endParaRPr lang="en-IN"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smtClean="0"/>
              <a:t>Result For </a:t>
            </a:r>
            <a:r>
              <a:rPr lang="en-IN" sz="3600" b="1" dirty="0" err="1" smtClean="0"/>
              <a:t>DoS</a:t>
            </a:r>
            <a:r>
              <a:rPr lang="en-IN" sz="3600" b="1" dirty="0" smtClean="0"/>
              <a:t> Class </a:t>
            </a:r>
            <a:endParaRPr lang="en-IN" sz="3600" dirty="0"/>
          </a:p>
        </p:txBody>
      </p:sp>
      <p:sp>
        <p:nvSpPr>
          <p:cNvPr id="3" name="Content Placeholder 2"/>
          <p:cNvSpPr>
            <a:spLocks noGrp="1"/>
          </p:cNvSpPr>
          <p:nvPr>
            <p:ph sz="quarter" idx="1"/>
          </p:nvPr>
        </p:nvSpPr>
        <p:spPr>
          <a:xfrm>
            <a:off x="500034" y="1643050"/>
            <a:ext cx="8229600" cy="4525963"/>
          </a:xfrm>
        </p:spPr>
        <p:txBody>
          <a:bodyPr>
            <a:normAutofit/>
          </a:bodyPr>
          <a:lstStyle/>
          <a:p>
            <a:pPr algn="just"/>
            <a:r>
              <a:rPr lang="en-IN" sz="1800" dirty="0" smtClean="0"/>
              <a:t>Training data of </a:t>
            </a:r>
            <a:r>
              <a:rPr lang="en-IN" sz="1800" dirty="0" err="1" smtClean="0"/>
              <a:t>DoS</a:t>
            </a:r>
            <a:r>
              <a:rPr lang="en-IN" sz="1800" dirty="0" smtClean="0"/>
              <a:t> attack detection dataset </a:t>
            </a:r>
            <a:r>
              <a:rPr lang="en-IN" sz="1800" dirty="0" err="1" smtClean="0"/>
              <a:t>i</a:t>
            </a:r>
            <a:r>
              <a:rPr lang="en-IN" sz="1800" dirty="0" smtClean="0"/>
              <a:t> gave as input in </a:t>
            </a:r>
            <a:r>
              <a:rPr lang="en-IN" sz="1800" dirty="0" err="1" smtClean="0"/>
              <a:t>DoS</a:t>
            </a:r>
            <a:r>
              <a:rPr lang="en-IN" sz="1800" dirty="0" smtClean="0"/>
              <a:t> Attack training system and it generate the decision rule in given table 1 format - </a:t>
            </a:r>
          </a:p>
          <a:p>
            <a:pPr algn="just"/>
            <a:endParaRPr lang="en-IN" sz="1800" dirty="0"/>
          </a:p>
        </p:txBody>
      </p:sp>
      <p:pic>
        <p:nvPicPr>
          <p:cNvPr id="4" name="Picture 3" descr="table1.PNG"/>
          <p:cNvPicPr>
            <a:picLocks noChangeAspect="1"/>
          </p:cNvPicPr>
          <p:nvPr/>
        </p:nvPicPr>
        <p:blipFill>
          <a:blip r:embed="rId2" cstate="print"/>
          <a:stretch>
            <a:fillRect/>
          </a:stretch>
        </p:blipFill>
        <p:spPr>
          <a:xfrm>
            <a:off x="428596" y="2462077"/>
            <a:ext cx="7858180" cy="2824311"/>
          </a:xfrm>
          <a:prstGeom prst="rect">
            <a:avLst/>
          </a:prstGeom>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IN" dirty="0"/>
          </a:p>
        </p:txBody>
      </p:sp>
      <p:sp>
        <p:nvSpPr>
          <p:cNvPr id="3" name="Content Placeholder 2"/>
          <p:cNvSpPr>
            <a:spLocks noGrp="1"/>
          </p:cNvSpPr>
          <p:nvPr>
            <p:ph sz="quarter" idx="1"/>
          </p:nvPr>
        </p:nvSpPr>
        <p:spPr>
          <a:xfrm>
            <a:off x="457200" y="285728"/>
            <a:ext cx="8229600" cy="5840435"/>
          </a:xfrm>
        </p:spPr>
        <p:txBody>
          <a:bodyPr>
            <a:normAutofit/>
          </a:bodyPr>
          <a:lstStyle/>
          <a:p>
            <a:pPr algn="just"/>
            <a:r>
              <a:rPr lang="en-IN" sz="1800" dirty="0" smtClean="0"/>
              <a:t>After </a:t>
            </a:r>
            <a:r>
              <a:rPr lang="en-IN" sz="1800" dirty="0" err="1" smtClean="0"/>
              <a:t>geting</a:t>
            </a:r>
            <a:r>
              <a:rPr lang="en-IN" sz="1800" dirty="0" smtClean="0"/>
              <a:t> these decision rule we give Testing data of the </a:t>
            </a:r>
            <a:r>
              <a:rPr lang="en-IN" sz="1800" dirty="0" err="1" smtClean="0"/>
              <a:t>DoS</a:t>
            </a:r>
            <a:r>
              <a:rPr lang="en-IN" sz="1800" dirty="0" smtClean="0"/>
              <a:t> Attack dataset as input in </a:t>
            </a:r>
            <a:r>
              <a:rPr lang="en-IN" sz="1800" dirty="0" err="1" smtClean="0"/>
              <a:t>DoS</a:t>
            </a:r>
            <a:r>
              <a:rPr lang="en-IN" sz="1800" dirty="0" smtClean="0"/>
              <a:t> Attack testing system and testing system use these generated decision rule and classify the newly object in class ‘1’(for intrusion) and ‘0’ for normal object .  </a:t>
            </a:r>
          </a:p>
          <a:p>
            <a:pPr algn="just"/>
            <a:endParaRPr lang="en-IN" sz="1800" dirty="0"/>
          </a:p>
        </p:txBody>
      </p:sp>
      <p:pic>
        <p:nvPicPr>
          <p:cNvPr id="4" name="Picture 3" descr="DoS_class_result.PNG"/>
          <p:cNvPicPr>
            <a:picLocks noChangeAspect="1"/>
          </p:cNvPicPr>
          <p:nvPr/>
        </p:nvPicPr>
        <p:blipFill>
          <a:blip r:embed="rId2" cstate="print"/>
          <a:stretch>
            <a:fillRect/>
          </a:stretch>
        </p:blipFill>
        <p:spPr>
          <a:xfrm>
            <a:off x="714348" y="1733313"/>
            <a:ext cx="7429552" cy="3391374"/>
          </a:xfrm>
          <a:prstGeom prst="rect">
            <a:avLst/>
          </a:prstGeom>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3600" b="1" dirty="0" smtClean="0"/>
              <a:t>2) Result For U2R &amp; R2l Class :-</a:t>
            </a:r>
            <a:endParaRPr lang="en-IN" sz="3600" dirty="0"/>
          </a:p>
        </p:txBody>
      </p:sp>
      <p:sp>
        <p:nvSpPr>
          <p:cNvPr id="3" name="Content Placeholder 2"/>
          <p:cNvSpPr>
            <a:spLocks noGrp="1"/>
          </p:cNvSpPr>
          <p:nvPr>
            <p:ph sz="quarter" idx="1"/>
          </p:nvPr>
        </p:nvSpPr>
        <p:spPr/>
        <p:txBody>
          <a:bodyPr>
            <a:normAutofit/>
          </a:bodyPr>
          <a:lstStyle/>
          <a:p>
            <a:pPr algn="just"/>
            <a:r>
              <a:rPr lang="en-IN" sz="1800" dirty="0" smtClean="0"/>
              <a:t>Training data of U2R &amp; R2L attack detection dataset </a:t>
            </a:r>
            <a:r>
              <a:rPr lang="en-IN" sz="1800" dirty="0" err="1" smtClean="0"/>
              <a:t>i</a:t>
            </a:r>
            <a:r>
              <a:rPr lang="en-IN" sz="1800" dirty="0" smtClean="0"/>
              <a:t> gave as input in U2R &amp; R2L Attack training system and it generate the decision rule in given table 2 </a:t>
            </a:r>
            <a:r>
              <a:rPr lang="en-IN" sz="1800" dirty="0" err="1" smtClean="0"/>
              <a:t>formate</a:t>
            </a:r>
            <a:r>
              <a:rPr lang="en-IN" sz="1800" dirty="0" smtClean="0"/>
              <a:t> –</a:t>
            </a:r>
          </a:p>
          <a:p>
            <a:pPr algn="just"/>
            <a:endParaRPr lang="en-US" sz="1800" dirty="0" smtClean="0"/>
          </a:p>
          <a:p>
            <a:pPr algn="just"/>
            <a:endParaRPr lang="en-IN" sz="1800" dirty="0" smtClean="0"/>
          </a:p>
          <a:p>
            <a:pPr algn="just"/>
            <a:endParaRPr lang="en-IN" sz="1800" dirty="0" smtClean="0"/>
          </a:p>
          <a:p>
            <a:pPr algn="just"/>
            <a:r>
              <a:rPr lang="en-IN" sz="1800" dirty="0" smtClean="0"/>
              <a:t> </a:t>
            </a:r>
            <a:endParaRPr lang="en-IN" sz="1800" dirty="0"/>
          </a:p>
        </p:txBody>
      </p:sp>
      <p:pic>
        <p:nvPicPr>
          <p:cNvPr id="4" name="Picture 3" descr="table2.PNG"/>
          <p:cNvPicPr>
            <a:picLocks noChangeAspect="1"/>
          </p:cNvPicPr>
          <p:nvPr/>
        </p:nvPicPr>
        <p:blipFill>
          <a:blip r:embed="rId2" cstate="print"/>
          <a:stretch>
            <a:fillRect/>
          </a:stretch>
        </p:blipFill>
        <p:spPr>
          <a:xfrm>
            <a:off x="500034" y="3071810"/>
            <a:ext cx="7858180" cy="2452841"/>
          </a:xfrm>
          <a:prstGeom prst="rect">
            <a:avLst/>
          </a:prstGeom>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IN" dirty="0"/>
          </a:p>
        </p:txBody>
      </p:sp>
      <p:sp>
        <p:nvSpPr>
          <p:cNvPr id="3" name="Content Placeholder 2"/>
          <p:cNvSpPr>
            <a:spLocks noGrp="1"/>
          </p:cNvSpPr>
          <p:nvPr>
            <p:ph sz="quarter" idx="1"/>
          </p:nvPr>
        </p:nvSpPr>
        <p:spPr>
          <a:xfrm>
            <a:off x="457200" y="428604"/>
            <a:ext cx="8229600" cy="5697559"/>
          </a:xfrm>
        </p:spPr>
        <p:txBody>
          <a:bodyPr>
            <a:normAutofit/>
          </a:bodyPr>
          <a:lstStyle/>
          <a:p>
            <a:pPr algn="just"/>
            <a:r>
              <a:rPr lang="en-IN" sz="1800" dirty="0" smtClean="0"/>
              <a:t>After getting these decision rule we give Testing data of the U2R &amp; R2L Attack dataset as input in U2R &amp; R2L Attack testing system and testing system use these generated decision rule and classify the newly object in class ‘1’(for intrusion) and ‘0’ for normal object .</a:t>
            </a:r>
          </a:p>
          <a:p>
            <a:pPr algn="just"/>
            <a:endParaRPr lang="en-IN" sz="1800" dirty="0"/>
          </a:p>
        </p:txBody>
      </p:sp>
      <p:pic>
        <p:nvPicPr>
          <p:cNvPr id="5" name="Picture 4" descr="r2l_class_result.PNG"/>
          <p:cNvPicPr>
            <a:picLocks noChangeAspect="1"/>
          </p:cNvPicPr>
          <p:nvPr/>
        </p:nvPicPr>
        <p:blipFill>
          <a:blip r:embed="rId2" cstate="print"/>
          <a:stretch>
            <a:fillRect/>
          </a:stretch>
        </p:blipFill>
        <p:spPr>
          <a:xfrm>
            <a:off x="1000100" y="1618997"/>
            <a:ext cx="6691773" cy="3620005"/>
          </a:xfrm>
          <a:prstGeom prst="rect">
            <a:avLst/>
          </a:prstGeom>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3 ) </a:t>
            </a:r>
            <a:r>
              <a:rPr lang="en-IN" sz="3600" b="1" dirty="0" smtClean="0"/>
              <a:t>Result For Probe Class :-</a:t>
            </a:r>
            <a:endParaRPr lang="en-IN" sz="3600" dirty="0"/>
          </a:p>
        </p:txBody>
      </p:sp>
      <p:sp>
        <p:nvSpPr>
          <p:cNvPr id="3" name="Content Placeholder 2"/>
          <p:cNvSpPr>
            <a:spLocks noGrp="1"/>
          </p:cNvSpPr>
          <p:nvPr>
            <p:ph sz="quarter" idx="1"/>
          </p:nvPr>
        </p:nvSpPr>
        <p:spPr/>
        <p:txBody>
          <a:bodyPr>
            <a:normAutofit/>
          </a:bodyPr>
          <a:lstStyle/>
          <a:p>
            <a:pPr algn="just"/>
            <a:r>
              <a:rPr lang="en-IN" sz="1800" dirty="0" smtClean="0"/>
              <a:t>Training data of Probe attack detection dataset </a:t>
            </a:r>
            <a:r>
              <a:rPr lang="en-IN" sz="1800" dirty="0" err="1" smtClean="0"/>
              <a:t>i</a:t>
            </a:r>
            <a:r>
              <a:rPr lang="en-IN" sz="1800" dirty="0" smtClean="0"/>
              <a:t> gave as input in Probe Attack training system and it generate the decision rule in given table 3 </a:t>
            </a:r>
            <a:r>
              <a:rPr lang="en-IN" sz="1800" dirty="0" err="1" smtClean="0"/>
              <a:t>formate</a:t>
            </a:r>
            <a:r>
              <a:rPr lang="en-IN" sz="1800" dirty="0" smtClean="0"/>
              <a:t>-</a:t>
            </a:r>
          </a:p>
          <a:p>
            <a:pPr algn="just"/>
            <a:endParaRPr lang="en-US" sz="1800" dirty="0" smtClean="0"/>
          </a:p>
          <a:p>
            <a:pPr algn="just"/>
            <a:endParaRPr lang="en-IN" sz="1800" dirty="0"/>
          </a:p>
        </p:txBody>
      </p:sp>
      <p:pic>
        <p:nvPicPr>
          <p:cNvPr id="4" name="Picture 3" descr="table3.PNG"/>
          <p:cNvPicPr>
            <a:picLocks noChangeAspect="1"/>
          </p:cNvPicPr>
          <p:nvPr/>
        </p:nvPicPr>
        <p:blipFill>
          <a:blip r:embed="rId2" cstate="print"/>
          <a:stretch>
            <a:fillRect/>
          </a:stretch>
        </p:blipFill>
        <p:spPr>
          <a:xfrm>
            <a:off x="785786" y="2490656"/>
            <a:ext cx="7429552" cy="2509980"/>
          </a:xfrm>
          <a:prstGeom prst="rect">
            <a:avLst/>
          </a:prstGeom>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6908"/>
          </a:xfrm>
        </p:spPr>
        <p:txBody>
          <a:bodyPr>
            <a:normAutofit/>
          </a:bodyPr>
          <a:lstStyle/>
          <a:p>
            <a:r>
              <a:rPr lang="en-US" dirty="0" smtClean="0"/>
              <a:t> </a:t>
            </a:r>
            <a:endParaRPr lang="en-IN" dirty="0"/>
          </a:p>
        </p:txBody>
      </p:sp>
      <p:sp>
        <p:nvSpPr>
          <p:cNvPr id="3" name="Content Placeholder 2"/>
          <p:cNvSpPr>
            <a:spLocks noGrp="1"/>
          </p:cNvSpPr>
          <p:nvPr>
            <p:ph sz="quarter" idx="1"/>
          </p:nvPr>
        </p:nvSpPr>
        <p:spPr>
          <a:xfrm>
            <a:off x="457200" y="285728"/>
            <a:ext cx="8229600" cy="5840435"/>
          </a:xfrm>
        </p:spPr>
        <p:txBody>
          <a:bodyPr>
            <a:normAutofit/>
          </a:bodyPr>
          <a:lstStyle/>
          <a:p>
            <a:pPr algn="just"/>
            <a:r>
              <a:rPr lang="en-IN" sz="1800" dirty="0" smtClean="0"/>
              <a:t>After getting these decision rule we give Testing data of the Probe Attack dataset as input in Probe  Attack testing system and testing system use these generated decision rule and classify the newly object in class ‘1’(for intrusion) and ‘0’ for normal object .  </a:t>
            </a:r>
          </a:p>
          <a:p>
            <a:pPr algn="just"/>
            <a:endParaRPr lang="en-IN" sz="1800" dirty="0"/>
          </a:p>
        </p:txBody>
      </p:sp>
      <p:pic>
        <p:nvPicPr>
          <p:cNvPr id="4" name="Picture 3" descr="probe_class_result.PNG"/>
          <p:cNvPicPr>
            <a:picLocks noChangeAspect="1"/>
          </p:cNvPicPr>
          <p:nvPr/>
        </p:nvPicPr>
        <p:blipFill>
          <a:blip r:embed="rId2" cstate="print"/>
          <a:stretch>
            <a:fillRect/>
          </a:stretch>
        </p:blipFill>
        <p:spPr>
          <a:xfrm>
            <a:off x="785786" y="1885734"/>
            <a:ext cx="7500990" cy="3086531"/>
          </a:xfrm>
          <a:prstGeom prst="rect">
            <a:avLst/>
          </a:prstGeom>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b="1" dirty="0" smtClean="0"/>
              <a:t>Experiment Result For All Attacks:-</a:t>
            </a:r>
            <a:endParaRPr lang="en-IN" sz="3600" b="1" dirty="0"/>
          </a:p>
        </p:txBody>
      </p:sp>
      <p:pic>
        <p:nvPicPr>
          <p:cNvPr id="4" name="Content Placeholder 3" descr="table4.PNG"/>
          <p:cNvPicPr>
            <a:picLocks noGrp="1" noChangeAspect="1"/>
          </p:cNvPicPr>
          <p:nvPr>
            <p:ph sz="quarter" idx="1"/>
          </p:nvPr>
        </p:nvPicPr>
        <p:blipFill>
          <a:blip r:embed="rId2" cstate="print"/>
          <a:stretch>
            <a:fillRect/>
          </a:stretch>
        </p:blipFill>
        <p:spPr>
          <a:xfrm>
            <a:off x="1214414" y="1500175"/>
            <a:ext cx="6786610" cy="3071834"/>
          </a:xfrm>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Analysis</a:t>
            </a:r>
            <a:endParaRPr lang="en-IN" sz="3200" b="1" dirty="0"/>
          </a:p>
        </p:txBody>
      </p:sp>
      <p:sp>
        <p:nvSpPr>
          <p:cNvPr id="3" name="Content Placeholder 2"/>
          <p:cNvSpPr>
            <a:spLocks noGrp="1"/>
          </p:cNvSpPr>
          <p:nvPr>
            <p:ph sz="quarter" idx="1"/>
          </p:nvPr>
        </p:nvSpPr>
        <p:spPr/>
        <p:txBody>
          <a:bodyPr>
            <a:normAutofit fontScale="92500"/>
          </a:bodyPr>
          <a:lstStyle/>
          <a:p>
            <a:pPr algn="just"/>
            <a:r>
              <a:rPr lang="en-IN" sz="1800" dirty="0" smtClean="0"/>
              <a:t>For detection rule generation for all three dataset </a:t>
            </a:r>
            <a:r>
              <a:rPr lang="en-IN" sz="1800" dirty="0" err="1" smtClean="0"/>
              <a:t>i</a:t>
            </a:r>
            <a:r>
              <a:rPr lang="en-IN" sz="1800" dirty="0" smtClean="0"/>
              <a:t> take </a:t>
            </a:r>
            <a:r>
              <a:rPr lang="en-IN" sz="1800" dirty="0" err="1" smtClean="0"/>
              <a:t>discretization</a:t>
            </a:r>
            <a:r>
              <a:rPr lang="en-IN" sz="1800" dirty="0" smtClean="0"/>
              <a:t> coefficient k as 4 And this value is taken after experimental analysis. And for Equal width </a:t>
            </a:r>
            <a:r>
              <a:rPr lang="en-IN" sz="1800" dirty="0" err="1" smtClean="0"/>
              <a:t>discretization</a:t>
            </a:r>
            <a:r>
              <a:rPr lang="en-IN" sz="1800" dirty="0" smtClean="0"/>
              <a:t> method  </a:t>
            </a:r>
            <a:r>
              <a:rPr lang="en-IN" sz="1800" dirty="0" err="1" smtClean="0"/>
              <a:t>i</a:t>
            </a:r>
            <a:r>
              <a:rPr lang="en-IN" sz="1800" dirty="0" smtClean="0"/>
              <a:t> predefined min and max value for the attributes according to their </a:t>
            </a:r>
            <a:r>
              <a:rPr lang="en-IN" sz="1800" dirty="0" err="1" smtClean="0"/>
              <a:t>range.For</a:t>
            </a:r>
            <a:r>
              <a:rPr lang="en-IN" sz="1800" dirty="0" smtClean="0"/>
              <a:t> k=4 we can get result more accurate .If we increase k value then our result will not efficient take more time to generate the rule.</a:t>
            </a:r>
          </a:p>
          <a:p>
            <a:pPr algn="just"/>
            <a:r>
              <a:rPr lang="en-IN" sz="1800" dirty="0" smtClean="0"/>
              <a:t>For fitness function we take ∈ = 1 or ∈= 0.9 both value as decision </a:t>
            </a:r>
            <a:r>
              <a:rPr lang="en-IN" sz="1800" dirty="0" err="1" smtClean="0"/>
              <a:t>coefficient.And</a:t>
            </a:r>
            <a:r>
              <a:rPr lang="en-IN" sz="1800" dirty="0" smtClean="0"/>
              <a:t> after analysis all three data set generated decision rule we can find 6 most significant feature  attribute are 3 , 24 , 25, 28, 31, 32 .these attribute set are </a:t>
            </a:r>
            <a:r>
              <a:rPr lang="en-IN" sz="1800" dirty="0" err="1" smtClean="0"/>
              <a:t>minimul</a:t>
            </a:r>
            <a:r>
              <a:rPr lang="en-IN" sz="1800" dirty="0" smtClean="0"/>
              <a:t> </a:t>
            </a:r>
            <a:r>
              <a:rPr lang="en-IN" sz="1800" dirty="0" err="1" smtClean="0"/>
              <a:t>reduct</a:t>
            </a:r>
            <a:r>
              <a:rPr lang="en-IN" sz="1800" dirty="0" smtClean="0"/>
              <a:t> for classification .</a:t>
            </a:r>
          </a:p>
          <a:p>
            <a:pPr algn="just"/>
            <a:endParaRPr lang="en-US" sz="1800" dirty="0" smtClean="0"/>
          </a:p>
          <a:p>
            <a:pPr algn="just"/>
            <a:r>
              <a:rPr lang="en-IN" sz="1800" dirty="0" smtClean="0"/>
              <a:t>Using </a:t>
            </a:r>
            <a:r>
              <a:rPr lang="en-IN" sz="1800" dirty="0" err="1" smtClean="0"/>
              <a:t>reduct</a:t>
            </a:r>
            <a:r>
              <a:rPr lang="en-IN" sz="1800" dirty="0" smtClean="0"/>
              <a:t> we can generate rule for each classifier and get result that which decision class a new object will get .RSC generate decision rule in  explainable “IF-THEN” format. For instance, one of the Probe attack detection rules is: </a:t>
            </a:r>
          </a:p>
          <a:p>
            <a:pPr algn="just">
              <a:buNone/>
            </a:pPr>
            <a:r>
              <a:rPr lang="en-IN" sz="1800" dirty="0" smtClean="0"/>
              <a:t>	“IF ATTRIBUTE 4 = 1 AND ATTRIBUTE 24 = 1 AND ATTRIBUTE 26 = 1 AND  ATTRIBUTE 32 = 4   THEN RESULT IS 1 ”</a:t>
            </a:r>
          </a:p>
          <a:p>
            <a:pPr algn="just"/>
            <a:endParaRPr lang="en-IN" sz="1800" dirty="0" smtClean="0"/>
          </a:p>
          <a:p>
            <a:pPr algn="just"/>
            <a:endParaRPr lang="en-IN" sz="1800"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2400" b="1" dirty="0" smtClean="0"/>
              <a:t>Comparison Of RSC IDs and Back Propagation Neural Network Approach IDs </a:t>
            </a:r>
            <a:r>
              <a:rPr lang="en-IN" sz="2400" dirty="0" smtClean="0"/>
              <a:t/>
            </a:r>
            <a:br>
              <a:rPr lang="en-IN" sz="2400" dirty="0" smtClean="0"/>
            </a:br>
            <a:endParaRPr lang="en-IN" sz="2400" dirty="0"/>
          </a:p>
        </p:txBody>
      </p:sp>
      <p:sp>
        <p:nvSpPr>
          <p:cNvPr id="3" name="Content Placeholder 2"/>
          <p:cNvSpPr>
            <a:spLocks noGrp="1"/>
          </p:cNvSpPr>
          <p:nvPr>
            <p:ph sz="quarter" idx="1"/>
          </p:nvPr>
        </p:nvSpPr>
        <p:spPr/>
        <p:txBody>
          <a:bodyPr>
            <a:normAutofit/>
          </a:bodyPr>
          <a:lstStyle/>
          <a:p>
            <a:pPr algn="just"/>
            <a:r>
              <a:rPr lang="en-IN" sz="1800" dirty="0" smtClean="0"/>
              <a:t>For </a:t>
            </a:r>
            <a:r>
              <a:rPr lang="en-IN" sz="1800" dirty="0" err="1" smtClean="0"/>
              <a:t>DoS</a:t>
            </a:r>
            <a:r>
              <a:rPr lang="en-IN" sz="1800" dirty="0" smtClean="0"/>
              <a:t> attack and Probe attack the detection rate is high (above 99 %) But for U2R&amp;R2L attack detection, RSC IDs is worse than BPNN IDs. The reason is that RSC algorithm can get good performance when the samples are enough while it performs a little worse for small attack sample case (In the DARPA dataset, U2R&amp;R2L attack samples are low but </a:t>
            </a:r>
            <a:r>
              <a:rPr lang="en-IN" sz="1800" dirty="0" err="1" smtClean="0"/>
              <a:t>DoS</a:t>
            </a:r>
            <a:r>
              <a:rPr lang="en-IN" sz="1800" dirty="0" smtClean="0"/>
              <a:t> and Probe attack samples are enough).But BPNN algorithm IDS work well with both small and big dataset .So we can say that for </a:t>
            </a:r>
            <a:r>
              <a:rPr lang="en-IN" sz="1800" dirty="0" err="1" smtClean="0"/>
              <a:t>DoS</a:t>
            </a:r>
            <a:r>
              <a:rPr lang="en-IN" sz="1800" dirty="0" smtClean="0"/>
              <a:t> and Probe attacks our RSC Ids working very well but for R2L &amp; U2R attack BPNN IDs is working well then RSC Ids.</a:t>
            </a:r>
          </a:p>
          <a:p>
            <a:pPr algn="just"/>
            <a:endParaRPr lang="en-IN" sz="1800" dirty="0" smtClean="0"/>
          </a:p>
          <a:p>
            <a:endParaRPr lang="en-IN" sz="1800" dirty="0"/>
          </a:p>
        </p:txBody>
      </p:sp>
      <p:pic>
        <p:nvPicPr>
          <p:cNvPr id="4" name="Picture 3" descr="table5.PNG"/>
          <p:cNvPicPr>
            <a:picLocks noChangeAspect="1"/>
          </p:cNvPicPr>
          <p:nvPr/>
        </p:nvPicPr>
        <p:blipFill>
          <a:blip r:embed="rId2" cstate="print"/>
          <a:stretch>
            <a:fillRect/>
          </a:stretch>
        </p:blipFill>
        <p:spPr>
          <a:xfrm>
            <a:off x="928662" y="4714884"/>
            <a:ext cx="6715172" cy="1824188"/>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Motivation</a:t>
            </a:r>
            <a:endParaRPr lang="en-IN" sz="3600" dirty="0"/>
          </a:p>
        </p:txBody>
      </p:sp>
      <p:sp>
        <p:nvSpPr>
          <p:cNvPr id="3" name="Content Placeholder 2"/>
          <p:cNvSpPr>
            <a:spLocks noGrp="1"/>
          </p:cNvSpPr>
          <p:nvPr>
            <p:ph sz="quarter" idx="1"/>
          </p:nvPr>
        </p:nvSpPr>
        <p:spPr/>
        <p:txBody>
          <a:bodyPr>
            <a:normAutofit/>
          </a:bodyPr>
          <a:lstStyle/>
          <a:p>
            <a:pPr algn="just">
              <a:buFont typeface="Wingdings" pitchFamily="2" charset="2"/>
              <a:buChar char="Ø"/>
            </a:pPr>
            <a:r>
              <a:rPr lang="en-US" sz="1800" dirty="0"/>
              <a:t>Firewalls are mostly employed at the boundary of the </a:t>
            </a:r>
            <a:r>
              <a:rPr lang="en-US" sz="1800" dirty="0" smtClean="0"/>
              <a:t>network ,and </a:t>
            </a:r>
            <a:r>
              <a:rPr lang="en-US" sz="1800" dirty="0"/>
              <a:t>yet a greater percentage of potential hackers may be from within the </a:t>
            </a:r>
            <a:r>
              <a:rPr lang="en-US" sz="1800" dirty="0" smtClean="0"/>
              <a:t>network.</a:t>
            </a:r>
          </a:p>
          <a:p>
            <a:pPr>
              <a:buFont typeface="Wingdings" pitchFamily="2" charset="2"/>
              <a:buChar char="Ø"/>
            </a:pPr>
            <a:endParaRPr lang="en-US" sz="1800" dirty="0" smtClean="0"/>
          </a:p>
          <a:p>
            <a:pPr>
              <a:buFont typeface="Wingdings" pitchFamily="2" charset="2"/>
              <a:buChar char="Ø"/>
            </a:pPr>
            <a:r>
              <a:rPr lang="en-US" sz="1800" dirty="0" smtClean="0"/>
              <a:t>IDS’s can monitor both internal and external attacks.</a:t>
            </a:r>
          </a:p>
          <a:p>
            <a:pPr>
              <a:buFont typeface="Wingdings" pitchFamily="2" charset="2"/>
              <a:buChar char="Ø"/>
            </a:pPr>
            <a:endParaRPr lang="en-US" sz="1800" dirty="0" smtClean="0"/>
          </a:p>
          <a:p>
            <a:pPr>
              <a:buFont typeface="Wingdings" pitchFamily="2" charset="2"/>
              <a:buChar char="Ø"/>
            </a:pPr>
            <a:r>
              <a:rPr lang="en-US" sz="1800" dirty="0" smtClean="0"/>
              <a:t>IDS’s can  </a:t>
            </a:r>
            <a:r>
              <a:rPr lang="en-US" sz="1800" dirty="0" err="1" smtClean="0"/>
              <a:t>analyse</a:t>
            </a:r>
            <a:r>
              <a:rPr lang="en-US" sz="1800" dirty="0" smtClean="0"/>
              <a:t> the vulnerability of a network</a:t>
            </a:r>
            <a:endParaRPr lang="en-IN" sz="1800" dirty="0" smtClean="0"/>
          </a:p>
          <a:p>
            <a:pPr algn="just">
              <a:buFont typeface="Wingdings" pitchFamily="2" charset="2"/>
              <a:buChar char="Ø"/>
            </a:pPr>
            <a:endParaRPr lang="en-IN" sz="1800"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25470"/>
          </a:xfrm>
        </p:spPr>
        <p:txBody>
          <a:bodyPr>
            <a:normAutofit fontScale="90000"/>
          </a:bodyPr>
          <a:lstStyle/>
          <a:p>
            <a:r>
              <a:rPr lang="en-US" sz="4000" b="1" dirty="0" smtClean="0"/>
              <a:t>6 ) Conclusion:-</a:t>
            </a:r>
            <a:r>
              <a:rPr lang="en-IN" dirty="0" smtClean="0"/>
              <a:t/>
            </a:r>
            <a:br>
              <a:rPr lang="en-IN" dirty="0" smtClean="0"/>
            </a:br>
            <a:endParaRPr lang="en-IN" dirty="0"/>
          </a:p>
        </p:txBody>
      </p:sp>
      <p:sp>
        <p:nvSpPr>
          <p:cNvPr id="3" name="Content Placeholder 2"/>
          <p:cNvSpPr>
            <a:spLocks noGrp="1"/>
          </p:cNvSpPr>
          <p:nvPr>
            <p:ph sz="quarter" idx="1"/>
          </p:nvPr>
        </p:nvSpPr>
        <p:spPr>
          <a:xfrm>
            <a:off x="457200" y="1285860"/>
            <a:ext cx="8229600" cy="4840303"/>
          </a:xfrm>
        </p:spPr>
        <p:txBody>
          <a:bodyPr>
            <a:normAutofit/>
          </a:bodyPr>
          <a:lstStyle/>
          <a:p>
            <a:pPr algn="just"/>
            <a:r>
              <a:rPr lang="en-IN" sz="1800" dirty="0" smtClean="0"/>
              <a:t> I use rough set classification (RSC) for intrusion detection system (IDS) feature ranking and intrusion detection rules generation. Intrusion detection using RSC can yield both explainable detection rules and high detection rate for some attacks (</a:t>
            </a:r>
            <a:r>
              <a:rPr lang="en-IN" sz="1800" dirty="0" err="1" smtClean="0"/>
              <a:t>DoS</a:t>
            </a:r>
            <a:r>
              <a:rPr lang="en-IN" sz="1800" dirty="0" smtClean="0"/>
              <a:t> and Probe Attack). And feature ranking using RSC for IDS is simple and fast.</a:t>
            </a:r>
          </a:p>
          <a:p>
            <a:pPr algn="just"/>
            <a:endParaRPr lang="en-IN" sz="1800" dirty="0" smtClean="0"/>
          </a:p>
          <a:p>
            <a:pPr algn="just"/>
            <a:r>
              <a:rPr lang="en-IN" sz="1800" dirty="0" smtClean="0"/>
              <a:t> I used a hybrid genetic algorithm based on the attribute significance to compute the rough set </a:t>
            </a:r>
            <a:r>
              <a:rPr lang="en-IN" sz="1800" dirty="0" err="1" smtClean="0"/>
              <a:t>reduct</a:t>
            </a:r>
            <a:r>
              <a:rPr lang="en-IN" sz="1800" dirty="0" smtClean="0"/>
              <a:t> and accelerate the convergence speed and decrease the training time of RSC. But for the real-time IDS, the training time of RSC is still long and needs further improvement.</a:t>
            </a:r>
            <a:endParaRPr lang="en-IN" sz="1800"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582594"/>
          </a:xfrm>
        </p:spPr>
        <p:txBody>
          <a:bodyPr>
            <a:normAutofit/>
          </a:bodyPr>
          <a:lstStyle/>
          <a:p>
            <a:r>
              <a:rPr lang="en-US" sz="3200" b="1" dirty="0" smtClean="0">
                <a:latin typeface="Georgia" pitchFamily="18" charset="0"/>
              </a:rPr>
              <a:t>REFERENCES</a:t>
            </a:r>
            <a:endParaRPr lang="en-IN" sz="3200" b="1" dirty="0">
              <a:latin typeface="Georgia" pitchFamily="18" charset="0"/>
            </a:endParaRPr>
          </a:p>
        </p:txBody>
      </p:sp>
      <p:sp>
        <p:nvSpPr>
          <p:cNvPr id="3" name="Content Placeholder 2"/>
          <p:cNvSpPr>
            <a:spLocks noGrp="1"/>
          </p:cNvSpPr>
          <p:nvPr>
            <p:ph sz="quarter" idx="1"/>
          </p:nvPr>
        </p:nvSpPr>
        <p:spPr>
          <a:xfrm>
            <a:off x="457200" y="1214422"/>
            <a:ext cx="8229600" cy="4911741"/>
          </a:xfrm>
        </p:spPr>
        <p:txBody>
          <a:bodyPr>
            <a:normAutofit fontScale="32500" lnSpcReduction="20000"/>
          </a:bodyPr>
          <a:lstStyle/>
          <a:p>
            <a:pPr>
              <a:buNone/>
            </a:pPr>
            <a:r>
              <a:rPr lang="en-IN" dirty="0" smtClean="0"/>
              <a:t>[</a:t>
            </a:r>
            <a:r>
              <a:rPr lang="en-IN" sz="3700" dirty="0" smtClean="0"/>
              <a:t>1]</a:t>
            </a:r>
            <a:r>
              <a:rPr lang="en-IN" sz="3700" dirty="0" err="1" smtClean="0"/>
              <a:t>Pawlak</a:t>
            </a:r>
            <a:r>
              <a:rPr lang="en-IN" sz="3700" dirty="0" smtClean="0"/>
              <a:t> Z. Rough Set</a:t>
            </a:r>
            <a:r>
              <a:rPr lang="en-IN" sz="3700" b="1" dirty="0" smtClean="0"/>
              <a:t>. </a:t>
            </a:r>
            <a:r>
              <a:rPr lang="en-IN" sz="3700" dirty="0" smtClean="0"/>
              <a:t>International Journal of Computer and Information </a:t>
            </a:r>
            <a:r>
              <a:rPr lang="en-IN" sz="3700" dirty="0" err="1" smtClean="0"/>
              <a:t>Science,pp</a:t>
            </a:r>
            <a:r>
              <a:rPr lang="en-IN" sz="3700" dirty="0" smtClean="0"/>
              <a:t> 341-356, 1982</a:t>
            </a:r>
          </a:p>
          <a:p>
            <a:pPr>
              <a:buNone/>
            </a:pPr>
            <a:endParaRPr lang="en-IN" sz="3700" dirty="0" smtClean="0"/>
          </a:p>
          <a:p>
            <a:pPr>
              <a:buNone/>
            </a:pPr>
            <a:r>
              <a:rPr lang="en-IN" sz="3700" dirty="0" smtClean="0"/>
              <a:t>[2] Wong S KM, </a:t>
            </a:r>
            <a:r>
              <a:rPr lang="en-IN" sz="3700" dirty="0" err="1" smtClean="0"/>
              <a:t>Ziarko</a:t>
            </a:r>
            <a:r>
              <a:rPr lang="en-IN" sz="3700" dirty="0" smtClean="0"/>
              <a:t> W. On  “optimal decision rules in decision tables”. Bulletin of Polish Academy of Sciences. 1985</a:t>
            </a:r>
          </a:p>
          <a:p>
            <a:pPr>
              <a:buNone/>
            </a:pPr>
            <a:endParaRPr lang="en-US" sz="3700" dirty="0" smtClean="0"/>
          </a:p>
          <a:p>
            <a:pPr>
              <a:buNone/>
            </a:pPr>
            <a:r>
              <a:rPr lang="en-US" sz="3700" dirty="0" smtClean="0"/>
              <a:t>[3]</a:t>
            </a:r>
            <a:r>
              <a:rPr lang="en-IN" sz="3700" dirty="0" err="1" smtClean="0"/>
              <a:t>Wa'el</a:t>
            </a:r>
            <a:r>
              <a:rPr lang="en-IN" sz="3700" dirty="0" smtClean="0"/>
              <a:t> M. Mahmud, </a:t>
            </a:r>
            <a:r>
              <a:rPr lang="en-IN" sz="3700" dirty="0" err="1" smtClean="0"/>
              <a:t>Hamdy</a:t>
            </a:r>
            <a:r>
              <a:rPr lang="en-IN" sz="3700" dirty="0" smtClean="0"/>
              <a:t> </a:t>
            </a:r>
            <a:r>
              <a:rPr lang="en-IN" sz="3700" dirty="0" err="1" smtClean="0"/>
              <a:t>N.Agiza</a:t>
            </a:r>
            <a:r>
              <a:rPr lang="en-IN" sz="3700" dirty="0" smtClean="0"/>
              <a:t>, and </a:t>
            </a:r>
            <a:r>
              <a:rPr lang="en-IN" sz="3700" dirty="0" err="1" smtClean="0"/>
              <a:t>Elsayed</a:t>
            </a:r>
            <a:r>
              <a:rPr lang="en-IN" sz="3700" dirty="0" smtClean="0"/>
              <a:t> </a:t>
            </a:r>
            <a:r>
              <a:rPr lang="en-IN" sz="3700" dirty="0" err="1" smtClean="0"/>
              <a:t>Radwan</a:t>
            </a:r>
            <a:r>
              <a:rPr lang="en-IN" sz="3700" dirty="0" smtClean="0"/>
              <a:t>” Intrusion Detection Using Rough Sets based Parallel Genetic Algorithm Hybrid Model” Proceedings of the World Congress on Engineering and Computer Science 2009 San Francisco, USA</a:t>
            </a:r>
          </a:p>
          <a:p>
            <a:pPr>
              <a:buNone/>
            </a:pPr>
            <a:endParaRPr lang="en-IN" sz="3700" dirty="0" smtClean="0"/>
          </a:p>
          <a:p>
            <a:pPr>
              <a:buNone/>
            </a:pPr>
            <a:r>
              <a:rPr lang="en-IN" sz="3700" dirty="0" smtClean="0"/>
              <a:t>[4]</a:t>
            </a:r>
            <a:r>
              <a:rPr lang="en-IN" sz="3700" dirty="0" err="1" smtClean="0"/>
              <a:t>Kanchan</a:t>
            </a:r>
            <a:r>
              <a:rPr lang="en-IN" sz="3700" dirty="0" smtClean="0"/>
              <a:t> S. </a:t>
            </a:r>
            <a:r>
              <a:rPr lang="en-IN" sz="3700" dirty="0" err="1" smtClean="0"/>
              <a:t>Tiwari</a:t>
            </a:r>
            <a:r>
              <a:rPr lang="en-IN" sz="3700" dirty="0" smtClean="0"/>
              <a:t>, </a:t>
            </a:r>
            <a:r>
              <a:rPr lang="en-IN" sz="3700" dirty="0" err="1" smtClean="0"/>
              <a:t>Ashwin</a:t>
            </a:r>
            <a:r>
              <a:rPr lang="en-IN" sz="3700" dirty="0" smtClean="0"/>
              <a:t> G. Kothari, and </a:t>
            </a:r>
            <a:r>
              <a:rPr lang="en-IN" sz="3700" dirty="0" err="1" smtClean="0"/>
              <a:t>Avinash</a:t>
            </a:r>
            <a:r>
              <a:rPr lang="en-IN" sz="3700" dirty="0" smtClean="0"/>
              <a:t> G. </a:t>
            </a:r>
            <a:r>
              <a:rPr lang="en-IN" sz="3700" dirty="0" err="1" smtClean="0"/>
              <a:t>Keskar</a:t>
            </a:r>
            <a:r>
              <a:rPr lang="en-IN" sz="3700" dirty="0" smtClean="0"/>
              <a:t>” </a:t>
            </a:r>
            <a:r>
              <a:rPr lang="en-IN" sz="3700" dirty="0" err="1" smtClean="0"/>
              <a:t>Reduct</a:t>
            </a:r>
            <a:r>
              <a:rPr lang="en-IN" sz="3700" dirty="0" smtClean="0"/>
              <a:t> Generation from Binary </a:t>
            </a:r>
            <a:r>
              <a:rPr lang="en-IN" sz="3700" dirty="0" err="1" smtClean="0"/>
              <a:t>Discernibility</a:t>
            </a:r>
            <a:r>
              <a:rPr lang="en-IN" sz="3700" dirty="0" smtClean="0"/>
              <a:t> Matrix: An Hardware Approach”</a:t>
            </a:r>
            <a:r>
              <a:rPr lang="en-IN" sz="3700" i="1" dirty="0" smtClean="0"/>
              <a:t> International Journal of Future Computer and Communication,  October 2012</a:t>
            </a:r>
            <a:endParaRPr lang="en-IN" sz="3700" dirty="0" smtClean="0"/>
          </a:p>
          <a:p>
            <a:pPr>
              <a:buNone/>
            </a:pPr>
            <a:endParaRPr lang="en-IN" sz="3700" dirty="0" smtClean="0"/>
          </a:p>
          <a:p>
            <a:pPr>
              <a:buNone/>
            </a:pPr>
            <a:r>
              <a:rPr lang="en-IN" sz="3700" dirty="0" smtClean="0"/>
              <a:t>[5] Zhang, G. Zhang, L. Yu, J. Zhang, and Y. </a:t>
            </a:r>
            <a:r>
              <a:rPr lang="en-IN" sz="3700" dirty="0" err="1" smtClean="0"/>
              <a:t>Bai</a:t>
            </a:r>
            <a:r>
              <a:rPr lang="en-IN" sz="3700" dirty="0" smtClean="0"/>
              <a:t>, “</a:t>
            </a:r>
            <a:r>
              <a:rPr lang="en-IN" sz="3700" i="1" dirty="0" smtClean="0"/>
              <a:t>Intrusion detection using rough set classification</a:t>
            </a:r>
            <a:r>
              <a:rPr lang="en-IN" sz="3700" dirty="0" smtClean="0"/>
              <a:t>.” Journal of </a:t>
            </a:r>
            <a:r>
              <a:rPr lang="en-IN" sz="3700" dirty="0" err="1" smtClean="0"/>
              <a:t>Zheijiang</a:t>
            </a:r>
            <a:r>
              <a:rPr lang="en-IN" sz="3700" dirty="0" smtClean="0"/>
              <a:t> University Science. 2004</a:t>
            </a:r>
          </a:p>
          <a:p>
            <a:pPr>
              <a:buNone/>
            </a:pPr>
            <a:endParaRPr lang="en-IN" sz="3700" dirty="0" smtClean="0"/>
          </a:p>
          <a:p>
            <a:pPr>
              <a:buNone/>
            </a:pPr>
            <a:r>
              <a:rPr lang="en-IN" sz="3700" dirty="0" smtClean="0"/>
              <a:t>[6]</a:t>
            </a:r>
            <a:r>
              <a:rPr lang="en-IN" sz="3700" dirty="0" err="1" smtClean="0"/>
              <a:t>Pawan</a:t>
            </a:r>
            <a:r>
              <a:rPr lang="en-IN" sz="3700" dirty="0" smtClean="0"/>
              <a:t> </a:t>
            </a:r>
            <a:r>
              <a:rPr lang="en-IN" sz="3700" dirty="0" err="1" smtClean="0"/>
              <a:t>Lingras</a:t>
            </a:r>
            <a:r>
              <a:rPr lang="en-IN" sz="3700" dirty="0" smtClean="0"/>
              <a:t> “Unsupervised Rough Set Classification Using GAs” Journal of Intelligent Information Systems,  2001 Netherlands</a:t>
            </a:r>
          </a:p>
          <a:p>
            <a:pPr>
              <a:buNone/>
            </a:pPr>
            <a:endParaRPr lang="en-IN" sz="3700" dirty="0" smtClean="0"/>
          </a:p>
          <a:p>
            <a:pPr>
              <a:buNone/>
            </a:pPr>
            <a:r>
              <a:rPr lang="en-IN" sz="3700" dirty="0" smtClean="0"/>
              <a:t>[7]</a:t>
            </a:r>
            <a:r>
              <a:rPr lang="en-IN" sz="3700" dirty="0" err="1" smtClean="0"/>
              <a:t>Suman</a:t>
            </a:r>
            <a:r>
              <a:rPr lang="en-IN" sz="3700" dirty="0" smtClean="0"/>
              <a:t> </a:t>
            </a:r>
            <a:r>
              <a:rPr lang="en-IN" sz="3700" dirty="0" err="1" smtClean="0"/>
              <a:t>Saha</a:t>
            </a:r>
            <a:r>
              <a:rPr lang="en-IN" sz="3700" dirty="0" smtClean="0"/>
              <a:t>, C.A. Murthy_ and </a:t>
            </a:r>
            <a:r>
              <a:rPr lang="en-IN" sz="3700" dirty="0" err="1" smtClean="0"/>
              <a:t>Sankar</a:t>
            </a:r>
            <a:r>
              <a:rPr lang="en-IN" sz="3700" dirty="0" smtClean="0"/>
              <a:t> K. Pal “Rough set Based Ensemble Classifier </a:t>
            </a:r>
            <a:r>
              <a:rPr lang="en-IN" sz="3700" dirty="0" err="1" smtClean="0"/>
              <a:t>forWeb</a:t>
            </a:r>
            <a:r>
              <a:rPr lang="en-IN" sz="3700" dirty="0" smtClean="0"/>
              <a:t> Page Classification” </a:t>
            </a:r>
            <a:r>
              <a:rPr lang="en-IN" sz="3700" i="1" dirty="0" err="1" smtClean="0"/>
              <a:t>Fundamenta</a:t>
            </a:r>
            <a:r>
              <a:rPr lang="en-IN" sz="3700" i="1" dirty="0" smtClean="0"/>
              <a:t> </a:t>
            </a:r>
            <a:r>
              <a:rPr lang="en-IN" sz="3700" i="1" dirty="0" err="1" smtClean="0"/>
              <a:t>Informaticae</a:t>
            </a:r>
            <a:r>
              <a:rPr lang="en-IN" sz="3700" i="1" dirty="0" smtClean="0"/>
              <a:t>  </a:t>
            </a:r>
            <a:r>
              <a:rPr lang="en-IN" sz="3700" dirty="0" smtClean="0"/>
              <a:t>2007 </a:t>
            </a:r>
            <a:r>
              <a:rPr lang="en-IN" sz="3700" dirty="0" err="1" smtClean="0"/>
              <a:t>india</a:t>
            </a:r>
            <a:endParaRPr lang="en-IN" sz="3700" dirty="0" smtClean="0"/>
          </a:p>
          <a:p>
            <a:pPr>
              <a:buNone/>
            </a:pPr>
            <a:endParaRPr lang="en-IN" sz="3700" dirty="0" smtClean="0"/>
          </a:p>
          <a:p>
            <a:endParaRPr lang="en-IN"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IN" dirty="0"/>
          </a:p>
        </p:txBody>
      </p:sp>
      <p:sp>
        <p:nvSpPr>
          <p:cNvPr id="3" name="Content Placeholder 2"/>
          <p:cNvSpPr>
            <a:spLocks noGrp="1"/>
          </p:cNvSpPr>
          <p:nvPr>
            <p:ph sz="quarter" idx="1"/>
          </p:nvPr>
        </p:nvSpPr>
        <p:spPr>
          <a:xfrm>
            <a:off x="457200" y="857232"/>
            <a:ext cx="8229600" cy="5268931"/>
          </a:xfrm>
        </p:spPr>
        <p:txBody>
          <a:bodyPr>
            <a:normAutofit fontScale="85000" lnSpcReduction="20000"/>
          </a:bodyPr>
          <a:lstStyle/>
          <a:p>
            <a:pPr>
              <a:buNone/>
            </a:pPr>
            <a:r>
              <a:rPr lang="en-IN" sz="1800" dirty="0" smtClean="0"/>
              <a:t>	[8] Hong-</a:t>
            </a:r>
            <a:r>
              <a:rPr lang="en-IN" sz="1800" dirty="0" err="1" smtClean="0"/>
              <a:t>Hai</a:t>
            </a:r>
            <a:r>
              <a:rPr lang="en-IN" sz="1800" dirty="0" smtClean="0"/>
              <a:t> </a:t>
            </a:r>
            <a:r>
              <a:rPr lang="en-IN" sz="1800" dirty="0" err="1" smtClean="0"/>
              <a:t>Feng</a:t>
            </a:r>
            <a:r>
              <a:rPr lang="en-IN" sz="1800" dirty="0" smtClean="0"/>
              <a:t>, </a:t>
            </a:r>
            <a:r>
              <a:rPr lang="en-IN" sz="1800" dirty="0" err="1" smtClean="0"/>
              <a:t>Bao</a:t>
            </a:r>
            <a:r>
              <a:rPr lang="en-IN" sz="1800" dirty="0" smtClean="0"/>
              <a:t>-Yan Liu , Li-</a:t>
            </a:r>
            <a:r>
              <a:rPr lang="en-IN" sz="1800" dirty="0" err="1" smtClean="0"/>
              <a:t>Yun</a:t>
            </a:r>
            <a:r>
              <a:rPr lang="en-IN" sz="1800" dirty="0" smtClean="0"/>
              <a:t> He , Bing-</a:t>
            </a:r>
            <a:r>
              <a:rPr lang="en-IN" sz="1800" dirty="0" err="1" smtClean="0"/>
              <a:t>Ru</a:t>
            </a:r>
            <a:r>
              <a:rPr lang="en-IN" sz="1800" dirty="0" smtClean="0"/>
              <a:t> Yang , Yu-Mei Chen , Yu-Li Li “A New Measure Of Significance Of Condition Attribute And Its Use In Attribute Reduction” Fifth International Conference on Machine Learning and Cybernetics, Dalian, 13-16 August 2006</a:t>
            </a:r>
          </a:p>
          <a:p>
            <a:pPr>
              <a:buNone/>
            </a:pPr>
            <a:endParaRPr lang="en-IN" sz="1800" dirty="0" smtClean="0"/>
          </a:p>
          <a:p>
            <a:pPr>
              <a:buNone/>
            </a:pPr>
            <a:r>
              <a:rPr lang="en-IN" sz="1800" dirty="0" smtClean="0"/>
              <a:t>	[9] </a:t>
            </a:r>
            <a:r>
              <a:rPr lang="en-IN" sz="1800" dirty="0" err="1" smtClean="0"/>
              <a:t>Rao</a:t>
            </a:r>
            <a:r>
              <a:rPr lang="en-IN" sz="1800" dirty="0" smtClean="0"/>
              <a:t> Hong, Xia </a:t>
            </a:r>
            <a:r>
              <a:rPr lang="en-IN" sz="1800" dirty="0" err="1" smtClean="0"/>
              <a:t>Yejuan</a:t>
            </a:r>
            <a:r>
              <a:rPr lang="en-IN" sz="1800" dirty="0" smtClean="0"/>
              <a:t>, Li </a:t>
            </a:r>
            <a:r>
              <a:rPr lang="en-IN" sz="1800" dirty="0" err="1" smtClean="0"/>
              <a:t>Meizhu</a:t>
            </a:r>
            <a:r>
              <a:rPr lang="en-IN" sz="1800" dirty="0" smtClean="0"/>
              <a:t> “An Algorithm for Classification Rules Extraction</a:t>
            </a:r>
          </a:p>
          <a:p>
            <a:pPr>
              <a:buNone/>
            </a:pPr>
            <a:r>
              <a:rPr lang="en-IN" sz="1800" dirty="0" smtClean="0"/>
              <a:t>	Based on </a:t>
            </a:r>
            <a:r>
              <a:rPr lang="en-IN" sz="1800" dirty="0" err="1" smtClean="0"/>
              <a:t>Discernibility</a:t>
            </a:r>
            <a:r>
              <a:rPr lang="en-IN" sz="1800" dirty="0" smtClean="0"/>
              <a:t> Matrix and Attribute Significance” 2008 China </a:t>
            </a:r>
          </a:p>
          <a:p>
            <a:pPr>
              <a:buNone/>
            </a:pPr>
            <a:endParaRPr lang="en-IN" sz="1800" dirty="0" smtClean="0"/>
          </a:p>
          <a:p>
            <a:pPr>
              <a:buNone/>
            </a:pPr>
            <a:r>
              <a:rPr lang="en-IN" sz="1800" dirty="0" smtClean="0"/>
              <a:t>	[10]Fen Zhou, </a:t>
            </a:r>
            <a:r>
              <a:rPr lang="en-IN" sz="1800" dirty="0" err="1" smtClean="0"/>
              <a:t>Gaizhen</a:t>
            </a:r>
            <a:r>
              <a:rPr lang="en-IN" sz="1800" dirty="0" smtClean="0"/>
              <a:t> Yang” Network intrusion detection using rough sets based parallel genetic algorithm hybrid model” International Symposium on Intelligence Information Processing and Trusted Computing 2010 China</a:t>
            </a:r>
          </a:p>
          <a:p>
            <a:pPr>
              <a:buNone/>
            </a:pPr>
            <a:endParaRPr lang="en-IN" sz="1800" dirty="0" smtClean="0"/>
          </a:p>
          <a:p>
            <a:pPr>
              <a:buNone/>
            </a:pPr>
            <a:r>
              <a:rPr lang="en-IN" sz="1800" dirty="0" smtClean="0"/>
              <a:t>	[11] </a:t>
            </a:r>
            <a:r>
              <a:rPr lang="en-IN" sz="1800" dirty="0" err="1" smtClean="0"/>
              <a:t>Yair</a:t>
            </a:r>
            <a:r>
              <a:rPr lang="en-IN" sz="1800" dirty="0" smtClean="0"/>
              <a:t> </a:t>
            </a:r>
            <a:r>
              <a:rPr lang="en-IN" sz="1800" dirty="0" err="1" smtClean="0"/>
              <a:t>Bartal</a:t>
            </a:r>
            <a:r>
              <a:rPr lang="en-IN" sz="1800" dirty="0" smtClean="0"/>
              <a:t> , Alain Mayer , </a:t>
            </a:r>
            <a:r>
              <a:rPr lang="en-IN" sz="1800" dirty="0" err="1" smtClean="0"/>
              <a:t>Kobbi</a:t>
            </a:r>
            <a:r>
              <a:rPr lang="en-IN" sz="1800" dirty="0" smtClean="0"/>
              <a:t> </a:t>
            </a:r>
            <a:r>
              <a:rPr lang="en-IN" sz="1800" dirty="0" err="1" smtClean="0"/>
              <a:t>Nissm</a:t>
            </a:r>
            <a:r>
              <a:rPr lang="en-IN" sz="1800" dirty="0" smtClean="0"/>
              <a:t>, </a:t>
            </a:r>
            <a:r>
              <a:rPr lang="en-IN" sz="1800" dirty="0" err="1" smtClean="0"/>
              <a:t>Avishai</a:t>
            </a:r>
            <a:r>
              <a:rPr lang="en-IN" sz="1800" dirty="0" smtClean="0"/>
              <a:t> Wool , “</a:t>
            </a:r>
            <a:r>
              <a:rPr lang="en-IN" sz="1800" i="1" dirty="0" err="1" smtClean="0"/>
              <a:t>Firmato</a:t>
            </a:r>
            <a:r>
              <a:rPr lang="en-IN" sz="1800" dirty="0" smtClean="0"/>
              <a:t>: A novel firewall management toolkit ”, ACM Transactions on Computer Systems (TOCS) , New York, NY, USA ,2004</a:t>
            </a:r>
          </a:p>
          <a:p>
            <a:endParaRPr lang="en-IN" sz="1800" dirty="0" smtClean="0"/>
          </a:p>
          <a:p>
            <a:pPr>
              <a:buNone/>
            </a:pPr>
            <a:r>
              <a:rPr lang="en-IN" sz="1800" dirty="0" smtClean="0"/>
              <a:t>	[12] </a:t>
            </a:r>
            <a:r>
              <a:rPr lang="en-IN" sz="1800" dirty="0" err="1" smtClean="0"/>
              <a:t>Srinivas</a:t>
            </a:r>
            <a:r>
              <a:rPr lang="en-IN" sz="1800" dirty="0" smtClean="0"/>
              <a:t> </a:t>
            </a:r>
            <a:r>
              <a:rPr lang="en-IN" sz="1800" dirty="0" err="1" smtClean="0"/>
              <a:t>Mukkamala</a:t>
            </a:r>
            <a:r>
              <a:rPr lang="en-IN" sz="1800" dirty="0" smtClean="0"/>
              <a:t>, Guadalupe </a:t>
            </a:r>
            <a:r>
              <a:rPr lang="en-IN" sz="1800" dirty="0" err="1" smtClean="0"/>
              <a:t>Janoski</a:t>
            </a:r>
            <a:r>
              <a:rPr lang="en-IN" sz="1800" dirty="0" smtClean="0"/>
              <a:t>, Andrew Sung,” Intrusion Detection Using Neural Networks and Support Vector Machines”</a:t>
            </a:r>
            <a:r>
              <a:rPr lang="en-US" sz="1800" dirty="0" smtClean="0"/>
              <a:t> International Joint Conference 2002.</a:t>
            </a:r>
            <a:endParaRPr lang="en-IN" sz="1800" dirty="0" smtClean="0"/>
          </a:p>
          <a:p>
            <a:pPr>
              <a:buNone/>
            </a:pPr>
            <a:r>
              <a:rPr lang="en-US" sz="1800" dirty="0" smtClean="0"/>
              <a:t> </a:t>
            </a:r>
            <a:endParaRPr lang="en-IN" sz="1800" dirty="0" smtClean="0"/>
          </a:p>
          <a:p>
            <a:pPr>
              <a:buNone/>
            </a:pPr>
            <a:r>
              <a:rPr lang="en-IN" sz="1800" dirty="0" smtClean="0"/>
              <a:t>	[13]  </a:t>
            </a:r>
            <a:r>
              <a:rPr lang="en-IN" sz="1800" dirty="0" err="1" smtClean="0"/>
              <a:t>Deepika</a:t>
            </a:r>
            <a:r>
              <a:rPr lang="en-IN" sz="1800" dirty="0" smtClean="0"/>
              <a:t> P </a:t>
            </a:r>
            <a:r>
              <a:rPr lang="en-IN" sz="1800" dirty="0" err="1" smtClean="0"/>
              <a:t>Vinchurkar</a:t>
            </a:r>
            <a:r>
              <a:rPr lang="en-IN" sz="1800" dirty="0" smtClean="0"/>
              <a:t>, </a:t>
            </a:r>
            <a:r>
              <a:rPr lang="en-IN" sz="1800" dirty="0" err="1" smtClean="0"/>
              <a:t>Alpa</a:t>
            </a:r>
            <a:r>
              <a:rPr lang="en-IN" sz="1800" dirty="0" smtClean="0"/>
              <a:t> </a:t>
            </a:r>
            <a:r>
              <a:rPr lang="en-IN" sz="1800" dirty="0" err="1" smtClean="0"/>
              <a:t>Reshamwala</a:t>
            </a:r>
            <a:r>
              <a:rPr lang="en-IN" sz="1800" dirty="0" smtClean="0"/>
              <a:t>.”  A Review of Intrusion Detection System Using Neural Network and Machine Learning Technique” International Journal of Engineering Science and Innovative Technology (IJESIT) , November 2012</a:t>
            </a:r>
          </a:p>
          <a:p>
            <a:endParaRPr lang="en-IN" sz="1800" b="1"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Literature Survey</a:t>
            </a:r>
            <a:endParaRPr lang="en-IN" dirty="0"/>
          </a:p>
        </p:txBody>
      </p:sp>
      <p:sp>
        <p:nvSpPr>
          <p:cNvPr id="3" name="Content Placeholder 2"/>
          <p:cNvSpPr>
            <a:spLocks noGrp="1"/>
          </p:cNvSpPr>
          <p:nvPr>
            <p:ph sz="quarter" idx="1"/>
          </p:nvPr>
        </p:nvSpPr>
        <p:spPr/>
        <p:txBody>
          <a:bodyPr>
            <a:normAutofit/>
          </a:bodyPr>
          <a:lstStyle/>
          <a:p>
            <a:pPr algn="just">
              <a:buNone/>
            </a:pPr>
            <a:r>
              <a:rPr lang="en-US" sz="1800" b="1" dirty="0" smtClean="0"/>
              <a:t>1. Firewalls</a:t>
            </a:r>
            <a:r>
              <a:rPr lang="en-US" sz="1800" b="1" baseline="30000" dirty="0" smtClean="0"/>
              <a:t>[11]</a:t>
            </a:r>
            <a:r>
              <a:rPr lang="en-US" sz="1800" b="1" dirty="0" smtClean="0"/>
              <a:t>:-</a:t>
            </a:r>
            <a:endParaRPr lang="en-IN" sz="1800" dirty="0" smtClean="0"/>
          </a:p>
          <a:p>
            <a:pPr algn="just"/>
            <a:r>
              <a:rPr lang="en-US" sz="1800" dirty="0" smtClean="0"/>
              <a:t>A common misunderstanding is that firewalls recognize attacks and block them. This is not true. Firewalls are simply a device or application that shuts off everything, then turns back on only a few well-chosen items. In a perfect world, systems would already be "locked down" and secure, and firewalls would be unneeded. The reason we have firewalls is precisely because security holes are left open accidentally.</a:t>
            </a:r>
          </a:p>
          <a:p>
            <a:pPr algn="just"/>
            <a:r>
              <a:rPr lang="en-US" sz="1800" dirty="0" smtClean="0"/>
              <a:t>A firewall is simply a fence around the network, with a couple of well-chosen gates. A fence has no capability of detecting somebody trying to break in (such as digging a hole underneath it), nor does a fence know if somebody coming through the gate is allowed in. It simply restricts access to the designated points.  </a:t>
            </a:r>
            <a:endParaRPr lang="en-IN" sz="1800" dirty="0" smtClean="0"/>
          </a:p>
          <a:p>
            <a:pPr algn="just">
              <a:buNone/>
            </a:pPr>
            <a:r>
              <a:rPr lang="en-US" sz="1800" dirty="0" smtClean="0"/>
              <a:t>  </a:t>
            </a:r>
            <a:endParaRPr lang="en-IN" sz="1800" dirty="0" smtClean="0"/>
          </a:p>
          <a:p>
            <a:pPr algn="just"/>
            <a:endParaRPr lang="en-IN" sz="18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IN" dirty="0"/>
          </a:p>
        </p:txBody>
      </p:sp>
      <p:sp>
        <p:nvSpPr>
          <p:cNvPr id="3" name="Content Placeholder 2"/>
          <p:cNvSpPr>
            <a:spLocks noGrp="1"/>
          </p:cNvSpPr>
          <p:nvPr>
            <p:ph sz="quarter" idx="1"/>
          </p:nvPr>
        </p:nvSpPr>
        <p:spPr>
          <a:xfrm>
            <a:off x="457200" y="357166"/>
            <a:ext cx="8229600" cy="5768997"/>
          </a:xfrm>
        </p:spPr>
        <p:txBody>
          <a:bodyPr>
            <a:normAutofit fontScale="92500" lnSpcReduction="10000"/>
          </a:bodyPr>
          <a:lstStyle/>
          <a:p>
            <a:pPr algn="just">
              <a:buNone/>
            </a:pPr>
            <a:r>
              <a:rPr lang="en-US" sz="1800" b="1" dirty="0" smtClean="0"/>
              <a:t>2 .Intrusion Detection System[13] :- </a:t>
            </a:r>
          </a:p>
          <a:p>
            <a:pPr algn="just">
              <a:buNone/>
            </a:pPr>
            <a:r>
              <a:rPr lang="en-US" sz="1800" dirty="0" smtClean="0"/>
              <a:t>	The Intrusion detection system in a similar way complements the firewall security. an Intrusion detection system (IDS) is a security system that monitors computer systems and network traffic and analyses that traffic for possible hostile attacks originating from outside the organization and also for system misuse or attacks originating from inside the organization.</a:t>
            </a:r>
          </a:p>
          <a:p>
            <a:pPr lvl="0" algn="just">
              <a:buNone/>
            </a:pPr>
            <a:r>
              <a:rPr lang="en-US" sz="1800" b="1" dirty="0" smtClean="0"/>
              <a:t>A )Machine Learning Approach for Intrusion Detection </a:t>
            </a:r>
            <a:r>
              <a:rPr lang="en-US" sz="1800" b="1" baseline="30000" dirty="0" smtClean="0"/>
              <a:t>[12]</a:t>
            </a:r>
            <a:r>
              <a:rPr lang="en-US" sz="1800" b="1" dirty="0" smtClean="0"/>
              <a:t>:-</a:t>
            </a:r>
          </a:p>
          <a:p>
            <a:pPr lvl="0" algn="just">
              <a:buNone/>
            </a:pPr>
            <a:r>
              <a:rPr lang="en-US" sz="1800" dirty="0" smtClean="0"/>
              <a:t>	Machine learning is based heavily on statistical analysis of data and some algorithms can use patterns found in previous data to make decisions about new data.</a:t>
            </a:r>
            <a:r>
              <a:rPr lang="en-US" sz="1800" b="1" dirty="0" smtClean="0"/>
              <a:t> </a:t>
            </a:r>
          </a:p>
          <a:p>
            <a:pPr lvl="0" algn="just">
              <a:buNone/>
            </a:pPr>
            <a:r>
              <a:rPr lang="en-US" sz="1800" b="1" dirty="0" smtClean="0"/>
              <a:t>1 )</a:t>
            </a:r>
            <a:r>
              <a:rPr lang="en-IN" sz="1800" b="1" dirty="0" smtClean="0"/>
              <a:t> Support Vector Machine</a:t>
            </a:r>
            <a:r>
              <a:rPr lang="en-IN" sz="1800" b="1" baseline="30000" dirty="0" smtClean="0"/>
              <a:t>[12]</a:t>
            </a:r>
            <a:r>
              <a:rPr lang="en-IN" sz="1800" b="1" dirty="0" smtClean="0"/>
              <a:t> :-</a:t>
            </a:r>
          </a:p>
          <a:p>
            <a:pPr algn="just">
              <a:buNone/>
            </a:pPr>
            <a:r>
              <a:rPr lang="en-US" sz="1800" b="1" dirty="0" smtClean="0"/>
              <a:t>	</a:t>
            </a:r>
            <a:r>
              <a:rPr lang="en-IN" sz="1800" dirty="0" smtClean="0"/>
              <a:t>Support vector machines, or SVMs, are learning machines that plot the training vectors in high-dimensional feature space, </a:t>
            </a:r>
            <a:r>
              <a:rPr lang="en-IN" sz="1800" dirty="0" err="1" smtClean="0"/>
              <a:t>labeling</a:t>
            </a:r>
            <a:r>
              <a:rPr lang="en-IN" sz="1800" dirty="0" smtClean="0"/>
              <a:t> each vector by its class. SVMs view the classification problem as a quadratic optimization problem. They combine generalization control with a technique to avoid the "curse of dimensionality“[12] by placing an upper bound on the margin between the different classes, making it a practical tool for large and dynamic data sets. SVMs classify data by determining a set of support vectors, which are members of the set of training inputs that outline a hyper plane in feature space. The primary advantage of SVMs is binary classification and regression that they provide to a classifier with a minimal dimension , which implies' low expected probability of generalization errors.</a:t>
            </a:r>
          </a:p>
          <a:p>
            <a:pPr lvl="0" algn="just">
              <a:buNone/>
            </a:pPr>
            <a:endParaRPr lang="en-IN" sz="1800" dirty="0" smtClean="0"/>
          </a:p>
          <a:p>
            <a:pPr algn="just">
              <a:buNone/>
            </a:pPr>
            <a:endParaRPr lang="en-IN" sz="1800" dirty="0" smtClean="0"/>
          </a:p>
          <a:p>
            <a:pPr algn="just"/>
            <a:endParaRPr lang="en-IN" sz="18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IN" dirty="0"/>
          </a:p>
        </p:txBody>
      </p:sp>
      <p:sp>
        <p:nvSpPr>
          <p:cNvPr id="3" name="Content Placeholder 2"/>
          <p:cNvSpPr>
            <a:spLocks noGrp="1"/>
          </p:cNvSpPr>
          <p:nvPr>
            <p:ph sz="quarter" idx="1"/>
          </p:nvPr>
        </p:nvSpPr>
        <p:spPr>
          <a:xfrm>
            <a:off x="457200" y="428604"/>
            <a:ext cx="8229600" cy="5697559"/>
          </a:xfrm>
        </p:spPr>
        <p:txBody>
          <a:bodyPr>
            <a:normAutofit/>
          </a:bodyPr>
          <a:lstStyle/>
          <a:p>
            <a:pPr>
              <a:buNone/>
            </a:pPr>
            <a:r>
              <a:rPr lang="en-US" sz="1800" b="1" dirty="0" smtClean="0"/>
              <a:t>2</a:t>
            </a:r>
            <a:r>
              <a:rPr lang="en-US" sz="1800" dirty="0" smtClean="0"/>
              <a:t>.</a:t>
            </a:r>
            <a:r>
              <a:rPr lang="en-IN" sz="1800" b="1" dirty="0" smtClean="0"/>
              <a:t> Neural Network Approach for Intrusion Detection</a:t>
            </a:r>
            <a:r>
              <a:rPr lang="en-IN" sz="1800" b="1" baseline="30000" dirty="0" smtClean="0"/>
              <a:t>[12]</a:t>
            </a:r>
            <a:r>
              <a:rPr lang="en-IN" sz="1800" b="1" dirty="0" smtClean="0"/>
              <a:t> :-</a:t>
            </a:r>
          </a:p>
          <a:p>
            <a:pPr algn="just">
              <a:buNone/>
            </a:pPr>
            <a:r>
              <a:rPr lang="en-US" sz="1800" dirty="0" smtClean="0"/>
              <a:t>	Applying the Neural Network (NN) approach to Intrusion Detection, we first have to expose NN to normal data and to attacks to automatically adjust coefficients of the NN during the training phase. Performance tests are then conducted with real network traffic and attacks. </a:t>
            </a:r>
          </a:p>
          <a:p>
            <a:pPr algn="just">
              <a:buNone/>
            </a:pPr>
            <a:r>
              <a:rPr lang="en-US" sz="1800" dirty="0" smtClean="0"/>
              <a:t>	 In order to apply this approach to Intrusion Detection, we would have to introduce data representing attacks and non-attacks to the Neural Network to adjust automatically coefficients of this Network during the training phase. In other words, it will be necessary to collect data representing normal and abnormal behavior to train the Neural Network. After training is accomplished, a certain number of performance tests with real network traffic and attacks were be conducted .</a:t>
            </a:r>
          </a:p>
          <a:p>
            <a:pPr>
              <a:buNone/>
            </a:pPr>
            <a:endParaRPr lang="en-US" sz="1800" dirty="0" smtClean="0"/>
          </a:p>
          <a:p>
            <a:pPr>
              <a:buNone/>
            </a:pPr>
            <a:r>
              <a:rPr lang="en-US" sz="1800" dirty="0" smtClean="0"/>
              <a:t>	</a:t>
            </a:r>
            <a:endParaRPr lang="en-IN" sz="1800" dirty="0" smtClean="0"/>
          </a:p>
          <a:p>
            <a:pPr>
              <a:buNone/>
            </a:pPr>
            <a:endParaRPr lang="en-IN" sz="1800" dirty="0" smtClean="0"/>
          </a:p>
          <a:p>
            <a:pPr>
              <a:buNone/>
            </a:pPr>
            <a:endParaRPr lang="en-IN" sz="18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IN" dirty="0"/>
          </a:p>
        </p:txBody>
      </p:sp>
      <p:sp>
        <p:nvSpPr>
          <p:cNvPr id="3" name="Content Placeholder 2"/>
          <p:cNvSpPr>
            <a:spLocks noGrp="1"/>
          </p:cNvSpPr>
          <p:nvPr>
            <p:ph sz="quarter" idx="1"/>
          </p:nvPr>
        </p:nvSpPr>
        <p:spPr/>
        <p:txBody>
          <a:bodyPr>
            <a:normAutofit/>
          </a:bodyPr>
          <a:lstStyle/>
          <a:p>
            <a:pPr algn="just"/>
            <a:r>
              <a:rPr lang="en-IN" sz="1800" dirty="0" smtClean="0"/>
              <a:t>In the research of detection model generation, it is desirable that the detection model be explainable and have high detection rate, but the existing methods cannot achieve these two goals. For example, neural networks (James, 1998) could achieve high detection rate but the detection rules generated are not explainable. decision trees (</a:t>
            </a:r>
            <a:r>
              <a:rPr lang="en-IN" sz="1800" dirty="0" err="1" smtClean="0"/>
              <a:t>Wenke</a:t>
            </a:r>
            <a:r>
              <a:rPr lang="en-IN" sz="1800" dirty="0" smtClean="0"/>
              <a:t>, 1999)[13] could yield explainable rules but the detection rate is low. And SVM needs many iterations and is very time-consuming. So </a:t>
            </a:r>
            <a:r>
              <a:rPr lang="en-IN" sz="1800" dirty="0" err="1" smtClean="0"/>
              <a:t>i</a:t>
            </a:r>
            <a:r>
              <a:rPr lang="en-IN" sz="1800" dirty="0" smtClean="0"/>
              <a:t> am using Rough Set </a:t>
            </a:r>
            <a:r>
              <a:rPr lang="en-IN" sz="1800" dirty="0" err="1" smtClean="0"/>
              <a:t>Classcification</a:t>
            </a:r>
            <a:r>
              <a:rPr lang="en-IN" sz="1800" dirty="0" smtClean="0"/>
              <a:t> approach in intrusion detection system to generate decision rule to classify the attack data or normal data this approach is explainable and have high detection rate </a:t>
            </a:r>
            <a:endParaRPr lang="en-IN" sz="18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smtClean="0"/>
              <a:t>Problem Definition and Scope :-</a:t>
            </a:r>
            <a:endParaRPr lang="en-IN" sz="3600" dirty="0"/>
          </a:p>
        </p:txBody>
      </p:sp>
      <p:sp>
        <p:nvSpPr>
          <p:cNvPr id="3" name="Content Placeholder 2"/>
          <p:cNvSpPr>
            <a:spLocks noGrp="1"/>
          </p:cNvSpPr>
          <p:nvPr>
            <p:ph sz="quarter" idx="1"/>
          </p:nvPr>
        </p:nvSpPr>
        <p:spPr/>
        <p:txBody>
          <a:bodyPr>
            <a:normAutofit lnSpcReduction="10000"/>
          </a:bodyPr>
          <a:lstStyle/>
          <a:p>
            <a:pPr algn="just"/>
            <a:r>
              <a:rPr lang="en-US" sz="1800" dirty="0" smtClean="0"/>
              <a:t>This thesis is focus on </a:t>
            </a:r>
            <a:r>
              <a:rPr lang="en-IN" sz="1800" dirty="0" smtClean="0"/>
              <a:t>the features extracting and </a:t>
            </a:r>
            <a:r>
              <a:rPr lang="en-US" sz="1800" dirty="0" smtClean="0"/>
              <a:t>generating decision rules for intrusion detection system using Rough Set Classification approach.</a:t>
            </a:r>
            <a:endParaRPr lang="en-IN" sz="1800" dirty="0" smtClean="0"/>
          </a:p>
          <a:p>
            <a:pPr algn="just">
              <a:buNone/>
            </a:pPr>
            <a:r>
              <a:rPr lang="en-US" sz="1800" dirty="0" smtClean="0"/>
              <a:t> </a:t>
            </a:r>
            <a:endParaRPr lang="en-IN" sz="1800" dirty="0" smtClean="0"/>
          </a:p>
          <a:p>
            <a:pPr algn="just"/>
            <a:r>
              <a:rPr lang="en-US" sz="1800" dirty="0" smtClean="0"/>
              <a:t>In intrusion detection process intrusion is happening or not this will be decide by the connection record.  </a:t>
            </a:r>
            <a:r>
              <a:rPr lang="en-IN" sz="1800" dirty="0" smtClean="0"/>
              <a:t>A connection record is a sequence of TCP packets starting and ending at some well defined times, between which data flows to and from a source IP address to a target IP address under some well defined protocol. Each connection sequence is have 41 features and using some of these features we can decide that intrusion  is happening  or not . </a:t>
            </a:r>
          </a:p>
          <a:p>
            <a:pPr algn="just">
              <a:buNone/>
            </a:pPr>
            <a:r>
              <a:rPr lang="en-IN" sz="1800" dirty="0" smtClean="0"/>
              <a:t> </a:t>
            </a:r>
          </a:p>
          <a:p>
            <a:pPr algn="just"/>
            <a:r>
              <a:rPr lang="en-IN" sz="1800" dirty="0" smtClean="0"/>
              <a:t>Using these important features to decide intrusion we generate explainable decision rule .Decision rule explain that  </a:t>
            </a:r>
            <a:r>
              <a:rPr lang="en-US" sz="1800" dirty="0" smtClean="0"/>
              <a:t>on </a:t>
            </a:r>
            <a:r>
              <a:rPr lang="en-US" sz="1800" dirty="0" err="1" smtClean="0"/>
              <a:t>persence</a:t>
            </a:r>
            <a:r>
              <a:rPr lang="en-US" sz="1800" dirty="0" smtClean="0"/>
              <a:t> of which features is reason for intrusion and these </a:t>
            </a:r>
            <a:r>
              <a:rPr lang="en-IN" sz="1800" dirty="0" smtClean="0"/>
              <a:t>are very valuable for improving detector design.</a:t>
            </a:r>
          </a:p>
          <a:p>
            <a:pPr algn="just">
              <a:buNone/>
            </a:pPr>
            <a:r>
              <a:rPr lang="en-IN" sz="1800" dirty="0" smtClean="0"/>
              <a:t> </a:t>
            </a:r>
          </a:p>
          <a:p>
            <a:pPr algn="just"/>
            <a:endParaRPr lang="en-IN" sz="1800"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1459</TotalTime>
  <Words>2096</Words>
  <Application>Microsoft Office PowerPoint</Application>
  <PresentationFormat>On-screen Show (4:3)</PresentationFormat>
  <Paragraphs>258</Paragraphs>
  <Slides>42</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42</vt:i4>
      </vt:variant>
    </vt:vector>
  </HeadingPairs>
  <TitlesOfParts>
    <vt:vector size="44" baseType="lpstr">
      <vt:lpstr>Oriel</vt:lpstr>
      <vt:lpstr>Equation</vt:lpstr>
      <vt:lpstr>            Intrusion Detection System Using Rough Set Classification Approach      </vt:lpstr>
      <vt:lpstr>Goal</vt:lpstr>
      <vt:lpstr> </vt:lpstr>
      <vt:lpstr>Motivation</vt:lpstr>
      <vt:lpstr>Literature Survey</vt:lpstr>
      <vt:lpstr> </vt:lpstr>
      <vt:lpstr> </vt:lpstr>
      <vt:lpstr> </vt:lpstr>
      <vt:lpstr>Problem Definition and Scope :-</vt:lpstr>
      <vt:lpstr> </vt:lpstr>
      <vt:lpstr>Description of Hardware and Software</vt:lpstr>
      <vt:lpstr>ACIVITY TIME CHART</vt:lpstr>
      <vt:lpstr>Methodology</vt:lpstr>
      <vt:lpstr> </vt:lpstr>
      <vt:lpstr>Detection Rules Auto-Generation</vt:lpstr>
      <vt:lpstr> </vt:lpstr>
      <vt:lpstr>Preprocessing </vt:lpstr>
      <vt:lpstr>Training Decision System </vt:lpstr>
      <vt:lpstr>1 ) Discretization :-</vt:lpstr>
      <vt:lpstr>2.Decision Rule Generation </vt:lpstr>
      <vt:lpstr>A )  Frame of Hybride Genetic Algorithm</vt:lpstr>
      <vt:lpstr> </vt:lpstr>
      <vt:lpstr>B )Generation of the Initial Population </vt:lpstr>
      <vt:lpstr> C) Function of Fitness </vt:lpstr>
      <vt:lpstr>D) Selection and Recombination Method </vt:lpstr>
      <vt:lpstr> </vt:lpstr>
      <vt:lpstr>D ) Crossover and Mutation :-</vt:lpstr>
      <vt:lpstr>E ) Decision Rule Generation [8] </vt:lpstr>
      <vt:lpstr>3 ) Testing Decision System </vt:lpstr>
      <vt:lpstr>Testing and Analysis </vt:lpstr>
      <vt:lpstr>Result For DoS Class </vt:lpstr>
      <vt:lpstr> </vt:lpstr>
      <vt:lpstr>2) Result For U2R &amp; R2l Class :-</vt:lpstr>
      <vt:lpstr> </vt:lpstr>
      <vt:lpstr>3 ) Result For Probe Class :-</vt:lpstr>
      <vt:lpstr> </vt:lpstr>
      <vt:lpstr>Experiment Result For All Attacks:-</vt:lpstr>
      <vt:lpstr>Analysis</vt:lpstr>
      <vt:lpstr>Comparison Of RSC IDs and Back Propagation Neural Network Approach IDs  </vt:lpstr>
      <vt:lpstr>6 ) Conclusion:- </vt:lpstr>
      <vt:lpstr>REFERENCES</vt:lpstr>
      <vt:lpstr> </vt:lpstr>
    </vt:vector>
  </TitlesOfParts>
  <Company>Goldfish_92</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mukesh</dc:creator>
  <cp:lastModifiedBy>KEERTHI</cp:lastModifiedBy>
  <cp:revision>68</cp:revision>
  <dcterms:created xsi:type="dcterms:W3CDTF">2013-03-03T12:11:28Z</dcterms:created>
  <dcterms:modified xsi:type="dcterms:W3CDTF">2016-08-30T19:31:04Z</dcterms:modified>
</cp:coreProperties>
</file>