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US" spc="15" dirty="0"/>
              <a:t>Keerthana K</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4400" y="1371601"/>
            <a:ext cx="8305800" cy="444817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US" sz="2000" b="0" i="0" dirty="0">
                <a:solidFill>
                  <a:srgbClr val="0D0D0D"/>
                </a:solidFill>
                <a:effectLst/>
                <a:highlight>
                  <a:srgbClr val="FFFFFF"/>
                </a:highlight>
                <a:latin typeface="Söhne"/>
              </a:rPr>
              <a:t>The project achieved significant advancements in natural language processing (NLP) tasks, surpassing baseline models and demonstrating state-of-the-art performance across multiple benchmarks. Our deep learning-based models, including customized recurrent neural networks (RNNs), convolutional neural networks (CNNs), and transformer models, consistently outperformed traditional approaches, achieving high accuracy, efficiency, and scalability in tasks such as sentiment analysis, text classification, named entity recognition, and language translation. By leveraging advanced techniques such as transfer learning and fine-tuning, our models demonstrated robustness across diverse domains and languages, paving the way for smarter, more intuitive interactions and insights in NLP applications.</a:t>
            </a:r>
            <a:endParaRPr lang="en-US" sz="2000" dirty="0"/>
          </a:p>
          <a:p>
            <a:pPr algn="just"/>
            <a:endParaRPr lang="en-US" sz="2000" dirty="0"/>
          </a:p>
          <a:p>
            <a:endParaRPr lang="en-US" dirty="0"/>
          </a:p>
          <a:p>
            <a:endParaRPr lang="en-US" dirty="0"/>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441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52400" y="829627"/>
            <a:ext cx="11352147" cy="514884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br>
              <a:rPr lang="en-IN" sz="4250" spc="25" dirty="0"/>
            </a:br>
            <a:r>
              <a:rPr lang="en-IN" sz="4250" spc="25" dirty="0"/>
              <a:t>         </a:t>
            </a:r>
            <a:r>
              <a:rPr lang="en-US" sz="3600" spc="25" dirty="0"/>
              <a:t>“Natural Language Processing”</a:t>
            </a:r>
            <a:br>
              <a:rPr lang="en-IN" sz="3600" spc="25" dirty="0"/>
            </a:br>
            <a:br>
              <a:rPr lang="en-IN" sz="3600" spc="25" dirty="0"/>
            </a:br>
            <a:br>
              <a:rPr lang="en-IN" sz="4250" spc="25" dirty="0"/>
            </a:b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a:p>
          <a:p>
            <a:endParaRPr lang="en-US" dirty="0"/>
          </a:p>
          <a:p>
            <a:endParaRPr lang="en-US" dirty="0"/>
          </a:p>
          <a:p>
            <a:endParaRPr lang="en-US" dirty="0"/>
          </a:p>
          <a:p>
            <a:endParaRPr lang="en-US" dirty="0"/>
          </a:p>
          <a:p>
            <a:r>
              <a:rPr lang="en-US" dirty="0"/>
              <a:t>                    Problem Statement</a:t>
            </a:r>
          </a:p>
          <a:p>
            <a:r>
              <a:rPr lang="en-US" dirty="0"/>
              <a:t>                     </a:t>
            </a:r>
          </a:p>
          <a:p>
            <a:r>
              <a:rPr lang="en-US" dirty="0"/>
              <a:t>                    Project Overview</a:t>
            </a:r>
          </a:p>
          <a:p>
            <a:r>
              <a:rPr lang="en-US" dirty="0"/>
              <a:t>                   </a:t>
            </a:r>
          </a:p>
          <a:p>
            <a:r>
              <a:rPr lang="en-US" dirty="0"/>
              <a:t>                    Who are the end users?</a:t>
            </a:r>
          </a:p>
          <a:p>
            <a:r>
              <a:rPr lang="en-US" dirty="0"/>
              <a:t>                    </a:t>
            </a:r>
          </a:p>
          <a:p>
            <a:r>
              <a:rPr lang="en-US" dirty="0"/>
              <a:t>                    Your solution and its value proportion</a:t>
            </a:r>
          </a:p>
          <a:p>
            <a:r>
              <a:rPr lang="en-US" dirty="0"/>
              <a:t>                    </a:t>
            </a:r>
          </a:p>
          <a:p>
            <a:r>
              <a:rPr lang="en-US" dirty="0"/>
              <a:t>                    The wow in your solution </a:t>
            </a:r>
          </a:p>
          <a:p>
            <a:endParaRPr lang="en-US" dirty="0"/>
          </a:p>
          <a:p>
            <a:r>
              <a:rPr lang="en-US" dirty="0"/>
              <a:t>                    Modelling</a:t>
            </a:r>
          </a:p>
          <a:p>
            <a:endParaRPr lang="en-US" dirty="0"/>
          </a:p>
          <a:p>
            <a:r>
              <a:rPr lang="en-US" dirty="0"/>
              <a:t>                    Results</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6532879" y="3464075"/>
            <a:ext cx="5465613" cy="3105146"/>
            <a:chOff x="466725" y="4992800"/>
            <a:chExt cx="5152752" cy="1954634"/>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316957" y="4992800"/>
              <a:ext cx="1302520" cy="1954634"/>
            </a:xfrm>
            <a:prstGeom prst="rect">
              <a:avLst/>
            </a:prstGeom>
          </p:spPr>
        </p:pic>
      </p:grpSp>
      <p:sp>
        <p:nvSpPr>
          <p:cNvPr id="21" name="object 21"/>
          <p:cNvSpPr txBox="1">
            <a:spLocks noGrp="1"/>
          </p:cNvSpPr>
          <p:nvPr>
            <p:ph type="title"/>
          </p:nvPr>
        </p:nvSpPr>
        <p:spPr>
          <a:xfrm>
            <a:off x="739774" y="445388"/>
            <a:ext cx="5165725"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3285"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14400" y="1533525"/>
            <a:ext cx="7505523" cy="42481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US" sz="2000" b="0" i="0" dirty="0">
                <a:solidFill>
                  <a:srgbClr val="0D0D0D"/>
                </a:solidFill>
                <a:effectLst/>
                <a:highlight>
                  <a:srgbClr val="FFFFFF"/>
                </a:highlight>
                <a:latin typeface="Söhne"/>
              </a:rPr>
              <a:t>In today's digital age, the sheer volume and complexity of natural language data generated across various platforms present significant challenges for effective processing and understanding. Developing robust deep learning models for natural language processing tasks, such as sentiment analysis, text classification, named entity recognition, and language translation, is essential to extract meaningful insights, automate tasks, and enhance user experiences. However, achieving high performance in NLP tasks requires addressing issues like data sparsity, handling semantic nuances, capturing long-range dependencies, and scalability. Therefore, the primary objective of this research is to design and implement advanced deep learning architectures and techniques tailored to address these challenges and improve the efficiency and accuracy of NLP applications across diverse domains and languages.</a:t>
            </a:r>
            <a:endParaRPr sz="2000" dirty="0"/>
          </a:p>
        </p:txBody>
      </p:sp>
      <p:sp>
        <p:nvSpPr>
          <p:cNvPr id="7" name="object 7"/>
          <p:cNvSpPr txBox="1">
            <a:spLocks noGrp="1"/>
          </p:cNvSpPr>
          <p:nvPr>
            <p:ph type="title"/>
          </p:nvPr>
        </p:nvSpPr>
        <p:spPr>
          <a:xfrm>
            <a:off x="676275"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390332" y="1905000"/>
            <a:ext cx="6077268" cy="3810000"/>
          </a:xfrm>
          <a:custGeom>
            <a:avLst/>
            <a:gdLst/>
            <a:ahLst/>
            <a:cxnLst/>
            <a:rect l="l" t="t" r="r" b="b"/>
            <a:pathLst>
              <a:path w="314325" h="323850">
                <a:moveTo>
                  <a:pt x="314325" y="0"/>
                </a:moveTo>
                <a:lnTo>
                  <a:pt x="0" y="0"/>
                </a:lnTo>
                <a:lnTo>
                  <a:pt x="0" y="323850"/>
                </a:lnTo>
                <a:lnTo>
                  <a:pt x="314325" y="323850"/>
                </a:lnTo>
                <a:lnTo>
                  <a:pt x="314325" y="0"/>
                </a:lnTo>
                <a:close/>
              </a:path>
            </a:pathLst>
          </a:custGeom>
          <a:no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45153EA-9A01-C191-3EBB-AB7112ADB987}"/>
              </a:ext>
            </a:extLst>
          </p:cNvPr>
          <p:cNvSpPr txBox="1"/>
          <p:nvPr/>
        </p:nvSpPr>
        <p:spPr>
          <a:xfrm>
            <a:off x="1097896" y="1600200"/>
            <a:ext cx="6674503" cy="5816977"/>
          </a:xfrm>
          <a:prstGeom prst="rect">
            <a:avLst/>
          </a:prstGeom>
          <a:noFill/>
        </p:spPr>
        <p:txBody>
          <a:bodyPr wrap="square">
            <a:spAutoFit/>
          </a:bodyPr>
          <a:lstStyle/>
          <a:p>
            <a:pPr algn="just"/>
            <a:r>
              <a:rPr lang="en-US" sz="2000" b="0" i="0" dirty="0">
                <a:solidFill>
                  <a:srgbClr val="0D0D0D"/>
                </a:solidFill>
                <a:effectLst/>
                <a:highlight>
                  <a:srgbClr val="FFFFFF"/>
                </a:highlight>
                <a:latin typeface="Söhne"/>
              </a:rPr>
              <a:t>This project aims to explore the application of deep learning techniques in natural language processing (NLP) tasks to address the challenges posed by the increasing complexity and volume of textual data. By leveraging advanced deep learning architectures such as recurrent neural networks (RNNs), convolutional neural networks (CNNs), and transformer models, the project seeks to develop robust solutions for tasks including sentiment analysis, text classification, named entity recognition, and language translation. The focus will be on designing models capable of capturing semantic nuances, handling data sparsity, and achieving scalability to cater to diverse domains and languages. Through this research, the project aims to contribute to the advancement of NLP technology and its practical applications in various real-world scenarios."</a:t>
            </a:r>
            <a:endParaRPr lang="en-US" sz="2000" dirty="0"/>
          </a:p>
          <a:p>
            <a:pPr algn="ctr"/>
            <a:endParaRPr lang="en-US" dirty="0"/>
          </a:p>
          <a:p>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 y="1821833"/>
            <a:ext cx="8534400" cy="425511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b="0" i="0" dirty="0">
                <a:solidFill>
                  <a:srgbClr val="0D0D0D"/>
                </a:solidFill>
                <a:effectLst/>
                <a:highlight>
                  <a:srgbClr val="FFFFFF"/>
                </a:highlight>
                <a:latin typeface="Söhne"/>
              </a:rPr>
              <a:t>Researchers and practitioners in the field of natural language processing (NLP) who seek advanced tools and techniques for text analysis and understanding.</a:t>
            </a:r>
          </a:p>
          <a:p>
            <a:endParaRPr lang="en-US" dirty="0">
              <a:solidFill>
                <a:srgbClr val="0D0D0D"/>
              </a:solidFill>
              <a:highlight>
                <a:srgbClr val="FFFFFF"/>
              </a:highlight>
              <a:latin typeface="Söhne"/>
            </a:endParaRPr>
          </a:p>
          <a:p>
            <a:r>
              <a:rPr lang="en-US" b="0" i="0" dirty="0">
                <a:solidFill>
                  <a:srgbClr val="0D0D0D"/>
                </a:solidFill>
                <a:effectLst/>
                <a:highlight>
                  <a:srgbClr val="FFFFFF"/>
                </a:highlight>
                <a:latin typeface="Söhne"/>
              </a:rPr>
              <a:t>Developers and engineers working on creating NLP-based applications and solutions, such as sentiment analysis tools, chatbots, and language translation services.</a:t>
            </a:r>
          </a:p>
          <a:p>
            <a:endParaRPr lang="en-US" dirty="0">
              <a:solidFill>
                <a:srgbClr val="0D0D0D"/>
              </a:solidFill>
              <a:highlight>
                <a:srgbClr val="FFFFFF"/>
              </a:highlight>
              <a:latin typeface="Söhne"/>
            </a:endParaRPr>
          </a:p>
          <a:p>
            <a:r>
              <a:rPr lang="en-US" b="0" i="0" dirty="0">
                <a:solidFill>
                  <a:srgbClr val="0D0D0D"/>
                </a:solidFill>
                <a:effectLst/>
                <a:highlight>
                  <a:srgbClr val="FFFFFF"/>
                </a:highlight>
                <a:latin typeface="Söhne"/>
              </a:rPr>
              <a:t>Businesses and organizations aiming to automate text-related tasks, extract insights from textual data, and improve customer interactions through NLP-driven systems.</a:t>
            </a:r>
          </a:p>
          <a:p>
            <a:endParaRPr lang="en-US" dirty="0">
              <a:solidFill>
                <a:srgbClr val="0D0D0D"/>
              </a:solidFill>
              <a:highlight>
                <a:srgbClr val="FFFFFF"/>
              </a:highlight>
              <a:latin typeface="Söhne"/>
            </a:endParaRPr>
          </a:p>
          <a:p>
            <a:r>
              <a:rPr lang="en-US" b="0" i="0" dirty="0">
                <a:solidFill>
                  <a:srgbClr val="0D0D0D"/>
                </a:solidFill>
                <a:effectLst/>
                <a:highlight>
                  <a:srgbClr val="FFFFFF"/>
                </a:highlight>
                <a:latin typeface="Söhne"/>
              </a:rPr>
              <a:t>Linguists and language professionals interested in exploring the nuances of language across different domains and languages, facilitated by the capabilities of deep learning models.</a:t>
            </a:r>
          </a:p>
          <a:p>
            <a:endParaRPr lang="en-US" dirty="0">
              <a:solidFill>
                <a:srgbClr val="0D0D0D"/>
              </a:solidFill>
              <a:highlight>
                <a:srgbClr val="FFFFFF"/>
              </a:highlight>
              <a:latin typeface="Söhne"/>
            </a:endParaRPr>
          </a:p>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971800" y="1695450"/>
            <a:ext cx="8839199" cy="46291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US" b="0" i="0" dirty="0">
                <a:solidFill>
                  <a:srgbClr val="0D0D0D"/>
                </a:solidFill>
                <a:effectLst/>
                <a:highlight>
                  <a:srgbClr val="FFFFFF"/>
                </a:highlight>
                <a:latin typeface="Söhne"/>
              </a:rPr>
              <a:t>The project aims to develop and implement state-of-the-art deep learning models, including recurrent neural networks (RNNs), convolutional neural networks (CNNs), and transformer models, tailored to specific natural language processing (NLP) tasks. By leveraging these advanced architectures, along with techniques such as transfer learning and fine-tuning, the solution seeks to address challenges in data sparsity, semantic understanding, and scalability, ultimately improving the efficiency and accuracy of NLP applications across diverse domains and languages.</a:t>
            </a:r>
          </a:p>
          <a:p>
            <a:endParaRPr lang="en-US" dirty="0">
              <a:solidFill>
                <a:srgbClr val="0D0D0D"/>
              </a:solidFill>
              <a:highlight>
                <a:srgbClr val="FFFFFF"/>
              </a:highlight>
              <a:latin typeface="Söhne"/>
            </a:endParaRPr>
          </a:p>
          <a:p>
            <a:r>
              <a:rPr lang="en-US" dirty="0"/>
              <a:t>The value proposition of our solution includes:</a:t>
            </a:r>
          </a:p>
          <a:p>
            <a:endParaRPr lang="en-US" dirty="0"/>
          </a:p>
          <a:p>
            <a:pPr algn="just"/>
            <a:r>
              <a:rPr lang="en-US" b="0" i="0" dirty="0">
                <a:solidFill>
                  <a:srgbClr val="0D0D0D"/>
                </a:solidFill>
                <a:effectLst/>
                <a:highlight>
                  <a:srgbClr val="FFFFFF"/>
                </a:highlight>
                <a:latin typeface="Söhne"/>
              </a:rPr>
              <a:t>Our solution offers advanced deep learning models customized for natural language processing tasks, providing improved accuracy, efficiency, and scalability in text analysis. By leveraging state-of-the-art techniques, we empower businesses and researchers to extract meaningful insights, automate tasks, and enhance user experiences in various NLP applications.</a:t>
            </a:r>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540934" y="2057400"/>
            <a:ext cx="6350374" cy="229552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US" dirty="0">
                <a:solidFill>
                  <a:srgbClr val="0D0D0D"/>
                </a:solidFill>
                <a:highlight>
                  <a:srgbClr val="FFFFFF"/>
                </a:highlight>
                <a:latin typeface="Söhne"/>
              </a:rPr>
              <a:t>O</a:t>
            </a:r>
            <a:r>
              <a:rPr lang="en-US" b="0" i="0" dirty="0">
                <a:solidFill>
                  <a:srgbClr val="0D0D0D"/>
                </a:solidFill>
                <a:effectLst/>
                <a:highlight>
                  <a:srgbClr val="FFFFFF"/>
                </a:highlight>
                <a:latin typeface="Söhne"/>
              </a:rPr>
              <a:t>ur solution revolutionizes natural language processing with cutting-edge deep learning models, surpassing traditional approaches in accuracy and efficiency. By harnessing the power of recurrent neural networks, convolutional neural networks, and transformer models, we unlock new possibilities for understanding and analyzing textual data. With seamless integration of advanced techniques like transfer learning and fine-tuning, our solution effortlessly adapts to diverse domains and languages. Experience the wow factor as our solution effortlessly tackles challenges of data sparsity, semantic nuances, and scalability, setting a new standard in NLP innovation. Embrace the future of text analysis with our groundbreaking solution, paving the way for smarter, more intuitive interactions and insights.</a:t>
            </a:r>
            <a:endParaRPr lang="en-US" dirty="0"/>
          </a:p>
          <a:p>
            <a:pPr algn="just"/>
            <a:endParaRPr lang="en-US" dirty="0"/>
          </a:p>
          <a:p>
            <a:pPr algn="just"/>
            <a:endParaRPr lang="en-US" dirty="0"/>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 y="1221006"/>
            <a:ext cx="8382000" cy="51054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buFont typeface="+mj-lt"/>
              <a:buAutoNum type="arabicPeriod"/>
            </a:pPr>
            <a:r>
              <a:rPr lang="en-US" b="1" i="0" dirty="0">
                <a:solidFill>
                  <a:srgbClr val="0D0D0D"/>
                </a:solidFill>
                <a:effectLst/>
                <a:highlight>
                  <a:srgbClr val="FFFFFF"/>
                </a:highlight>
                <a:latin typeface="Söhne"/>
              </a:rPr>
              <a:t>Data Preprocessing</a:t>
            </a:r>
            <a:r>
              <a:rPr lang="en-US" b="0" i="0" dirty="0">
                <a:solidFill>
                  <a:srgbClr val="0D0D0D"/>
                </a:solidFill>
                <a:effectLst/>
                <a:highlight>
                  <a:srgbClr val="FFFFFF"/>
                </a:highlight>
                <a:latin typeface="Söhne"/>
              </a:rPr>
              <a:t>: Cleaning and tokenizing the textual data, handling missing values, and performing tasks such as stemming or lemmatization to normalize the text.</a:t>
            </a:r>
          </a:p>
          <a:p>
            <a:pPr algn="just">
              <a:buFont typeface="+mj-lt"/>
              <a:buAutoNum type="arabicPeriod"/>
            </a:pPr>
            <a:r>
              <a:rPr lang="en-US" b="1" i="0" dirty="0">
                <a:solidFill>
                  <a:srgbClr val="0D0D0D"/>
                </a:solidFill>
                <a:effectLst/>
                <a:highlight>
                  <a:srgbClr val="FFFFFF"/>
                </a:highlight>
                <a:latin typeface="Söhne"/>
              </a:rPr>
              <a:t>Feature Representation</a:t>
            </a:r>
            <a:r>
              <a:rPr lang="en-US" b="0" i="0" dirty="0">
                <a:solidFill>
                  <a:srgbClr val="0D0D0D"/>
                </a:solidFill>
                <a:effectLst/>
                <a:highlight>
                  <a:srgbClr val="FFFFFF"/>
                </a:highlight>
                <a:latin typeface="Söhne"/>
              </a:rPr>
              <a:t>: Utilizing word embeddings (e.g., Word2Vec, </a:t>
            </a:r>
            <a:r>
              <a:rPr lang="en-US" b="0" i="0" dirty="0" err="1">
                <a:solidFill>
                  <a:srgbClr val="0D0D0D"/>
                </a:solidFill>
                <a:effectLst/>
                <a:highlight>
                  <a:srgbClr val="FFFFFF"/>
                </a:highlight>
                <a:latin typeface="Söhne"/>
              </a:rPr>
              <a:t>GloVe</a:t>
            </a:r>
            <a:r>
              <a:rPr lang="en-US" b="0" i="0" dirty="0">
                <a:solidFill>
                  <a:srgbClr val="0D0D0D"/>
                </a:solidFill>
                <a:effectLst/>
                <a:highlight>
                  <a:srgbClr val="FFFFFF"/>
                </a:highlight>
                <a:latin typeface="Söhne"/>
              </a:rPr>
              <a:t>) to represent words as dense vectors, capturing semantic relationships between words in the text data.</a:t>
            </a:r>
          </a:p>
          <a:p>
            <a:pPr algn="just">
              <a:buFont typeface="+mj-lt"/>
              <a:buAutoNum type="arabicPeriod"/>
            </a:pPr>
            <a:r>
              <a:rPr lang="en-US" b="1" i="0" dirty="0">
                <a:solidFill>
                  <a:srgbClr val="0D0D0D"/>
                </a:solidFill>
                <a:effectLst/>
                <a:highlight>
                  <a:srgbClr val="FFFFFF"/>
                </a:highlight>
                <a:latin typeface="Söhne"/>
              </a:rPr>
              <a:t>Model Architecture Selection</a:t>
            </a:r>
            <a:r>
              <a:rPr lang="en-US" b="0" i="0" dirty="0">
                <a:solidFill>
                  <a:srgbClr val="0D0D0D"/>
                </a:solidFill>
                <a:effectLst/>
                <a:highlight>
                  <a:srgbClr val="FFFFFF"/>
                </a:highlight>
                <a:latin typeface="Söhne"/>
              </a:rPr>
              <a:t>: Choosing appropriate deep learning architectures based on the specific NLP task. This could include recurrent neural networks (RNNs), convolutional neural networks (CNNs), or transformer-based models like BERT or GPT.</a:t>
            </a:r>
          </a:p>
          <a:p>
            <a:pPr algn="just">
              <a:buFont typeface="+mj-lt"/>
              <a:buAutoNum type="arabicPeriod"/>
            </a:pPr>
            <a:r>
              <a:rPr lang="en-US" b="1" i="0" dirty="0">
                <a:solidFill>
                  <a:srgbClr val="0D0D0D"/>
                </a:solidFill>
                <a:effectLst/>
                <a:highlight>
                  <a:srgbClr val="FFFFFF"/>
                </a:highlight>
                <a:latin typeface="Söhne"/>
              </a:rPr>
              <a:t>Model Training</a:t>
            </a:r>
            <a:r>
              <a:rPr lang="en-US" b="0" i="0" dirty="0">
                <a:solidFill>
                  <a:srgbClr val="0D0D0D"/>
                </a:solidFill>
                <a:effectLst/>
                <a:highlight>
                  <a:srgbClr val="FFFFFF"/>
                </a:highlight>
                <a:latin typeface="Söhne"/>
              </a:rPr>
              <a:t>: Training the selected deep learning models on labeled training data using appropriate loss functions and optimization algorithms. Fine-tuning pre-trained models may also be employed to leverage transfer learning.</a:t>
            </a:r>
          </a:p>
          <a:p>
            <a:pPr algn="just">
              <a:buFont typeface="+mj-lt"/>
              <a:buAutoNum type="arabicPeriod"/>
            </a:pPr>
            <a:r>
              <a:rPr lang="en-US" b="1" i="0" dirty="0">
                <a:solidFill>
                  <a:srgbClr val="0D0D0D"/>
                </a:solidFill>
                <a:effectLst/>
                <a:highlight>
                  <a:srgbClr val="FFFFFF"/>
                </a:highlight>
                <a:latin typeface="Söhne"/>
              </a:rPr>
              <a:t>Hyperparameter Tuning</a:t>
            </a:r>
            <a:r>
              <a:rPr lang="en-US" b="0" i="0" dirty="0">
                <a:solidFill>
                  <a:srgbClr val="0D0D0D"/>
                </a:solidFill>
                <a:effectLst/>
                <a:highlight>
                  <a:srgbClr val="FFFFFF"/>
                </a:highlight>
                <a:latin typeface="Söhne"/>
              </a:rPr>
              <a:t>: Tuning model hyperparameters such as learning rate, batch size, and regularization parameters to optimize model performance on the validation set.</a:t>
            </a:r>
          </a:p>
          <a:p>
            <a:pPr algn="just">
              <a:buFont typeface="+mj-lt"/>
              <a:buAutoNum type="arabicPeriod"/>
            </a:pPr>
            <a:r>
              <a:rPr lang="en-US" b="1" i="0" dirty="0">
                <a:solidFill>
                  <a:srgbClr val="0D0D0D"/>
                </a:solidFill>
                <a:effectLst/>
                <a:highlight>
                  <a:srgbClr val="FFFFFF"/>
                </a:highlight>
                <a:latin typeface="Söhne"/>
              </a:rPr>
              <a:t>Evaluation Metrics</a:t>
            </a:r>
            <a:r>
              <a:rPr lang="en-US" b="0" i="0" dirty="0">
                <a:solidFill>
                  <a:srgbClr val="0D0D0D"/>
                </a:solidFill>
                <a:effectLst/>
                <a:highlight>
                  <a:srgbClr val="FFFFFF"/>
                </a:highlight>
                <a:latin typeface="Söhne"/>
              </a:rPr>
              <a:t>: Evaluating model performance using relevant metrics for the specific NLP task, such as accuracy, F1 score, precision, recall, or BLEU score for language translation tasks.</a:t>
            </a:r>
          </a:p>
          <a:p>
            <a:pPr algn="just">
              <a:buFont typeface="+mj-lt"/>
              <a:buAutoNum type="arabicPeriod"/>
            </a:pPr>
            <a:r>
              <a:rPr lang="en-US" b="1" i="0" dirty="0">
                <a:solidFill>
                  <a:srgbClr val="0D0D0D"/>
                </a:solidFill>
                <a:effectLst/>
                <a:highlight>
                  <a:srgbClr val="FFFFFF"/>
                </a:highlight>
                <a:latin typeface="Söhne"/>
              </a:rPr>
              <a:t>Model Deployment</a:t>
            </a:r>
            <a:r>
              <a:rPr lang="en-US" b="0" i="0" dirty="0">
                <a:solidFill>
                  <a:srgbClr val="0D0D0D"/>
                </a:solidFill>
                <a:effectLst/>
                <a:highlight>
                  <a:srgbClr val="FFFFFF"/>
                </a:highlight>
                <a:latin typeface="Söhne"/>
              </a:rPr>
              <a:t>: Deploying the trained models into production environments, ensuring scalability, efficiency, and reliability in real-world applications. This may involve containerization using tools like Docker and deploying models as RESTful APIs.</a:t>
            </a:r>
          </a:p>
          <a:p>
            <a:endParaRPr lang="en-US"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TotalTime>
  <Words>1096</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Keerthana K</vt:lpstr>
      <vt:lpstr>PROJECT TITLE            “Natural Language Processing”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Anitha G</dc:title>
  <dc:creator>keerthana_kannan</dc:creator>
  <cp:lastModifiedBy>Keerthana Kannan</cp:lastModifiedBy>
  <cp:revision>3</cp:revision>
  <dcterms:created xsi:type="dcterms:W3CDTF">2024-04-10T05:24:28Z</dcterms:created>
  <dcterms:modified xsi:type="dcterms:W3CDTF">2024-04-10T08:40:33Z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2024-04-10T00:00:00Z</vt:filetime>
  </property>
</Properties>
</file>