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0" r:id="rId3"/>
    <p:sldId id="280" r:id="rId4"/>
    <p:sldId id="274" r:id="rId5"/>
    <p:sldId id="276" r:id="rId6"/>
    <p:sldId id="277" r:id="rId7"/>
    <p:sldId id="278" r:id="rId8"/>
    <p:sldId id="279" r:id="rId9"/>
    <p:sldId id="266" r:id="rId10"/>
  </p:sldIdLst>
  <p:sldSz cx="18288000" cy="10287000"/>
  <p:notesSz cx="6858000" cy="9144000"/>
  <p:embeddedFontLst>
    <p:embeddedFont>
      <p:font typeface="Canva Sans" charset="0"/>
      <p:regular r:id="rId11"/>
    </p:embeddedFont>
    <p:embeddedFont>
      <p:font typeface="Calibri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 autoAdjust="0"/>
    <p:restoredTop sz="94622" autoAdjust="0"/>
  </p:normalViewPr>
  <p:slideViewPr>
    <p:cSldViewPr>
      <p:cViewPr varScale="1">
        <p:scale>
          <a:sx n="33" d="100"/>
          <a:sy n="33" d="100"/>
        </p:scale>
        <p:origin x="-864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0033" y="2503805"/>
            <a:ext cx="17410425" cy="1949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RESULTS</a:t>
            </a:r>
          </a:p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FILTER-BASED </a:t>
            </a:r>
            <a:r>
              <a:rPr lang="en-US" sz="5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14448" y="1714476"/>
            <a:ext cx="3286148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85886" y="6357946"/>
            <a:ext cx="3286148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143736" y="3857616"/>
            <a:ext cx="3286148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15900" y="3786178"/>
            <a:ext cx="3286148" cy="19288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14448" y="2214542"/>
            <a:ext cx="32861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Intensity</a:t>
            </a:r>
          </a:p>
          <a:p>
            <a:pPr algn="ctr"/>
            <a:r>
              <a:rPr lang="en-IN" dirty="0" smtClean="0"/>
              <a:t>(16 bit tiff)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85886" y="6786574"/>
            <a:ext cx="328614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Temperature Distribution</a:t>
            </a:r>
            <a:br>
              <a:rPr lang="en-IN" sz="2400" dirty="0" smtClean="0"/>
            </a:br>
            <a:r>
              <a:rPr lang="en-IN" sz="2000" dirty="0" smtClean="0"/>
              <a:t>(32 bit tiff radiometric)</a:t>
            </a:r>
            <a:endParaRPr lang="en-US" sz="2000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5000596" y="2500294"/>
            <a:ext cx="2214578" cy="213706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3" idx="3"/>
          </p:cNvCxnSpPr>
          <p:nvPr/>
        </p:nvCxnSpPr>
        <p:spPr>
          <a:xfrm flipV="1">
            <a:off x="5072034" y="7286640"/>
            <a:ext cx="1000132" cy="357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5072034" y="6286508"/>
            <a:ext cx="2000264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072166" y="5286376"/>
            <a:ext cx="107157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" idx="3"/>
          </p:cNvCxnSpPr>
          <p:nvPr/>
        </p:nvCxnSpPr>
        <p:spPr>
          <a:xfrm>
            <a:off x="10429884" y="4822029"/>
            <a:ext cx="2286016" cy="3571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58050" y="4429120"/>
            <a:ext cx="285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Dimensionality Reduction </a:t>
            </a:r>
          </a:p>
          <a:p>
            <a:pPr algn="ctr"/>
            <a:r>
              <a:rPr lang="en-IN" sz="2400" dirty="0" smtClean="0"/>
              <a:t>(UMAP)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13001652" y="4571996"/>
            <a:ext cx="2643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Classification</a:t>
            </a:r>
          </a:p>
          <a:p>
            <a:pPr algn="ctr"/>
            <a:r>
              <a:rPr lang="en-IN" sz="2400" dirty="0" smtClean="0"/>
              <a:t>(</a:t>
            </a:r>
            <a:r>
              <a:rPr lang="en-IN" sz="2400" dirty="0" err="1" smtClean="0"/>
              <a:t>XGBoost</a:t>
            </a:r>
            <a:r>
              <a:rPr lang="en-IN" sz="2400" dirty="0" smtClean="0"/>
              <a:t> Classifier)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688" y="1000096"/>
            <a:ext cx="17716560" cy="893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590803" y="4699789"/>
            <a:ext cx="1106393" cy="8874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6209"/>
              </a:lnSpc>
              <a:spcBef>
                <a:spcPct val="0"/>
              </a:spcBef>
            </a:pPr>
            <a:r>
              <a:rPr lang="en-IN" dirty="0" smtClean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STAGE 1</a:t>
            </a:r>
            <a:endParaRPr lang="en-US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9008"/>
          <a:stretch>
            <a:fillRect/>
          </a:stretch>
        </p:blipFill>
        <p:spPr bwMode="auto">
          <a:xfrm>
            <a:off x="46038" y="1571600"/>
            <a:ext cx="18195925" cy="8001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786546" y="1000096"/>
            <a:ext cx="535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BILATERAL</a:t>
            </a: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71506" y="285716"/>
            <a:ext cx="4094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 smtClean="0"/>
              <a:t>2D PROJECTION(PCA VS UMAP)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t="9959"/>
          <a:stretch>
            <a:fillRect/>
          </a:stretch>
        </p:blipFill>
        <p:spPr bwMode="auto">
          <a:xfrm>
            <a:off x="3175" y="1571600"/>
            <a:ext cx="18281650" cy="8037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429488" y="1000096"/>
            <a:ext cx="3929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CLAHE</a:t>
            </a:r>
            <a:endParaRPr 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t="7264"/>
          <a:stretch>
            <a:fillRect/>
          </a:stretch>
        </p:blipFill>
        <p:spPr bwMode="auto">
          <a:xfrm>
            <a:off x="12700" y="1428724"/>
            <a:ext cx="18262600" cy="8066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929554" y="714344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GAMMA TRANSFORMATION</a:t>
            </a: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 t="9202"/>
          <a:stretch>
            <a:fillRect/>
          </a:stretch>
        </p:blipFill>
        <p:spPr bwMode="auto">
          <a:xfrm>
            <a:off x="22225" y="1500162"/>
            <a:ext cx="18243550" cy="811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572364" y="1000096"/>
            <a:ext cx="35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THRESHOLDING</a:t>
            </a:r>
            <a:endParaRPr lang="en-US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t="5806"/>
          <a:stretch>
            <a:fillRect/>
          </a:stretch>
        </p:blipFill>
        <p:spPr bwMode="auto">
          <a:xfrm>
            <a:off x="0" y="1214410"/>
            <a:ext cx="18224500" cy="8112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8143868" y="642906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CANNY EDGE DETECTION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171956" y="5345295"/>
            <a:ext cx="45720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Filter: Bilateral</a:t>
            </a:r>
          </a:p>
          <a:p>
            <a:r>
              <a:rPr lang="en-US" sz="1400" dirty="0"/>
              <a:t>Test Accuracy: 0.9851</a:t>
            </a:r>
          </a:p>
          <a:p>
            <a:r>
              <a:rPr lang="en-US" sz="1400" dirty="0"/>
              <a:t>Cross-validation: 0.9871 (+/- 0.0185)</a:t>
            </a:r>
          </a:p>
          <a:p>
            <a:r>
              <a:rPr lang="en-US" sz="1400" dirty="0"/>
              <a:t>CV Scores: ['0.9851', '0.9701', '0.9950', '0.9900', '0.9950']</a:t>
            </a:r>
          </a:p>
          <a:p>
            <a:r>
              <a:rPr lang="en-US" sz="1400" dirty="0"/>
              <a:t>Classification Report:</a:t>
            </a:r>
          </a:p>
          <a:p>
            <a:r>
              <a:rPr lang="en-US" sz="1400" dirty="0"/>
              <a:t>                   precision    recall  f1-score   support</a:t>
            </a:r>
          </a:p>
          <a:p>
            <a:endParaRPr lang="en-US" sz="1400" dirty="0"/>
          </a:p>
          <a:p>
            <a:r>
              <a:rPr lang="en-US" sz="1400" dirty="0"/>
              <a:t>   STAGE1(27-120)       0.94      1.00      0.97        51</a:t>
            </a:r>
          </a:p>
          <a:p>
            <a:r>
              <a:rPr lang="en-US" sz="1400" dirty="0"/>
              <a:t>  Stage-2(27-120)       1.00      0.94      0.97        50</a:t>
            </a:r>
          </a:p>
          <a:p>
            <a:r>
              <a:rPr lang="en-US" sz="1400" dirty="0"/>
              <a:t>  stage 3(27-660)       1.00      1.00      1.00        50</a:t>
            </a:r>
          </a:p>
          <a:p>
            <a:r>
              <a:rPr lang="en-US" sz="1400" dirty="0"/>
              <a:t>stage 4(150-1600)       1.00      1.00      1.00        50</a:t>
            </a:r>
          </a:p>
          <a:p>
            <a:endParaRPr lang="en-US" sz="1400" dirty="0"/>
          </a:p>
          <a:p>
            <a:r>
              <a:rPr lang="en-US" sz="1400" dirty="0"/>
              <a:t>         accuracy                           0.99       201</a:t>
            </a:r>
          </a:p>
          <a:p>
            <a:r>
              <a:rPr lang="en-US" sz="1400" dirty="0"/>
              <a:t>        macro </a:t>
            </a:r>
            <a:r>
              <a:rPr lang="en-US" sz="1400" dirty="0" err="1"/>
              <a:t>avg</a:t>
            </a:r>
            <a:r>
              <a:rPr lang="en-US" sz="1400" dirty="0"/>
              <a:t>       0.99      0.98      0.99       201</a:t>
            </a:r>
          </a:p>
          <a:p>
            <a:r>
              <a:rPr lang="en-US" sz="1400" dirty="0"/>
              <a:t>     weighted </a:t>
            </a:r>
            <a:r>
              <a:rPr lang="en-US" sz="1400" dirty="0" err="1"/>
              <a:t>avg</a:t>
            </a:r>
            <a:r>
              <a:rPr lang="en-US" sz="1400" dirty="0"/>
              <a:t>       0.99      0.99      0.99       201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92072" y="462975"/>
            <a:ext cx="428628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Filter: CLAHE</a:t>
            </a:r>
          </a:p>
          <a:p>
            <a:r>
              <a:rPr lang="en-US" sz="1400" dirty="0"/>
              <a:t>Test Accuracy: 0.9851</a:t>
            </a:r>
          </a:p>
          <a:p>
            <a:r>
              <a:rPr lang="en-US" sz="1400" dirty="0"/>
              <a:t>Cross-validation: 0.9920 (+/- 0.0080)</a:t>
            </a:r>
          </a:p>
          <a:p>
            <a:r>
              <a:rPr lang="en-US" sz="1400" dirty="0"/>
              <a:t>CV Scores: ['0.9900', '0.9950', '0.9950', '0.9851', '0.9950']</a:t>
            </a:r>
          </a:p>
          <a:p>
            <a:r>
              <a:rPr lang="en-US" sz="1400" dirty="0"/>
              <a:t>Classification Report:</a:t>
            </a:r>
          </a:p>
          <a:p>
            <a:r>
              <a:rPr lang="en-US" sz="1400" dirty="0"/>
              <a:t>                   precision    recall  f1-score   support</a:t>
            </a:r>
          </a:p>
          <a:p>
            <a:endParaRPr lang="en-US" sz="1400" dirty="0"/>
          </a:p>
          <a:p>
            <a:r>
              <a:rPr lang="en-US" sz="1400" dirty="0"/>
              <a:t>   STAGE1(27-120)       0.94      1.00      0.97        51</a:t>
            </a:r>
          </a:p>
          <a:p>
            <a:r>
              <a:rPr lang="en-US" sz="1400" dirty="0"/>
              <a:t>  Stage-2(27-120)       1.00      0.94      0.97        50</a:t>
            </a:r>
          </a:p>
          <a:p>
            <a:r>
              <a:rPr lang="en-US" sz="1400" dirty="0"/>
              <a:t>  stage 3(27-660)       1.00      1.00      1.00        50</a:t>
            </a:r>
          </a:p>
          <a:p>
            <a:r>
              <a:rPr lang="en-US" sz="1400" dirty="0"/>
              <a:t>stage 4(150-1600)       1.00      1.00      1.00        50</a:t>
            </a:r>
          </a:p>
          <a:p>
            <a:endParaRPr lang="en-US" sz="1400" dirty="0"/>
          </a:p>
          <a:p>
            <a:r>
              <a:rPr lang="en-US" sz="1400" dirty="0"/>
              <a:t>         accuracy                           0.99       201</a:t>
            </a:r>
          </a:p>
          <a:p>
            <a:r>
              <a:rPr lang="en-US" sz="1400" dirty="0"/>
              <a:t>        macro </a:t>
            </a:r>
            <a:r>
              <a:rPr lang="en-US" sz="1400" dirty="0" err="1"/>
              <a:t>avg</a:t>
            </a:r>
            <a:r>
              <a:rPr lang="en-US" sz="1400" dirty="0"/>
              <a:t>       0.99      0.98      0.99       201</a:t>
            </a:r>
          </a:p>
          <a:p>
            <a:r>
              <a:rPr lang="en-US" sz="1400" dirty="0"/>
              <a:t>     weighted </a:t>
            </a:r>
            <a:r>
              <a:rPr lang="en-US" sz="1400" dirty="0" err="1"/>
              <a:t>avg</a:t>
            </a:r>
            <a:r>
              <a:rPr lang="en-US" sz="1400" dirty="0"/>
              <a:t>       0.99      0.99      0.99       201</a:t>
            </a:r>
          </a:p>
          <a:p>
            <a:endParaRPr lang="en-US" sz="900" dirty="0"/>
          </a:p>
          <a:p>
            <a:endParaRPr lang="en-US" sz="900" dirty="0"/>
          </a:p>
        </p:txBody>
      </p:sp>
      <p:sp>
        <p:nvSpPr>
          <p:cNvPr id="9" name="TextBox 8"/>
          <p:cNvSpPr txBox="1"/>
          <p:nvPr/>
        </p:nvSpPr>
        <p:spPr>
          <a:xfrm>
            <a:off x="13819198" y="408755"/>
            <a:ext cx="4572031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Filter: Gamma</a:t>
            </a:r>
          </a:p>
          <a:p>
            <a:r>
              <a:rPr lang="en-US" sz="1400" dirty="0"/>
              <a:t>Test Accuracy: 0.9801</a:t>
            </a:r>
          </a:p>
          <a:p>
            <a:r>
              <a:rPr lang="en-US" sz="1400" dirty="0"/>
              <a:t>Cross-validation: 0.9920 (+/- 0.0101)</a:t>
            </a:r>
          </a:p>
          <a:p>
            <a:r>
              <a:rPr lang="en-US" sz="1400" dirty="0"/>
              <a:t>CV Scores: ['0.9851', '1.0000', '0.9900', '0.9900', '0.9950']</a:t>
            </a:r>
          </a:p>
          <a:p>
            <a:r>
              <a:rPr lang="en-US" sz="1400" dirty="0"/>
              <a:t>Classification Report:</a:t>
            </a:r>
          </a:p>
          <a:p>
            <a:r>
              <a:rPr lang="en-US" sz="1400" dirty="0"/>
              <a:t>                                  precision    recall  f1-score   support</a:t>
            </a:r>
          </a:p>
          <a:p>
            <a:endParaRPr lang="en-US" sz="1400" dirty="0"/>
          </a:p>
          <a:p>
            <a:r>
              <a:rPr lang="en-US" sz="1400" dirty="0"/>
              <a:t>   STAGE1(27-120)       0.94      0.98      0.96        51</a:t>
            </a:r>
          </a:p>
          <a:p>
            <a:r>
              <a:rPr lang="en-US" sz="1400" dirty="0"/>
              <a:t>  Stage-2(27-120)       1.00      0.94      0.97        50</a:t>
            </a:r>
          </a:p>
          <a:p>
            <a:r>
              <a:rPr lang="en-US" sz="1400" dirty="0"/>
              <a:t>  stage 3(27-660)       1.00      1.00      1.00        50</a:t>
            </a:r>
          </a:p>
          <a:p>
            <a:r>
              <a:rPr lang="en-US" sz="1400" dirty="0"/>
              <a:t>stage 4(150-1600)       0.98      1.00      0.99        50</a:t>
            </a:r>
          </a:p>
          <a:p>
            <a:endParaRPr lang="en-US" sz="1400" dirty="0"/>
          </a:p>
          <a:p>
            <a:r>
              <a:rPr lang="en-US" sz="1400" dirty="0"/>
              <a:t>         accuracy                           0.98       201</a:t>
            </a:r>
          </a:p>
          <a:p>
            <a:r>
              <a:rPr lang="en-US" sz="1400" dirty="0"/>
              <a:t>        macro </a:t>
            </a:r>
            <a:r>
              <a:rPr lang="en-US" sz="1400" dirty="0" err="1"/>
              <a:t>avg</a:t>
            </a:r>
            <a:r>
              <a:rPr lang="en-US" sz="1400" dirty="0"/>
              <a:t>       0.98      0.98      0.98       201</a:t>
            </a:r>
          </a:p>
          <a:p>
            <a:r>
              <a:rPr lang="en-US" sz="1400" dirty="0"/>
              <a:t>     weighted </a:t>
            </a:r>
            <a:r>
              <a:rPr lang="en-US" sz="1400" dirty="0" err="1"/>
              <a:t>avg</a:t>
            </a:r>
            <a:r>
              <a:rPr lang="en-US" sz="1400" dirty="0"/>
              <a:t>       0.98      0.98      0.98       201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840763" y="5287516"/>
            <a:ext cx="4572032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/>
              <a:t>Temperature distribution</a:t>
            </a:r>
            <a:endParaRPr lang="en-US" sz="1400" b="1" dirty="0"/>
          </a:p>
          <a:p>
            <a:r>
              <a:rPr lang="en-US" sz="1400" dirty="0"/>
              <a:t>Test Accuracy: 0.9950</a:t>
            </a:r>
          </a:p>
          <a:p>
            <a:r>
              <a:rPr lang="en-US" sz="1400" dirty="0"/>
              <a:t>Cross-validation Mean: 0.9960</a:t>
            </a:r>
          </a:p>
          <a:p>
            <a:r>
              <a:rPr lang="en-US" sz="1400" dirty="0"/>
              <a:t>Cross-validation Std: 0.0049</a:t>
            </a:r>
          </a:p>
          <a:p>
            <a:r>
              <a:rPr lang="en-US" sz="1400" dirty="0"/>
              <a:t>Cross-validation 95% CI: 0.9960 ± 0.0098</a:t>
            </a:r>
          </a:p>
          <a:p>
            <a:r>
              <a:rPr lang="en-US" sz="1400" dirty="0"/>
              <a:t>Individual CV Scores: ['1.0000', '1.0000', '0.9880', '0.9960']</a:t>
            </a:r>
          </a:p>
          <a:p>
            <a:r>
              <a:rPr lang="en-US" sz="1400" dirty="0"/>
              <a:t>Classification Report:</a:t>
            </a:r>
          </a:p>
          <a:p>
            <a:r>
              <a:rPr lang="en-US" sz="1400" dirty="0"/>
              <a:t>              precision    recall  f1-score   support</a:t>
            </a:r>
          </a:p>
          <a:p>
            <a:endParaRPr lang="en-US" sz="1400" dirty="0"/>
          </a:p>
          <a:p>
            <a:r>
              <a:rPr lang="en-US" sz="1400" dirty="0"/>
              <a:t>   STAGE1_32       1.00      0.98      0.99        50</a:t>
            </a:r>
          </a:p>
          <a:p>
            <a:r>
              <a:rPr lang="en-US" sz="1400" dirty="0"/>
              <a:t>   STAGE2_32       0.98      1.00      0.99        50</a:t>
            </a:r>
          </a:p>
          <a:p>
            <a:r>
              <a:rPr lang="en-US" sz="1400" dirty="0"/>
              <a:t>   STAGE3_32       1.00      1.00      1.00        50</a:t>
            </a:r>
          </a:p>
          <a:p>
            <a:r>
              <a:rPr lang="en-US" sz="1400" dirty="0"/>
              <a:t>   STAGE4_32       1.00      1.00      1.00        50</a:t>
            </a:r>
          </a:p>
          <a:p>
            <a:endParaRPr lang="en-US" sz="1400" dirty="0"/>
          </a:p>
          <a:p>
            <a:r>
              <a:rPr lang="en-US" sz="1400" dirty="0"/>
              <a:t>    accuracy                           0.99       200</a:t>
            </a:r>
          </a:p>
          <a:p>
            <a:r>
              <a:rPr lang="en-US" sz="1400" dirty="0"/>
              <a:t>   macro </a:t>
            </a:r>
            <a:r>
              <a:rPr lang="en-US" sz="1400" dirty="0" err="1"/>
              <a:t>avg</a:t>
            </a:r>
            <a:r>
              <a:rPr lang="en-US" sz="1400" dirty="0"/>
              <a:t>       1.00      0.99      0.99       200</a:t>
            </a:r>
          </a:p>
          <a:p>
            <a:r>
              <a:rPr lang="en-US" sz="1400" dirty="0"/>
              <a:t>weighted </a:t>
            </a:r>
            <a:r>
              <a:rPr lang="en-US" sz="1400" dirty="0" err="1"/>
              <a:t>avg</a:t>
            </a:r>
            <a:r>
              <a:rPr lang="en-US" sz="1400" dirty="0"/>
              <a:t>       1.00      0.99      0.99       200</a:t>
            </a:r>
          </a:p>
          <a:p>
            <a:endParaRPr lang="en-US" sz="900" dirty="0"/>
          </a:p>
        </p:txBody>
      </p:sp>
      <p:sp>
        <p:nvSpPr>
          <p:cNvPr id="11" name="TextBox 10"/>
          <p:cNvSpPr txBox="1"/>
          <p:nvPr/>
        </p:nvSpPr>
        <p:spPr>
          <a:xfrm>
            <a:off x="4598478" y="5275159"/>
            <a:ext cx="43924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dirty="0"/>
          </a:p>
          <a:p>
            <a:r>
              <a:rPr lang="en-US" sz="1400" b="1" dirty="0"/>
              <a:t>Filter: </a:t>
            </a:r>
            <a:r>
              <a:rPr lang="en-US" sz="1400" b="1" dirty="0" err="1"/>
              <a:t>Thresholding</a:t>
            </a:r>
            <a:endParaRPr lang="en-US" sz="1400" b="1" dirty="0"/>
          </a:p>
          <a:p>
            <a:r>
              <a:rPr lang="en-US" sz="1400" dirty="0"/>
              <a:t>Test Accuracy: 0.8706</a:t>
            </a:r>
          </a:p>
          <a:p>
            <a:r>
              <a:rPr lang="en-US" sz="1400" dirty="0"/>
              <a:t>Cross-validation: 0.8746 (+/- 0.0493)</a:t>
            </a:r>
          </a:p>
          <a:p>
            <a:r>
              <a:rPr lang="en-US" sz="1400" dirty="0"/>
              <a:t>CV Scores: ['0.8408', '0.8856', '0.8507', '0.9055', '0.8905']</a:t>
            </a:r>
          </a:p>
          <a:p>
            <a:r>
              <a:rPr lang="en-US" sz="1400" dirty="0"/>
              <a:t>Classification Report:</a:t>
            </a:r>
          </a:p>
          <a:p>
            <a:r>
              <a:rPr lang="en-US" sz="1400" dirty="0"/>
              <a:t>                   precision    recall  f1-score   support</a:t>
            </a:r>
          </a:p>
          <a:p>
            <a:endParaRPr lang="en-US" sz="1400" dirty="0"/>
          </a:p>
          <a:p>
            <a:r>
              <a:rPr lang="en-US" sz="1400" dirty="0"/>
              <a:t>   STAGE1(27-120)       0.98      0.90      0.94        51</a:t>
            </a:r>
          </a:p>
          <a:p>
            <a:r>
              <a:rPr lang="en-US" sz="1400" dirty="0"/>
              <a:t>  Stage-2(27-120)       0.97      0.60      0.74        50</a:t>
            </a:r>
          </a:p>
          <a:p>
            <a:r>
              <a:rPr lang="en-US" sz="1400" dirty="0"/>
              <a:t>  stage 3(27-660)       0.96      1.00      0.98        50</a:t>
            </a:r>
          </a:p>
          <a:p>
            <a:r>
              <a:rPr lang="en-US" sz="1400" dirty="0"/>
              <a:t>stage 4(150-1600)       0.69      0.98      0.81        50</a:t>
            </a:r>
          </a:p>
          <a:p>
            <a:endParaRPr lang="en-US" sz="1400" dirty="0"/>
          </a:p>
          <a:p>
            <a:r>
              <a:rPr lang="en-US" sz="1400" dirty="0"/>
              <a:t>         accuracy                           0.87       201</a:t>
            </a:r>
          </a:p>
          <a:p>
            <a:r>
              <a:rPr lang="en-US" sz="1400" dirty="0"/>
              <a:t>        macro </a:t>
            </a:r>
            <a:r>
              <a:rPr lang="en-US" sz="1400" dirty="0" err="1"/>
              <a:t>avg</a:t>
            </a:r>
            <a:r>
              <a:rPr lang="en-US" sz="1400" dirty="0"/>
              <a:t>       0.90      0.87      0.87       201</a:t>
            </a:r>
          </a:p>
          <a:p>
            <a:r>
              <a:rPr lang="en-US" sz="1400" dirty="0"/>
              <a:t>     weighted </a:t>
            </a:r>
            <a:r>
              <a:rPr lang="en-US" sz="1400" dirty="0" err="1"/>
              <a:t>avg</a:t>
            </a:r>
            <a:r>
              <a:rPr lang="en-US" sz="1400" dirty="0"/>
              <a:t>       0.90      0.87      0.87       201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9836" y="5325988"/>
            <a:ext cx="385765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Filter: Canny edge</a:t>
            </a:r>
          </a:p>
          <a:p>
            <a:r>
              <a:rPr lang="en-US" sz="1400" dirty="0"/>
              <a:t>Test Accuracy: 0.9602</a:t>
            </a:r>
          </a:p>
          <a:p>
            <a:r>
              <a:rPr lang="en-US" sz="1400" dirty="0"/>
              <a:t>Cross-validation: 0.9701 (+/- 0.0308)</a:t>
            </a:r>
          </a:p>
          <a:p>
            <a:r>
              <a:rPr lang="en-US" sz="1400" dirty="0"/>
              <a:t>CV Scores: ['0.9403', '0.9801', '0.9801', '0.9801', '0.9701']</a:t>
            </a:r>
          </a:p>
          <a:p>
            <a:r>
              <a:rPr lang="en-US" sz="1400" dirty="0"/>
              <a:t>Classification Report:</a:t>
            </a:r>
          </a:p>
          <a:p>
            <a:r>
              <a:rPr lang="en-US" sz="1400" dirty="0"/>
              <a:t>                   precision    recall  f1-score   support</a:t>
            </a:r>
          </a:p>
          <a:p>
            <a:endParaRPr lang="en-US" sz="1400" dirty="0"/>
          </a:p>
          <a:p>
            <a:r>
              <a:rPr lang="en-US" sz="1400" dirty="0"/>
              <a:t>   STAGE1(27-120)       0.93      1.00      0.96        51</a:t>
            </a:r>
          </a:p>
          <a:p>
            <a:r>
              <a:rPr lang="en-US" sz="1400" dirty="0"/>
              <a:t>  Stage-2(27-120)       0.96      0.90      0.93        50</a:t>
            </a:r>
          </a:p>
          <a:p>
            <a:r>
              <a:rPr lang="en-US" sz="1400" dirty="0"/>
              <a:t>  stage 3(27-660)       1.00      1.00      1.00        50</a:t>
            </a:r>
          </a:p>
          <a:p>
            <a:r>
              <a:rPr lang="en-US" sz="1400" dirty="0"/>
              <a:t>stage 4(150-1600)       0.96      0.94      0.95        50</a:t>
            </a:r>
          </a:p>
          <a:p>
            <a:endParaRPr lang="en-US" sz="1400" dirty="0"/>
          </a:p>
          <a:p>
            <a:r>
              <a:rPr lang="en-US" sz="1400" dirty="0"/>
              <a:t>         accuracy                           0.96       201</a:t>
            </a:r>
          </a:p>
          <a:p>
            <a:r>
              <a:rPr lang="en-US" sz="1400" dirty="0"/>
              <a:t>        macro </a:t>
            </a:r>
            <a:r>
              <a:rPr lang="en-US" sz="1400" dirty="0" err="1"/>
              <a:t>avg</a:t>
            </a:r>
            <a:r>
              <a:rPr lang="en-US" sz="1400" dirty="0"/>
              <a:t>       0.96      0.96      0.96       201</a:t>
            </a:r>
          </a:p>
          <a:p>
            <a:r>
              <a:rPr lang="en-US" sz="1400" dirty="0"/>
              <a:t>     weighted </a:t>
            </a:r>
            <a:r>
              <a:rPr lang="en-US" sz="1400" dirty="0" err="1"/>
              <a:t>avg</a:t>
            </a:r>
            <a:r>
              <a:rPr lang="en-US" sz="1400" dirty="0"/>
              <a:t>       0.96      0.96      0.96       201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45E1670-0CF2-A2F4-54C4-733D5093D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05" y="34440"/>
            <a:ext cx="9267957" cy="49072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3530</TotalTime>
  <Words>531</Words>
  <Application>Microsoft Office PowerPoint</Application>
  <PresentationFormat>Custom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Canva Sans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 OF FEATURE-BASED AND FILTER-BASED METHODS FOR TRACKING SEVERITY CLASSIFICATION IN THERMAL IMAGES</dc:title>
  <dc:creator>DELL</dc:creator>
  <cp:lastModifiedBy>Asus</cp:lastModifiedBy>
  <cp:revision>4</cp:revision>
  <dcterms:created xsi:type="dcterms:W3CDTF">2006-08-16T00:00:00Z</dcterms:created>
  <dcterms:modified xsi:type="dcterms:W3CDTF">2025-07-22T16:13:17Z</dcterms:modified>
  <dc:identifier>DAGq9zuO7NE</dc:identifier>
</cp:coreProperties>
</file>