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7"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68" r:id="rId15"/>
    <p:sldId id="271"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77" d="100"/>
          <a:sy n="77" d="100"/>
        </p:scale>
        <p:origin x="476"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pur\Downloads\Employee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[Employeeanalysis.xlsx]Data visualization!PivotTable5</c:name>
    <c:fmtId val="2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5696596362852663"/>
          <c:y val="0.1541814327184588"/>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10391031086912"/>
          <c:y val="0.13518531198092992"/>
          <c:w val="0.73688924708664949"/>
          <c:h val="0.72573801463222898"/>
        </c:manualLayout>
      </c:layout>
      <c:bar3DChart>
        <c:barDir val="col"/>
        <c:grouping val="clustered"/>
        <c:varyColors val="0"/>
        <c:ser>
          <c:idx val="0"/>
          <c:order val="0"/>
          <c:tx>
            <c:strRef>
              <c:f>'Data visualization'!$B$3:$B$4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'Data visualization'!$A$5:$A$15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'Data visualization'!$B$5:$B$15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D0D-4D4C-92DC-5489E86FDCD6}"/>
            </c:ext>
          </c:extLst>
        </c:ser>
        <c:ser>
          <c:idx val="1"/>
          <c:order val="1"/>
          <c:tx>
            <c:strRef>
              <c:f>'Data visualization'!$C$3:$C$4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'Data visualization'!$A$5:$A$15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'Data visualization'!$C$5:$C$15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D0D-4D4C-92DC-5489E86FDCD6}"/>
            </c:ext>
          </c:extLst>
        </c:ser>
        <c:ser>
          <c:idx val="2"/>
          <c:order val="2"/>
          <c:tx>
            <c:strRef>
              <c:f>'Data visualization'!$D$3:$D$4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'Data visualization'!$A$5:$A$15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'Data visualization'!$D$5:$D$15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D0D-4D4C-92DC-5489E86FDCD6}"/>
            </c:ext>
          </c:extLst>
        </c:ser>
        <c:ser>
          <c:idx val="3"/>
          <c:order val="3"/>
          <c:tx>
            <c:strRef>
              <c:f>'Data visualization'!$E$3:$E$4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'Data visualization'!$A$5:$A$15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'Data visualization'!$E$5:$E$15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D0D-4D4C-92DC-5489E86FDCD6}"/>
            </c:ext>
          </c:extLst>
        </c:ser>
        <c:dLbls>
          <c:showLegendKey val="0"/>
          <c:showVal val="0"/>
          <c:showCatName val="0"/>
          <c:showSerName val="0"/>
          <c:showPercent val="0"/>
          <c:showBubbleSize val="0"/>
        </c:dLbls>
        <c:gapWidth val="65"/>
        <c:shape val="box"/>
        <c:axId val="1343692384"/>
        <c:axId val="1343690944"/>
        <c:axId val="0"/>
      </c:bar3DChart>
      <c:catAx>
        <c:axId val="134369238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business units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43690944"/>
        <c:crosses val="autoZero"/>
        <c:auto val="1"/>
        <c:lblAlgn val="ctr"/>
        <c:lblOffset val="100"/>
        <c:noMultiLvlLbl val="0"/>
      </c:catAx>
      <c:valAx>
        <c:axId val="134369094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performance level</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43692384"/>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261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025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6712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1241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1999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1303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67525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1659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90067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3167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16856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1795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166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074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8637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7907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9640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2695709"/>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chemeClr val="accent1">
                <a:lumMod val="75000"/>
              </a:schemeClr>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chemeClr val="accent1">
                <a:lumMod val="60000"/>
                <a:lumOff val="40000"/>
              </a:schemeClr>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2">
              <a:lumMod val="60000"/>
              <a:lumOff val="40000"/>
            </a:schemeClr>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1">
              <a:lumMod val="60000"/>
              <a:lumOff val="40000"/>
            </a:schemeClr>
          </a:solidFill>
        </p:spPr>
        <p:txBody>
          <a:bodyPr wrap="square" lIns="0" tIns="0" rIns="0" bIns="0" rtlCol="0"/>
          <a:lstStyle/>
          <a:p>
            <a:endParaRPr/>
          </a:p>
        </p:txBody>
      </p:sp>
      <p:sp>
        <p:nvSpPr>
          <p:cNvPr id="7" name="object 7"/>
          <p:cNvSpPr txBox="1">
            <a:spLocks noGrp="1"/>
          </p:cNvSpPr>
          <p:nvPr>
            <p:ph type="ctrTitle"/>
          </p:nvPr>
        </p:nvSpPr>
        <p:spPr>
          <a:xfrm>
            <a:off x="-914400" y="343822"/>
            <a:ext cx="9982200" cy="1001556"/>
          </a:xfrm>
          <a:prstGeom prst="rect">
            <a:avLst/>
          </a:prstGeom>
        </p:spPr>
        <p:txBody>
          <a:bodyPr vert="horz" wrap="square" lIns="0" tIns="16510" rIns="0" bIns="0" rtlCol="0">
            <a:spAutoFit/>
          </a:bodyPr>
          <a:lstStyle/>
          <a:p>
            <a:pPr marL="3213735">
              <a:spcBef>
                <a:spcPts val="130"/>
              </a:spcBef>
            </a:pPr>
            <a:r>
              <a:rPr lang="en-US" b="1" dirty="0">
                <a:solidFill>
                  <a:schemeClr val="accent1"/>
                </a:solidFill>
                <a:latin typeface="Times New Roman" panose="02020603050405020304" pitchFamily="18" charset="0"/>
                <a:cs typeface="Times New Roman" panose="02020603050405020304" pitchFamily="18" charset="0"/>
              </a:rPr>
              <a:t>Employee Data Analysis using Excel</a:t>
            </a:r>
            <a:r>
              <a:rPr lang="en-US" b="1" i="0" dirty="0">
                <a:solidFill>
                  <a:schemeClr val="accent1"/>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xfrm>
            <a:off x="8590663" y="6135759"/>
            <a:ext cx="683339" cy="176330"/>
          </a:xfrm>
          <a:prstGeom prst="rect">
            <a:avLst/>
          </a:prstGeom>
        </p:spPr>
        <p:txBody>
          <a:bodyPr vert="horz" wrap="square" lIns="0" tIns="6985" rIns="0" bIns="0" rtlCol="0">
            <a:spAutoFit/>
          </a:bodyPr>
          <a:lstStyle/>
          <a:p>
            <a:pPr marL="38100">
              <a:lnSpc>
                <a:spcPct val="100000"/>
              </a:lnSpc>
              <a:spcBef>
                <a:spcPts val="55"/>
              </a:spcBef>
            </a:pPr>
            <a:r>
              <a:rPr lang="en-US" spc="10" dirty="0">
                <a:solidFill>
                  <a:schemeClr val="accent1"/>
                </a:solidFill>
              </a:rPr>
              <a:t>1</a:t>
            </a:r>
            <a:endParaRPr spc="10" dirty="0">
              <a:solidFill>
                <a:schemeClr val="accent1"/>
              </a:solidFill>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90700" y="2920901"/>
            <a:ext cx="8610600" cy="2677656"/>
          </a:xfrm>
          <a:prstGeom prst="rect">
            <a:avLst/>
          </a:prstGeom>
          <a:noFill/>
        </p:spPr>
        <p:txBody>
          <a:bodyPr wrap="square" rtlCol="0">
            <a:spAutoFit/>
          </a:bodyPr>
          <a:lstStyle/>
          <a:p>
            <a:r>
              <a:rPr lang="en-US" sz="2400" dirty="0"/>
              <a:t>STUDENT NAME: KEERTHANA S</a:t>
            </a:r>
          </a:p>
          <a:p>
            <a:r>
              <a:rPr lang="en-US" sz="2400" dirty="0"/>
              <a:t>REGISTER NO:      312209387</a:t>
            </a:r>
          </a:p>
          <a:p>
            <a:r>
              <a:rPr lang="en-US" sz="2400" dirty="0"/>
              <a:t>NAAN MUDHALVAN ID:3CF1F5CBC1DE322AFA546C57BF434F03</a:t>
            </a:r>
          </a:p>
          <a:p>
            <a:r>
              <a:rPr lang="en-US" sz="2400" dirty="0"/>
              <a:t>                                (asunm1353312209387)</a:t>
            </a:r>
          </a:p>
          <a:p>
            <a:r>
              <a:rPr lang="en-US" sz="2400" dirty="0"/>
              <a:t>DEPARTMENT:     B.COM (GENERAL)</a:t>
            </a:r>
          </a:p>
          <a:p>
            <a:r>
              <a:rPr lang="en-US" sz="2400" dirty="0"/>
              <a:t>COLLEGE:        ANNA ADARSH COLLEGE FOR WOMEN-CHENNAI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7A3CEF1-7679-C923-F17D-97063BA9EA48}"/>
              </a:ext>
            </a:extLst>
          </p:cNvPr>
          <p:cNvSpPr txBox="1"/>
          <p:nvPr/>
        </p:nvSpPr>
        <p:spPr>
          <a:xfrm>
            <a:off x="609600" y="1295400"/>
            <a:ext cx="8839200" cy="5355312"/>
          </a:xfrm>
          <a:prstGeom prst="rect">
            <a:avLst/>
          </a:prstGeom>
          <a:noFill/>
        </p:spPr>
        <p:txBody>
          <a:bodyPr wrap="square" rtlCol="0">
            <a:spAutoFit/>
          </a:bodyPr>
          <a:lstStyle/>
          <a:p>
            <a:r>
              <a:rPr lang="en-IN" b="1" dirty="0"/>
              <a:t>Data collection :</a:t>
            </a:r>
          </a:p>
          <a:p>
            <a:pPr marL="342900" indent="-342900">
              <a:buAutoNum type="arabicPeriod"/>
            </a:pPr>
            <a:r>
              <a:rPr lang="en-IN" dirty="0"/>
              <a:t>Employee data collected from Kaggle.</a:t>
            </a:r>
          </a:p>
          <a:p>
            <a:endParaRPr lang="en-IN" dirty="0"/>
          </a:p>
          <a:p>
            <a:r>
              <a:rPr lang="en-IN" b="1" dirty="0"/>
              <a:t>Feature collection:</a:t>
            </a:r>
          </a:p>
          <a:p>
            <a:pPr marL="342900" indent="-342900">
              <a:buAutoNum type="arabicPeriod"/>
            </a:pPr>
            <a:r>
              <a:rPr lang="en-IN" dirty="0"/>
              <a:t>Identified the necessary data that is useful to do performance analysis.</a:t>
            </a:r>
          </a:p>
          <a:p>
            <a:pPr marL="342900" indent="-342900">
              <a:buAutoNum type="arabicPeriod"/>
            </a:pPr>
            <a:endParaRPr lang="en-IN" dirty="0"/>
          </a:p>
          <a:p>
            <a:r>
              <a:rPr lang="en-IN" b="1" dirty="0"/>
              <a:t>Data cleaning:</a:t>
            </a:r>
          </a:p>
          <a:p>
            <a:pPr marL="342900" indent="-342900">
              <a:buAutoNum type="arabicPeriod"/>
            </a:pPr>
            <a:r>
              <a:rPr lang="en-IN" dirty="0"/>
              <a:t>Identified missing values using data bar / conditional formatting.</a:t>
            </a:r>
          </a:p>
          <a:p>
            <a:pPr marL="342900" indent="-342900">
              <a:buAutoNum type="arabicPeriod"/>
            </a:pPr>
            <a:r>
              <a:rPr lang="en-IN" dirty="0"/>
              <a:t>Filtered the missing values</a:t>
            </a:r>
          </a:p>
          <a:p>
            <a:endParaRPr lang="en-IN" dirty="0"/>
          </a:p>
          <a:p>
            <a:r>
              <a:rPr lang="en-IN" b="1" dirty="0"/>
              <a:t>Performance level:</a:t>
            </a:r>
          </a:p>
          <a:p>
            <a:r>
              <a:rPr lang="en-IN" dirty="0"/>
              <a:t>1. Converted employee rating to performance level by using formula</a:t>
            </a:r>
          </a:p>
          <a:p>
            <a:endParaRPr lang="en-IN" dirty="0"/>
          </a:p>
          <a:p>
            <a:pPr marL="342900" indent="-342900">
              <a:buAutoNum type="arabicPeriod"/>
            </a:pPr>
            <a:endParaRPr lang="en-IN" dirty="0"/>
          </a:p>
          <a:p>
            <a:r>
              <a:rPr lang="en-IN" b="1" dirty="0"/>
              <a:t>Summary:</a:t>
            </a:r>
          </a:p>
          <a:p>
            <a:pPr marL="342900" indent="-342900">
              <a:buAutoNum type="arabicPeriod"/>
            </a:pPr>
            <a:r>
              <a:rPr lang="en-IN" dirty="0"/>
              <a:t>Inserted pivot table</a:t>
            </a:r>
          </a:p>
          <a:p>
            <a:pPr marL="342900" indent="-342900">
              <a:buAutoNum type="arabicPeriod"/>
            </a:pPr>
            <a:r>
              <a:rPr lang="en-IN" dirty="0"/>
              <a:t>Inserted Business units in Row, Performance level in column, count of name in values, gender as filter.</a:t>
            </a:r>
          </a:p>
          <a:p>
            <a:pPr marL="342900" indent="-342900">
              <a:buAutoNum type="arabicPeriod"/>
            </a:pPr>
            <a:r>
              <a:rPr lang="en-IN" dirty="0"/>
              <a:t>Also added slicer to view Department wise performance of employees.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15C4E7-7E29-0C1D-ADA5-FBF81EE2EB2B}"/>
              </a:ext>
            </a:extLst>
          </p:cNvPr>
          <p:cNvSpPr>
            <a:spLocks noGrp="1"/>
          </p:cNvSpPr>
          <p:nvPr>
            <p:ph idx="1"/>
          </p:nvPr>
        </p:nvSpPr>
        <p:spPr>
          <a:xfrm>
            <a:off x="381000" y="533400"/>
            <a:ext cx="10972800" cy="1384995"/>
          </a:xfrm>
        </p:spPr>
        <p:txBody>
          <a:bodyPr>
            <a:normAutofit fontScale="92500" lnSpcReduction="20000"/>
          </a:bodyPr>
          <a:lstStyle/>
          <a:p>
            <a:r>
              <a:rPr lang="en-IN" b="1" dirty="0"/>
              <a:t>Data Visualization:</a:t>
            </a:r>
          </a:p>
          <a:p>
            <a:r>
              <a:rPr lang="en-IN" dirty="0"/>
              <a:t>1.With the inserted pivot table values , created visualization with bar chart</a:t>
            </a:r>
          </a:p>
          <a:p>
            <a:r>
              <a:rPr lang="en-IN" dirty="0"/>
              <a:t>2. Slicer to view department wise employee performance .</a:t>
            </a:r>
          </a:p>
          <a:p>
            <a:r>
              <a:rPr lang="en-IN" dirty="0"/>
              <a:t>3. With created visualization the insights extracted was made easy to understand easily by anyone.</a:t>
            </a:r>
          </a:p>
          <a:p>
            <a:endParaRPr lang="en-IN" dirty="0"/>
          </a:p>
        </p:txBody>
      </p:sp>
    </p:spTree>
    <p:extLst>
      <p:ext uri="{BB962C8B-B14F-4D97-AF65-F5344CB8AC3E}">
        <p14:creationId xmlns:p14="http://schemas.microsoft.com/office/powerpoint/2010/main" val="292005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FF455A4E-45BF-7A43-56A2-85D334CD050C}"/>
              </a:ext>
            </a:extLst>
          </p:cNvPr>
          <p:cNvGraphicFramePr>
            <a:graphicFrameLocks/>
          </p:cNvGraphicFramePr>
          <p:nvPr>
            <p:extLst>
              <p:ext uri="{D42A27DB-BD31-4B8C-83A1-F6EECF244321}">
                <p14:modId xmlns:p14="http://schemas.microsoft.com/office/powerpoint/2010/main" val="1352157723"/>
              </p:ext>
            </p:extLst>
          </p:nvPr>
        </p:nvGraphicFramePr>
        <p:xfrm>
          <a:off x="1905000" y="1647825"/>
          <a:ext cx="5548766" cy="3943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DEB8-BFED-BA13-C616-BAD9007ECE2B}"/>
              </a:ext>
            </a:extLst>
          </p:cNvPr>
          <p:cNvSpPr>
            <a:spLocks noGrp="1"/>
          </p:cNvSpPr>
          <p:nvPr>
            <p:ph type="title"/>
          </p:nvPr>
        </p:nvSpPr>
        <p:spPr/>
        <p:txBody>
          <a:bodyPr/>
          <a:lstStyle/>
          <a:p>
            <a:r>
              <a:rPr lang="en-US" dirty="0"/>
              <a:t>SLICER USED</a:t>
            </a:r>
            <a:endParaRPr lang="en-IN" dirty="0"/>
          </a:p>
        </p:txBody>
      </p:sp>
      <p:pic>
        <p:nvPicPr>
          <p:cNvPr id="4" name="Graphic 3">
            <a:extLst>
              <a:ext uri="{FF2B5EF4-FFF2-40B4-BE49-F238E27FC236}">
                <a16:creationId xmlns:a16="http://schemas.microsoft.com/office/drawing/2014/main" id="{B3652E2C-CC89-BF5D-1BBC-99DAF35FB2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0" y="1905000"/>
            <a:ext cx="3162300" cy="3581400"/>
          </a:xfrm>
          <a:prstGeom prst="rect">
            <a:avLst/>
          </a:prstGeom>
        </p:spPr>
      </p:pic>
    </p:spTree>
    <p:extLst>
      <p:ext uri="{BB962C8B-B14F-4D97-AF65-F5344CB8AC3E}">
        <p14:creationId xmlns:p14="http://schemas.microsoft.com/office/powerpoint/2010/main" val="4079301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78AD27F-0D7C-559A-A4A3-B78CD4A7E983}"/>
              </a:ext>
            </a:extLst>
          </p:cNvPr>
          <p:cNvSpPr txBox="1"/>
          <p:nvPr/>
        </p:nvSpPr>
        <p:spPr>
          <a:xfrm>
            <a:off x="1066800" y="1676400"/>
            <a:ext cx="7848600" cy="4093428"/>
          </a:xfrm>
          <a:prstGeom prst="rect">
            <a:avLst/>
          </a:prstGeom>
          <a:noFill/>
        </p:spPr>
        <p:txBody>
          <a:bodyPr wrap="square">
            <a:spAutoFit/>
          </a:bodyPr>
          <a:lstStyle/>
          <a:p>
            <a:r>
              <a:rPr lang="en-US" sz="2000" dirty="0">
                <a:solidFill>
                  <a:schemeClr val="tx2">
                    <a:lumMod val="75000"/>
                  </a:schemeClr>
                </a:solidFill>
              </a:rPr>
              <a:t>      The employee performance data analysis, which involved comprehensive data collection from Kaggle and meticulous data cleaning and transformation, provided valuable insights into the performance distribution across different business units. The visualization indicates that the majority of employees fall into the "Medium" performance category. This that suggests while many employees are meeting expectations, there is significant room for improvement to elevate their performance to higher levels.</a:t>
            </a:r>
          </a:p>
          <a:p>
            <a:r>
              <a:rPr lang="en-US" sz="2000" dirty="0">
                <a:solidFill>
                  <a:schemeClr val="tx2">
                    <a:lumMod val="75000"/>
                  </a:schemeClr>
                </a:solidFill>
              </a:rPr>
              <a:t>                 The lower proportion of employees in the "High" and "Very High" performance categories indicates a potential gap in maximizing employee capabilities and achieving peak productivity. This could be due to various factors, such as lack of training, inadequate resources, insufficient motivation, or other organizational challenges.</a:t>
            </a:r>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07E0-384A-6F3F-A05A-2D2BBDA20673}"/>
              </a:ext>
            </a:extLst>
          </p:cNvPr>
          <p:cNvSpPr>
            <a:spLocks noGrp="1"/>
          </p:cNvSpPr>
          <p:nvPr>
            <p:ph type="title"/>
          </p:nvPr>
        </p:nvSpPr>
        <p:spPr>
          <a:xfrm>
            <a:off x="152400" y="1066800"/>
            <a:ext cx="9982200" cy="2769989"/>
          </a:xfrm>
        </p:spPr>
        <p:txBody>
          <a:bodyPr>
            <a:normAutofit fontScale="90000"/>
          </a:bodyPr>
          <a:lstStyle/>
          <a:p>
            <a:r>
              <a:rPr lang="en-US" sz="2000" b="0" dirty="0">
                <a:solidFill>
                  <a:schemeClr val="tx2">
                    <a:lumMod val="75000"/>
                  </a:schemeClr>
                </a:solidFill>
                <a:latin typeface="+mj-lt"/>
              </a:rPr>
              <a:t>To address this, the organization may benefit from implementing targeted development programs, such as advanced training workshops, mentorship opportunities, and performance incentive plans, to nurture talent and encourage a culture of excellence. Additionally, providing regular feedback and recognizing high performers can boost morale and inspire others to enhance their performance.</a:t>
            </a:r>
            <a:br>
              <a:rPr lang="en-US" sz="2000" b="0" dirty="0">
                <a:solidFill>
                  <a:schemeClr val="tx2">
                    <a:lumMod val="75000"/>
                  </a:schemeClr>
                </a:solidFill>
                <a:latin typeface="+mj-lt"/>
              </a:rPr>
            </a:br>
            <a:r>
              <a:rPr lang="en-US" sz="2000" b="0" dirty="0">
                <a:solidFill>
                  <a:schemeClr val="tx2">
                    <a:lumMod val="75000"/>
                  </a:schemeClr>
                </a:solidFill>
                <a:latin typeface="+mj-lt"/>
              </a:rPr>
              <a:t>By focusing on these areas, the organization can not only improve individual employee outcomes but also achieve greater overall efficiency and success. A strategic approach to employee development and performance management will be key in transforming medium-level performers into high achievers, ultimately driving the organization toward its goals.</a:t>
            </a:r>
            <a:br>
              <a:rPr lang="en-US" sz="2000" b="0" dirty="0">
                <a:solidFill>
                  <a:schemeClr val="tx2">
                    <a:lumMod val="75000"/>
                  </a:schemeClr>
                </a:solidFill>
                <a:latin typeface="+mj-lt"/>
              </a:rPr>
            </a:br>
            <a:endParaRPr lang="en-IN" sz="2000" b="0" dirty="0">
              <a:solidFill>
                <a:schemeClr val="tx2">
                  <a:lumMod val="75000"/>
                </a:schemeClr>
              </a:solidFill>
              <a:latin typeface="+mj-lt"/>
            </a:endParaRPr>
          </a:p>
        </p:txBody>
      </p:sp>
    </p:spTree>
    <p:extLst>
      <p:ext uri="{BB962C8B-B14F-4D97-AF65-F5344CB8AC3E}">
        <p14:creationId xmlns:p14="http://schemas.microsoft.com/office/powerpoint/2010/main" val="2218680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072" y="-3258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50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50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20000"/>
                <a:lumOff val="80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a:ln>
              <a:solidFill>
                <a:schemeClr val="accent1">
                  <a:lumMod val="50000"/>
                </a:schemeClr>
              </a:solidFill>
            </a:ln>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2">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1">
              <a:lumMod val="75000"/>
              <a:alpha val="70195"/>
            </a:scheme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2">
              <a:lumMod val="75000"/>
            </a:schemeClr>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50000"/>
            </a:schemeClr>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tx1"/>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17" y="-3263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8020052" y="43646"/>
            <a:ext cx="4752975" cy="6863080"/>
            <a:chOff x="7443849" y="0"/>
            <a:chExt cx="4752975" cy="6863080"/>
          </a:xfrm>
          <a:solidFill>
            <a:schemeClr val="accent1">
              <a:lumMod val="50000"/>
            </a:schemeClr>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2">
                <a:lumMod val="75000"/>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75000"/>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60000"/>
                <a:lumOff val="40000"/>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solidFill>
        </p:spPr>
        <p:txBody>
          <a:bodyPr wrap="square" lIns="0" tIns="0" rIns="0" bIns="0" rtlCol="0"/>
          <a:lstStyle/>
          <a:p>
            <a:endParaRPr/>
          </a:p>
        </p:txBody>
      </p:sp>
      <p:pic>
        <p:nvPicPr>
          <p:cNvPr id="17" name="object 17"/>
          <p:cNvPicPr/>
          <p:nvPr/>
        </p:nvPicPr>
        <p:blipFill>
          <a:blip r:embed="rId2" cstate="print"/>
          <a:stretch>
            <a:fillRect/>
          </a:stretch>
        </p:blipFill>
        <p:spPr>
          <a:xfrm>
            <a:off x="11543655" y="6082381"/>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05600" y="12776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
            <a:extLst>
              <a:ext uri="{FF2B5EF4-FFF2-40B4-BE49-F238E27FC236}">
                <a16:creationId xmlns:a16="http://schemas.microsoft.com/office/drawing/2014/main" id="{08B83026-E36C-4476-B2D6-EBAEFC372B04}"/>
              </a:ext>
            </a:extLst>
          </p:cNvPr>
          <p:cNvSpPr>
            <a:spLocks noChangeArrowheads="1"/>
          </p:cNvSpPr>
          <p:nvPr/>
        </p:nvSpPr>
        <p:spPr bwMode="auto">
          <a:xfrm>
            <a:off x="1563106" y="220980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52E5E454-125D-5BD7-865E-F5226969D4A8}"/>
              </a:ext>
            </a:extLst>
          </p:cNvPr>
          <p:cNvSpPr>
            <a:spLocks noChangeArrowheads="1"/>
          </p:cNvSpPr>
          <p:nvPr/>
        </p:nvSpPr>
        <p:spPr bwMode="auto">
          <a:xfrm>
            <a:off x="190300" y="1949836"/>
            <a:ext cx="9344225"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2"/>
                </a:solidFill>
                <a:latin typeface="Arial" panose="020B0604020202020204" pitchFamily="34" charset="0"/>
              </a:rPr>
              <a:t>E</a:t>
            </a:r>
            <a:r>
              <a:rPr kumimoji="0" lang="en-US" altLang="en-US" sz="2000" b="0" i="0" u="none" strike="noStrike" cap="none" normalizeH="0" baseline="0" dirty="0">
                <a:ln>
                  <a:noFill/>
                </a:ln>
                <a:solidFill>
                  <a:schemeClr val="tx2"/>
                </a:solidFill>
                <a:effectLst/>
                <a:latin typeface="Arial" panose="020B0604020202020204" pitchFamily="34" charset="0"/>
              </a:rPr>
              <a:t>mployee performance analysis is important for an organization because it helps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solidFill>
                <a:effectLst/>
                <a:latin typeface="Arial" panose="020B0604020202020204" pitchFamily="34" charset="0"/>
              </a:rPr>
              <a:t>identify strengths and areas for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solidFill>
                <a:effectLst/>
                <a:latin typeface="Arial" panose="020B0604020202020204" pitchFamily="34" charset="0"/>
              </a:rPr>
              <a:t>improvement, enhancing overall productivity and efficiency.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solidFill>
                <a:effectLst/>
                <a:latin typeface="Arial" panose="020B0604020202020204" pitchFamily="34" charset="0"/>
              </a:rPr>
              <a:t>It ensures that employees are</a:t>
            </a:r>
            <a:r>
              <a:rPr lang="en-US" altLang="en-US" sz="2000" dirty="0">
                <a:solidFill>
                  <a:schemeClr val="tx2"/>
                </a:solidFill>
                <a:latin typeface="Arial" panose="020B0604020202020204" pitchFamily="34" charset="0"/>
              </a:rPr>
              <a:t> </a:t>
            </a:r>
            <a:r>
              <a:rPr kumimoji="0" lang="en-US" altLang="en-US" sz="2000" b="0" i="0" u="none" strike="noStrike" cap="none" normalizeH="0" baseline="0" dirty="0">
                <a:ln>
                  <a:noFill/>
                </a:ln>
                <a:solidFill>
                  <a:schemeClr val="tx2"/>
                </a:solidFill>
                <a:effectLst/>
                <a:latin typeface="Arial" panose="020B0604020202020204" pitchFamily="34" charset="0"/>
              </a:rPr>
              <a:t>aligned with organizational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solidFill>
                <a:effectLst/>
                <a:latin typeface="Arial" panose="020B0604020202020204" pitchFamily="34" charset="0"/>
              </a:rPr>
              <a:t> leading to better decision-making, targeted training, and fair recognition.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solidFill>
                <a:effectLst/>
                <a:latin typeface="Arial" panose="020B0604020202020204" pitchFamily="34" charset="0"/>
              </a:rPr>
              <a:t>Additionally, it fosters a culture of accountability</a:t>
            </a:r>
            <a:r>
              <a:rPr lang="en-US" altLang="en-US" sz="2000" dirty="0">
                <a:solidFill>
                  <a:schemeClr val="tx2"/>
                </a:solidFill>
                <a:latin typeface="Arial" panose="020B0604020202020204" pitchFamily="34" charset="0"/>
              </a:rPr>
              <a:t> </a:t>
            </a:r>
            <a:r>
              <a:rPr kumimoji="0" lang="en-US" altLang="en-US" sz="2000" b="0" i="0" u="none" strike="noStrike" cap="none" normalizeH="0" baseline="0" dirty="0">
                <a:ln>
                  <a:noFill/>
                </a:ln>
                <a:solidFill>
                  <a:schemeClr val="tx2"/>
                </a:solidFill>
                <a:effectLst/>
                <a:latin typeface="Arial" panose="020B0604020202020204" pitchFamily="34" charset="0"/>
              </a:rPr>
              <a:t>and continuous development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solidFill>
                <a:effectLst/>
                <a:latin typeface="Arial" panose="020B0604020202020204" pitchFamily="34" charset="0"/>
              </a:rPr>
              <a:t>within the organization.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Graphic 13" descr="Question mark with solid fill">
            <a:extLst>
              <a:ext uri="{FF2B5EF4-FFF2-40B4-BE49-F238E27FC236}">
                <a16:creationId xmlns:a16="http://schemas.microsoft.com/office/drawing/2014/main" id="{A30CE845-C68E-31E5-1D96-0C25776694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29637" y="2476500"/>
            <a:ext cx="914400"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20000" y="55519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FFFF8C6-0DB8-4C55-02F8-E02102C7A8CA}"/>
              </a:ext>
            </a:extLst>
          </p:cNvPr>
          <p:cNvSpPr txBox="1"/>
          <p:nvPr/>
        </p:nvSpPr>
        <p:spPr>
          <a:xfrm>
            <a:off x="809625" y="2065094"/>
            <a:ext cx="7848600" cy="2862322"/>
          </a:xfrm>
          <a:prstGeom prst="rect">
            <a:avLst/>
          </a:prstGeom>
          <a:noFill/>
        </p:spPr>
        <p:txBody>
          <a:bodyPr wrap="square" rtlCol="0">
            <a:spAutoFit/>
          </a:bodyPr>
          <a:lstStyle/>
          <a:p>
            <a:r>
              <a:rPr lang="en-US" sz="2000" dirty="0">
                <a:solidFill>
                  <a:schemeClr val="tx2"/>
                </a:solidFill>
              </a:rPr>
              <a:t>In this project, employee performance data analysis using Excel has been done to identify trends and patterns among different categories of employees—namely high, medium, and low performers. The analysis involved assessing performance scores and ratings to understand how employees are distributed across these categories and to uncover factors influencing their performance levels. By visualizing the data and exploring key metrics, the project aimed to provide insights that could help in designing targeted interventions for improving employee productivity and optimizing resource allocation within the organization.</a:t>
            </a:r>
            <a:endParaRPr lang="en-IN" sz="2000"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Rectangle 1">
            <a:extLst>
              <a:ext uri="{FF2B5EF4-FFF2-40B4-BE49-F238E27FC236}">
                <a16:creationId xmlns:a16="http://schemas.microsoft.com/office/drawing/2014/main" id="{6FA2588E-D9E7-0A3F-12C5-4548F049BD1A}"/>
              </a:ext>
            </a:extLst>
          </p:cNvPr>
          <p:cNvSpPr>
            <a:spLocks noChangeArrowheads="1"/>
          </p:cNvSpPr>
          <p:nvPr/>
        </p:nvSpPr>
        <p:spPr bwMode="auto">
          <a:xfrm>
            <a:off x="990600" y="1458529"/>
            <a:ext cx="498085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solidFill>
                  <a:schemeClr val="tx2">
                    <a:lumMod val="75000"/>
                  </a:schemeClr>
                </a:solidFill>
                <a:latin typeface="Arial" panose="020B0604020202020204" pitchFamily="34" charset="0"/>
              </a:rPr>
              <a:t>1.Human Resources (HR) Managers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2">
                    <a:lumMod val="75000"/>
                  </a:schemeClr>
                </a:solidFill>
                <a:effectLst/>
                <a:latin typeface="Arial" panose="020B0604020202020204" pitchFamily="34" charset="0"/>
              </a:rPr>
              <a:t>Team Leaders and Supervisors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chemeClr val="tx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2">
                    <a:lumMod val="75000"/>
                  </a:schemeClr>
                </a:solidFill>
                <a:effectLst/>
                <a:latin typeface="Arial" panose="020B0604020202020204" pitchFamily="34" charset="0"/>
              </a:rPr>
              <a:t>Senior Management and Executives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2">
                    <a:lumMod val="75000"/>
                  </a:schemeClr>
                </a:solidFill>
                <a:effectLst/>
                <a:latin typeface="Arial" panose="020B0604020202020204" pitchFamily="34" charset="0"/>
              </a:rPr>
              <a:t>Learning and Development (L&amp;D) Specialists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chemeClr val="tx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2">
                    <a:lumMod val="75000"/>
                  </a:schemeClr>
                </a:solidFill>
                <a:effectLst/>
                <a:latin typeface="Arial" panose="020B0604020202020204" pitchFamily="34" charset="0"/>
              </a:rPr>
              <a:t>Performance Analysts and Data Analysts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lang="en-US" altLang="en-US" dirty="0">
              <a:solidFill>
                <a:schemeClr val="tx2">
                  <a:lumMod val="75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2">
                    <a:lumMod val="75000"/>
                  </a:schemeClr>
                </a:solidFill>
                <a:effectLst/>
                <a:latin typeface="Arial" panose="020B0604020202020204" pitchFamily="34" charset="0"/>
              </a:rPr>
              <a:t>Individual employees.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lang="en-US" altLang="en-US" dirty="0">
              <a:solidFill>
                <a:schemeClr val="tx2">
                  <a:lumMod val="75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altLang="en-US" dirty="0">
                <a:solidFill>
                  <a:schemeClr val="tx2">
                    <a:lumMod val="75000"/>
                  </a:schemeClr>
                </a:solidFill>
                <a:latin typeface="Arial" panose="020B0604020202020204" pitchFamily="34" charset="0"/>
              </a:rPr>
              <a:t>Organizations.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lang="en-US" altLang="en-US" dirty="0">
              <a:solidFill>
                <a:schemeClr val="tx2">
                  <a:lumMod val="75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2">
                    <a:lumMod val="75000"/>
                  </a:schemeClr>
                </a:solidFill>
                <a:latin typeface="Arial" panose="020B0604020202020204" pitchFamily="34" charset="0"/>
              </a:rPr>
              <a:t>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438400" cy="3095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880EC5E1-151B-7F38-0FE0-34068AB15AC2}"/>
              </a:ext>
            </a:extLst>
          </p:cNvPr>
          <p:cNvSpPr txBox="1"/>
          <p:nvPr/>
        </p:nvSpPr>
        <p:spPr>
          <a:xfrm>
            <a:off x="3657600" y="2209800"/>
            <a:ext cx="3200400" cy="3416320"/>
          </a:xfrm>
          <a:prstGeom prst="rect">
            <a:avLst/>
          </a:prstGeom>
          <a:noFill/>
        </p:spPr>
        <p:txBody>
          <a:bodyPr wrap="square" rtlCol="0">
            <a:spAutoFit/>
          </a:bodyPr>
          <a:lstStyle/>
          <a:p>
            <a:r>
              <a:rPr lang="en-IN" dirty="0">
                <a:solidFill>
                  <a:schemeClr val="tx2">
                    <a:lumMod val="75000"/>
                  </a:schemeClr>
                </a:solidFill>
              </a:rPr>
              <a:t>Conditional formatting </a:t>
            </a:r>
          </a:p>
          <a:p>
            <a:endParaRPr lang="en-IN" dirty="0">
              <a:solidFill>
                <a:schemeClr val="tx2">
                  <a:lumMod val="75000"/>
                </a:schemeClr>
              </a:solidFill>
            </a:endParaRPr>
          </a:p>
          <a:p>
            <a:r>
              <a:rPr lang="en-IN" dirty="0">
                <a:solidFill>
                  <a:schemeClr val="tx2">
                    <a:lumMod val="75000"/>
                  </a:schemeClr>
                </a:solidFill>
              </a:rPr>
              <a:t>Filter – to remove missing data</a:t>
            </a:r>
          </a:p>
          <a:p>
            <a:endParaRPr lang="en-IN" dirty="0">
              <a:solidFill>
                <a:schemeClr val="tx2">
                  <a:lumMod val="75000"/>
                </a:schemeClr>
              </a:solidFill>
            </a:endParaRPr>
          </a:p>
          <a:p>
            <a:r>
              <a:rPr lang="en-IN" dirty="0">
                <a:solidFill>
                  <a:schemeClr val="tx2">
                    <a:lumMod val="75000"/>
                  </a:schemeClr>
                </a:solidFill>
              </a:rPr>
              <a:t>Formula – to find employees performance level</a:t>
            </a:r>
          </a:p>
          <a:p>
            <a:endParaRPr lang="en-IN" dirty="0">
              <a:solidFill>
                <a:schemeClr val="tx2">
                  <a:lumMod val="75000"/>
                </a:schemeClr>
              </a:solidFill>
            </a:endParaRPr>
          </a:p>
          <a:p>
            <a:r>
              <a:rPr lang="en-IN" dirty="0">
                <a:solidFill>
                  <a:schemeClr val="tx2">
                    <a:lumMod val="75000"/>
                  </a:schemeClr>
                </a:solidFill>
              </a:rPr>
              <a:t>Table inserted</a:t>
            </a:r>
          </a:p>
          <a:p>
            <a:endParaRPr lang="en-IN" dirty="0">
              <a:solidFill>
                <a:schemeClr val="tx2">
                  <a:lumMod val="75000"/>
                </a:schemeClr>
              </a:solidFill>
            </a:endParaRPr>
          </a:p>
          <a:p>
            <a:r>
              <a:rPr lang="en-IN" dirty="0">
                <a:solidFill>
                  <a:schemeClr val="tx2">
                    <a:lumMod val="75000"/>
                  </a:schemeClr>
                </a:solidFill>
              </a:rPr>
              <a:t>Pivot table - summary</a:t>
            </a:r>
          </a:p>
          <a:p>
            <a:endParaRPr lang="en-IN" dirty="0">
              <a:solidFill>
                <a:schemeClr val="tx2">
                  <a:lumMod val="75000"/>
                </a:schemeClr>
              </a:solidFill>
            </a:endParaRPr>
          </a:p>
          <a:p>
            <a:r>
              <a:rPr lang="en-IN" dirty="0">
                <a:solidFill>
                  <a:schemeClr val="tx2">
                    <a:lumMod val="75000"/>
                  </a:schemeClr>
                </a:solidFill>
              </a:rPr>
              <a:t>Graph -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B8BB5CD-8F1A-4E71-FB83-A4A140657662}"/>
              </a:ext>
            </a:extLst>
          </p:cNvPr>
          <p:cNvSpPr txBox="1"/>
          <p:nvPr/>
        </p:nvSpPr>
        <p:spPr>
          <a:xfrm>
            <a:off x="755332" y="1950234"/>
            <a:ext cx="6098874" cy="3416320"/>
          </a:xfrm>
          <a:prstGeom prst="rect">
            <a:avLst/>
          </a:prstGeom>
          <a:noFill/>
        </p:spPr>
        <p:txBody>
          <a:bodyPr wrap="square">
            <a:spAutoFit/>
          </a:bodyPr>
          <a:lstStyle/>
          <a:p>
            <a:r>
              <a:rPr lang="en-US" dirty="0">
                <a:solidFill>
                  <a:schemeClr val="tx2">
                    <a:lumMod val="75000"/>
                  </a:schemeClr>
                </a:solidFill>
              </a:rPr>
              <a:t>Employee Data set has been taken from : Kaggle</a:t>
            </a:r>
          </a:p>
          <a:p>
            <a:r>
              <a:rPr lang="en-US" dirty="0">
                <a:solidFill>
                  <a:schemeClr val="tx2">
                    <a:lumMod val="75000"/>
                  </a:schemeClr>
                </a:solidFill>
              </a:rPr>
              <a:t>It had 26 Features from which we used only 10 features such as;</a:t>
            </a:r>
          </a:p>
          <a:p>
            <a:r>
              <a:rPr lang="en-US" dirty="0">
                <a:solidFill>
                  <a:schemeClr val="tx2">
                    <a:lumMod val="75000"/>
                  </a:schemeClr>
                </a:solidFill>
              </a:rPr>
              <a:t> Employee ID – numerical data</a:t>
            </a:r>
          </a:p>
          <a:p>
            <a:r>
              <a:rPr lang="en-US" dirty="0">
                <a:solidFill>
                  <a:schemeClr val="tx2">
                    <a:lumMod val="75000"/>
                  </a:schemeClr>
                </a:solidFill>
              </a:rPr>
              <a:t> First name&amp; Last name – text </a:t>
            </a:r>
          </a:p>
          <a:p>
            <a:r>
              <a:rPr lang="en-US" dirty="0">
                <a:solidFill>
                  <a:schemeClr val="tx2">
                    <a:lumMod val="75000"/>
                  </a:schemeClr>
                </a:solidFill>
              </a:rPr>
              <a:t> business unit – categorical  </a:t>
            </a:r>
          </a:p>
          <a:p>
            <a:r>
              <a:rPr lang="en-US" dirty="0">
                <a:solidFill>
                  <a:schemeClr val="tx2">
                    <a:lumMod val="75000"/>
                  </a:schemeClr>
                </a:solidFill>
              </a:rPr>
              <a:t> employee type – categorical</a:t>
            </a:r>
          </a:p>
          <a:p>
            <a:r>
              <a:rPr lang="en-US" dirty="0">
                <a:solidFill>
                  <a:schemeClr val="tx2">
                    <a:lumMod val="75000"/>
                  </a:schemeClr>
                </a:solidFill>
              </a:rPr>
              <a:t> employee classification type – categorical </a:t>
            </a:r>
          </a:p>
          <a:p>
            <a:r>
              <a:rPr lang="en-US" dirty="0">
                <a:solidFill>
                  <a:schemeClr val="tx2">
                    <a:lumMod val="75000"/>
                  </a:schemeClr>
                </a:solidFill>
              </a:rPr>
              <a:t>department type – categorical </a:t>
            </a:r>
          </a:p>
          <a:p>
            <a:r>
              <a:rPr lang="en-US" dirty="0">
                <a:solidFill>
                  <a:schemeClr val="tx2">
                    <a:lumMod val="75000"/>
                  </a:schemeClr>
                </a:solidFill>
              </a:rPr>
              <a:t> gender – categorical </a:t>
            </a:r>
          </a:p>
          <a:p>
            <a:r>
              <a:rPr lang="en-US" dirty="0">
                <a:solidFill>
                  <a:schemeClr val="tx2">
                    <a:lumMod val="75000"/>
                  </a:schemeClr>
                </a:solidFill>
              </a:rPr>
              <a:t> employee rating – numerical </a:t>
            </a:r>
          </a:p>
          <a:p>
            <a:r>
              <a:rPr lang="en-US" dirty="0">
                <a:solidFill>
                  <a:schemeClr val="tx2">
                    <a:lumMod val="75000"/>
                  </a:schemeClr>
                </a:solidFill>
              </a:rPr>
              <a:t> performance level – text </a:t>
            </a:r>
            <a:endParaRPr lang="en-IN" dirty="0">
              <a:solidFill>
                <a:schemeClr val="tx2">
                  <a:lumMod val="75000"/>
                </a:schemeClr>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477000" y="33528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a:spLocks/>
          </p:cNvSpPr>
          <p:nvPr/>
        </p:nvSpPr>
        <p:spPr>
          <a:xfrm>
            <a:off x="806592" y="1613118"/>
            <a:ext cx="8534018" cy="2677656"/>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Formula used to convert numerical value to text categories -  =IFS(O2&gt;=5,“very high”,O2&gt;=4, “high”, O2&gt;=3, “Med”, TRUE, “LOW”)</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Added slicer to view department wise employee performance</a:t>
            </a:r>
          </a:p>
        </p:txBody>
      </p:sp>
    </p:spTree>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713</TotalTime>
  <Words>835</Words>
  <Application>Microsoft Office PowerPoint</Application>
  <PresentationFormat>Widescreen</PresentationFormat>
  <Paragraphs>120</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SLICER USED</vt:lpstr>
      <vt:lpstr>conclusion</vt:lpstr>
      <vt:lpstr>To address this, the organization may benefit from implementing targeted development programs, such as advanced training workshops, mentorship opportunities, and performance incentive plans, to nurture talent and encourage a culture of excellence. Additionally, providing regular feedback and recognizing high performers can boost morale and inspire others to enhance their performance. By focusing on these areas, the organization can not only improve individual employee outcomes but also achieve greater overall efficiency and success. A strategic approach to employee development and performance management will be key in transforming medium-level performers into high achievers, ultimately driving the organization toward its goals.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Reshma R</cp:lastModifiedBy>
  <cp:revision>16</cp:revision>
  <dcterms:created xsi:type="dcterms:W3CDTF">2024-03-29T15:07:22Z</dcterms:created>
  <dcterms:modified xsi:type="dcterms:W3CDTF">2024-09-17T05:48:20Z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