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8" r:id="rId3"/>
    <p:sldId id="257" r:id="rId4"/>
    <p:sldId id="266" r:id="rId5"/>
    <p:sldId id="267" r:id="rId6"/>
    <p:sldId id="268" r:id="rId7"/>
    <p:sldId id="259" r:id="rId8"/>
    <p:sldId id="269" r:id="rId9"/>
    <p:sldId id="270" r:id="rId10"/>
    <p:sldId id="271" r:id="rId11"/>
    <p:sldId id="262" r:id="rId12"/>
    <p:sldId id="272" r:id="rId13"/>
    <p:sldId id="273" r:id="rId14"/>
    <p:sldId id="274" r:id="rId15"/>
    <p:sldId id="264" r:id="rId16"/>
  </p:sldIdLst>
  <p:sldSz cx="14630400" cy="8229600"/>
  <p:notesSz cx="8229600" cy="14630400"/>
  <p:embeddedFontLst>
    <p:embeddedFont>
      <p:font typeface="Mukta Light" panose="020B0000000000000000" pitchFamily="34" charset="77"/>
      <p:regular r:id="rId18"/>
    </p:embeddedFont>
    <p:embeddedFont>
      <p:font typeface="Prompt Medium" panose="020B0604020202020204" pitchFamily="34" charset="0"/>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D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B77883-45CD-237D-175D-0E96383E3F97}" v="646" dt="2025-02-24T14:54:25.895"/>
    <p1510:client id="{53AC4FD3-A31F-4CF4-7CA5-D2BC4A8AA841}" v="930" dt="2025-02-23T22:01:06.912"/>
    <p1510:client id="{584C01C3-87F6-03D5-E924-3ED0F6A5479E}" v="562" dt="2025-02-24T03:44:33.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64"/>
  </p:normalViewPr>
  <p:slideViewPr>
    <p:cSldViewPr snapToGrid="0">
      <p:cViewPr varScale="1">
        <p:scale>
          <a:sx n="87" d="100"/>
          <a:sy n="87" d="100"/>
        </p:scale>
        <p:origin x="22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049E0DFC-568D-4D33-A953-5F75AC269D01}" type="datetimeFigureOut">
              <a:t>2/24/25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4776099D-A580-47B6-9FB3-9265F980634C}" type="slidenum">
              <a:t>‹#›</a:t>
            </a:fld>
            <a:endParaRPr lang="en-US"/>
          </a:p>
        </p:txBody>
      </p:sp>
    </p:spTree>
    <p:extLst>
      <p:ext uri="{BB962C8B-B14F-4D97-AF65-F5344CB8AC3E}">
        <p14:creationId xmlns:p14="http://schemas.microsoft.com/office/powerpoint/2010/main" val="64756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8ACBE-5E79-A810-A0A9-9AFCB7F3B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C283AD-E708-CE0D-2CE4-3365C82C0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826B40-67B2-CDF9-47C4-DF6D2FE8473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A1E8FA3-D960-5FE7-8C38-23E8D4CE7974}"/>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3108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BBC1D-816F-AD54-A9C6-990FED3E3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CCF6C-2A58-6DE0-CA4B-96EF9E01F7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7AB904-4848-CDF1-68BE-2C50E8C96A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4AE3770-EDF0-0298-C96E-398F4823A505}"/>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84051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9883-9BE0-872F-BB9D-A5C60D147A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601C8A-F916-CCF1-435F-450FAD0BDB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42DBA3-F174-546E-F039-58F66A9414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2883D65-2A37-47B7-E8B6-1681BD2E61A8}"/>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81712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4B506-5F31-1BD8-46D6-8219C1D718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61E323-A127-CA87-BAC1-CFD5C1591A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C5903-DEF3-E47C-88D7-A95229B40C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CFB875-0B09-5623-CBE2-4252D9B64580}"/>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506538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E57A0-59E3-2F0B-8C78-F8D3E24690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3E453-609C-A6E4-829E-112358FB6C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CBB10-1734-8E41-071C-27B686E52A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F7F77C-91B3-2386-F8EE-B8E15AB1D869}"/>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416632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61A97-D2A7-4581-02F2-D18166956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A182E8-A25C-6963-800C-05AFD7F7A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49D8E-D64D-0568-7215-C75BCD57D32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E95588-B912-2383-8BDC-ABE2DC9890F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23317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91768-9A99-B456-C6EE-4B4D9D2BC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387F34-FB4E-6467-36C4-9DCF7B0EBD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3A882B-BDB5-786F-342E-65555086C3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9153EB-5572-1606-ACDA-2F2999308800}"/>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92291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F374D-749F-8821-5DE1-D5D38076F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4D9728-7CCC-4DB2-B2DE-6CCB5F288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1A7E8B-316D-A4B2-2308-F95FBEA88A7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4E7BA20-91E5-8C1C-6C23-28DE1A688718}"/>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45776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B08EA-7603-14CF-8156-8DDE93EE0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3B09E0-9A69-0256-7D2C-CEA6AE1FA3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02EDC9-093D-D2F4-D447-E4C6C82649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44E0FA0-7E25-AF6F-80DD-1C45E140A4F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24804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philculliton/nlp-getting-started-tutorial"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hyperlink" Target="http://nltk.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twitter.com/AnyOtherAnnaK/status/62919595550670848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ww.cs.toronto.edu/~rwang/files/embedding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307700" y="1024925"/>
            <a:ext cx="7619811" cy="2932329"/>
          </a:xfrm>
          <a:prstGeom prst="rect">
            <a:avLst/>
          </a:prstGeom>
          <a:noFill/>
          <a:ln/>
        </p:spPr>
        <p:txBody>
          <a:bodyPr wrap="square" lIns="0" tIns="0" rIns="0" bIns="0" rtlCol="0" anchor="t"/>
          <a:lstStyle/>
          <a:p>
            <a:r>
              <a:rPr lang="en-US" sz="4300">
                <a:solidFill>
                  <a:srgbClr val="C6BFEE"/>
                </a:solidFill>
                <a:latin typeface="Prompt Medium"/>
                <a:ea typeface="Prompt Medium" pitchFamily="34" charset="-122"/>
                <a:cs typeface="Prompt Medium"/>
              </a:rPr>
              <a:t>Disaster Tweets Classification using</a:t>
            </a:r>
            <a:endParaRPr lang="en-US" sz="4300">
              <a:solidFill>
                <a:srgbClr val="C6BFEE"/>
              </a:solidFill>
              <a:latin typeface="Calibri" panose="020F0502020204030204"/>
              <a:ea typeface="Calibri" panose="020F0502020204030204"/>
              <a:cs typeface="Prompt Medium"/>
            </a:endParaRPr>
          </a:p>
          <a:p>
            <a:r>
              <a:rPr lang="en-US" sz="4300">
                <a:solidFill>
                  <a:srgbClr val="C6BFEE"/>
                </a:solidFill>
                <a:latin typeface="Prompt Medium"/>
                <a:ea typeface="Prompt Medium" pitchFamily="34" charset="-122"/>
                <a:cs typeface="Prompt Medium"/>
              </a:rPr>
              <a:t>Natural Language Processing (NLP) </a:t>
            </a:r>
            <a:endParaRPr lang="en-US" sz="4300">
              <a:solidFill>
                <a:srgbClr val="C6BFEE"/>
              </a:solidFill>
              <a:latin typeface="Prompt Medium"/>
              <a:ea typeface="Calibri" panose="020F0502020204030204"/>
              <a:cs typeface="Prompt Medium"/>
            </a:endParaRPr>
          </a:p>
        </p:txBody>
      </p:sp>
      <p:sp>
        <p:nvSpPr>
          <p:cNvPr id="4" name="Text 1"/>
          <p:cNvSpPr/>
          <p:nvPr/>
        </p:nvSpPr>
        <p:spPr>
          <a:xfrm>
            <a:off x="6307700" y="4441996"/>
            <a:ext cx="7415927" cy="1975247"/>
          </a:xfrm>
          <a:prstGeom prst="rect">
            <a:avLst/>
          </a:prstGeom>
          <a:noFill/>
          <a:ln/>
        </p:spPr>
        <p:txBody>
          <a:bodyPr wrap="square" lIns="0" tIns="0" rIns="0" bIns="0" rtlCol="0" anchor="t"/>
          <a:lstStyle/>
          <a:p>
            <a:pPr marL="0" indent="0">
              <a:lnSpc>
                <a:spcPts val="3100"/>
              </a:lnSpc>
              <a:buNone/>
            </a:pPr>
            <a:r>
              <a:rPr lang="en-US" sz="1900">
                <a:solidFill>
                  <a:srgbClr val="DAD8E9"/>
                </a:solidFill>
                <a:latin typeface="Mukta Light" pitchFamily="34" charset="0"/>
                <a:ea typeface="Mukta Light" pitchFamily="34" charset="-122"/>
                <a:cs typeface="Mukta Light" pitchFamily="34" charset="-120"/>
              </a:rPr>
              <a:t>This presentation delves into the application of Natural Language Processing (NLP) in analyzing disaster-related tweets. We explored a Kaggle competition dataset containing real and non-disaster tweets. 
We built a machine learning model that predicts which tweets are about real disasters and which one’s aren’t.</a:t>
            </a:r>
            <a:endParaRPr lang="en-US" sz="1900"/>
          </a:p>
        </p:txBody>
      </p:sp>
      <p:sp>
        <p:nvSpPr>
          <p:cNvPr id="5" name="Rectangle 4">
            <a:extLst>
              <a:ext uri="{FF2B5EF4-FFF2-40B4-BE49-F238E27FC236}">
                <a16:creationId xmlns:a16="http://schemas.microsoft.com/office/drawing/2014/main" id="{324A2C0F-212D-4BD9-1D16-BE948B508F81}"/>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Identifying Critical Tweets During Disasters">
            <a:extLst>
              <a:ext uri="{FF2B5EF4-FFF2-40B4-BE49-F238E27FC236}">
                <a16:creationId xmlns:a16="http://schemas.microsoft.com/office/drawing/2014/main" id="{6D194426-2ECA-CD6F-A4F9-70B6C1111E28}"/>
              </a:ext>
            </a:extLst>
          </p:cNvPr>
          <p:cNvPicPr>
            <a:picLocks noChangeAspect="1"/>
          </p:cNvPicPr>
          <p:nvPr/>
        </p:nvPicPr>
        <p:blipFill>
          <a:blip r:embed="rId3"/>
          <a:stretch>
            <a:fillRect/>
          </a:stretch>
        </p:blipFill>
        <p:spPr>
          <a:xfrm>
            <a:off x="3289" y="-3273"/>
            <a:ext cx="6150818" cy="8236145"/>
          </a:xfrm>
          <a:prstGeom prst="rect">
            <a:avLst/>
          </a:prstGeom>
        </p:spPr>
      </p:pic>
      <p:sp>
        <p:nvSpPr>
          <p:cNvPr id="6" name="Text 1">
            <a:extLst>
              <a:ext uri="{FF2B5EF4-FFF2-40B4-BE49-F238E27FC236}">
                <a16:creationId xmlns:a16="http://schemas.microsoft.com/office/drawing/2014/main" id="{E473641D-4250-5DAA-E2AC-FABB08D20DD9}"/>
              </a:ext>
            </a:extLst>
          </p:cNvPr>
          <p:cNvSpPr/>
          <p:nvPr/>
        </p:nvSpPr>
        <p:spPr>
          <a:xfrm>
            <a:off x="7318014" y="3904865"/>
            <a:ext cx="5113941" cy="421406"/>
          </a:xfrm>
          <a:prstGeom prst="rect">
            <a:avLst/>
          </a:prstGeom>
          <a:noFill/>
          <a:ln/>
        </p:spPr>
        <p:txBody>
          <a:bodyPr wrap="square" lIns="0" tIns="0" rIns="0" bIns="0" rtlCol="0" anchor="t"/>
          <a:lstStyle/>
          <a:p>
            <a:pPr>
              <a:lnSpc>
                <a:spcPts val="3100"/>
              </a:lnSpc>
            </a:pPr>
            <a:r>
              <a:rPr lang="en-US" sz="2400">
                <a:solidFill>
                  <a:srgbClr val="DAD8E9"/>
                </a:solidFill>
                <a:latin typeface="Prompt Medium"/>
                <a:cs typeface="Mukta Light"/>
              </a:rPr>
              <a:t>By Keerthi Anand, </a:t>
            </a:r>
            <a:r>
              <a:rPr lang="en-US" sz="2400" err="1">
                <a:solidFill>
                  <a:srgbClr val="DAD8E9"/>
                </a:solidFill>
                <a:latin typeface="Prompt Medium"/>
                <a:cs typeface="Mukta Light"/>
              </a:rPr>
              <a:t>Krupasankari</a:t>
            </a:r>
            <a:endParaRPr lang="en-US" sz="2400">
              <a:solidFill>
                <a:srgbClr val="DAD8E9"/>
              </a:solidFill>
              <a:latin typeface="Prompt Medium"/>
              <a:cs typeface="Mukta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31E54-63EB-FC05-3C0F-245613564FD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F0F1F61-FBDF-E5DF-2415-0E7293FA8393}"/>
              </a:ext>
            </a:extLst>
          </p:cNvPr>
          <p:cNvSpPr/>
          <p:nvPr/>
        </p:nvSpPr>
        <p:spPr>
          <a:xfrm>
            <a:off x="864037" y="414933"/>
            <a:ext cx="12902327" cy="1371600"/>
          </a:xfrm>
          <a:prstGeom prst="rect">
            <a:avLst/>
          </a:prstGeom>
          <a:noFill/>
          <a:ln/>
        </p:spPr>
        <p:txBody>
          <a:bodyPr wrap="square" lIns="0" tIns="0" rIns="0" bIns="0" rtlCol="0" anchor="t"/>
          <a:lstStyle/>
          <a:p>
            <a:pPr>
              <a:lnSpc>
                <a:spcPts val="5400"/>
              </a:lnSpc>
            </a:pPr>
            <a:r>
              <a:rPr lang="en-US" sz="4300">
                <a:solidFill>
                  <a:srgbClr val="C6BFEE"/>
                </a:solidFill>
                <a:latin typeface="Prompt Medium"/>
                <a:cs typeface="Prompt Medium"/>
              </a:rPr>
              <a:t>Long Short Term Memory (LSTM)</a:t>
            </a:r>
            <a:endParaRPr lang="en-US"/>
          </a:p>
        </p:txBody>
      </p:sp>
      <p:sp>
        <p:nvSpPr>
          <p:cNvPr id="8" name="Rectangle 7">
            <a:extLst>
              <a:ext uri="{FF2B5EF4-FFF2-40B4-BE49-F238E27FC236}">
                <a16:creationId xmlns:a16="http://schemas.microsoft.com/office/drawing/2014/main" id="{1CDA07D7-7311-29B8-4B08-55628F362CE4}"/>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computer screen shot of a code&#10;&#10;AI-generated content may be incorrect.">
            <a:extLst>
              <a:ext uri="{FF2B5EF4-FFF2-40B4-BE49-F238E27FC236}">
                <a16:creationId xmlns:a16="http://schemas.microsoft.com/office/drawing/2014/main" id="{4B6E661A-BE45-82C4-0A6F-9AAF30359E8E}"/>
              </a:ext>
            </a:extLst>
          </p:cNvPr>
          <p:cNvPicPr>
            <a:picLocks noChangeAspect="1"/>
          </p:cNvPicPr>
          <p:nvPr/>
        </p:nvPicPr>
        <p:blipFill>
          <a:blip r:embed="rId3"/>
          <a:stretch>
            <a:fillRect/>
          </a:stretch>
        </p:blipFill>
        <p:spPr>
          <a:xfrm>
            <a:off x="0" y="1506641"/>
            <a:ext cx="14630400" cy="5711333"/>
          </a:xfrm>
          <a:prstGeom prst="rect">
            <a:avLst/>
          </a:prstGeom>
        </p:spPr>
      </p:pic>
    </p:spTree>
    <p:extLst>
      <p:ext uri="{BB962C8B-B14F-4D97-AF65-F5344CB8AC3E}">
        <p14:creationId xmlns:p14="http://schemas.microsoft.com/office/powerpoint/2010/main" val="6421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49556" y="699373"/>
            <a:ext cx="13235037" cy="1183719"/>
          </a:xfrm>
          <a:prstGeom prst="rect">
            <a:avLst/>
          </a:prstGeom>
          <a:noFill/>
          <a:ln/>
        </p:spPr>
        <p:txBody>
          <a:bodyPr wrap="square" lIns="0" tIns="0" rIns="0" bIns="0" rtlCol="0" anchor="t"/>
          <a:lstStyle/>
          <a:p>
            <a:pPr marL="0" indent="0">
              <a:lnSpc>
                <a:spcPts val="4650"/>
              </a:lnSpc>
              <a:buNone/>
            </a:pPr>
            <a:r>
              <a:rPr lang="en-US" sz="3700">
                <a:solidFill>
                  <a:srgbClr val="C6BFEE"/>
                </a:solidFill>
                <a:latin typeface="Prompt Medium"/>
                <a:ea typeface="Prompt Medium" pitchFamily="34" charset="-122"/>
                <a:cs typeface="Prompt Medium"/>
              </a:rPr>
              <a:t>Model Performance</a:t>
            </a:r>
            <a:endParaRPr lang="en-US" sz="3700">
              <a:solidFill>
                <a:srgbClr val="C6BFEE"/>
              </a:solidFill>
              <a:latin typeface="Prompt Medium"/>
              <a:cs typeface="Prompt Medium"/>
            </a:endParaRPr>
          </a:p>
        </p:txBody>
      </p:sp>
      <p:sp>
        <p:nvSpPr>
          <p:cNvPr id="10" name="Rectangle 9">
            <a:extLst>
              <a:ext uri="{FF2B5EF4-FFF2-40B4-BE49-F238E27FC236}">
                <a16:creationId xmlns:a16="http://schemas.microsoft.com/office/drawing/2014/main" id="{1C63F2A0-2D53-80F0-566B-44D018EE13D1}"/>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screenshot of a computer program&#10;&#10;AI-generated content may be incorrect.">
            <a:extLst>
              <a:ext uri="{FF2B5EF4-FFF2-40B4-BE49-F238E27FC236}">
                <a16:creationId xmlns:a16="http://schemas.microsoft.com/office/drawing/2014/main" id="{ABEB878B-28E3-9FAD-5DB6-D303C635F29A}"/>
              </a:ext>
            </a:extLst>
          </p:cNvPr>
          <p:cNvPicPr>
            <a:picLocks noChangeAspect="1"/>
          </p:cNvPicPr>
          <p:nvPr/>
        </p:nvPicPr>
        <p:blipFill>
          <a:blip r:embed="rId3"/>
          <a:stretch>
            <a:fillRect/>
          </a:stretch>
        </p:blipFill>
        <p:spPr>
          <a:xfrm>
            <a:off x="0" y="1360481"/>
            <a:ext cx="14630400" cy="68699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C564A-B6F6-F593-5F47-E39B4B95B15F}"/>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C7569B5-FC99-B20B-6E60-CCB895F411D8}"/>
              </a:ext>
            </a:extLst>
          </p:cNvPr>
          <p:cNvSpPr/>
          <p:nvPr/>
        </p:nvSpPr>
        <p:spPr>
          <a:xfrm>
            <a:off x="649556" y="699373"/>
            <a:ext cx="13235037" cy="1183719"/>
          </a:xfrm>
          <a:prstGeom prst="rect">
            <a:avLst/>
          </a:prstGeom>
          <a:noFill/>
          <a:ln/>
        </p:spPr>
        <p:txBody>
          <a:bodyPr wrap="square" lIns="0" tIns="0" rIns="0" bIns="0" rtlCol="0" anchor="t"/>
          <a:lstStyle/>
          <a:p>
            <a:pPr marL="0" indent="0">
              <a:lnSpc>
                <a:spcPts val="4650"/>
              </a:lnSpc>
              <a:buNone/>
            </a:pPr>
            <a:r>
              <a:rPr lang="en-US" sz="3700">
                <a:solidFill>
                  <a:srgbClr val="C6BFEE"/>
                </a:solidFill>
                <a:latin typeface="Prompt Medium"/>
                <a:ea typeface="Prompt Medium" pitchFamily="34" charset="-122"/>
                <a:cs typeface="Prompt Medium"/>
              </a:rPr>
              <a:t>Model Performance</a:t>
            </a:r>
            <a:endParaRPr lang="en-US" sz="3700">
              <a:solidFill>
                <a:srgbClr val="C6BFEE"/>
              </a:solidFill>
              <a:latin typeface="Prompt Medium"/>
              <a:cs typeface="Prompt Medium"/>
            </a:endParaRPr>
          </a:p>
        </p:txBody>
      </p:sp>
      <p:sp>
        <p:nvSpPr>
          <p:cNvPr id="10" name="Rectangle 9">
            <a:extLst>
              <a:ext uri="{FF2B5EF4-FFF2-40B4-BE49-F238E27FC236}">
                <a16:creationId xmlns:a16="http://schemas.microsoft.com/office/drawing/2014/main" id="{CF55027D-A362-E878-DFEC-1EA199BD9C7E}"/>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comparison of a graph&#10;&#10;AI-generated content may be incorrect.">
            <a:extLst>
              <a:ext uri="{FF2B5EF4-FFF2-40B4-BE49-F238E27FC236}">
                <a16:creationId xmlns:a16="http://schemas.microsoft.com/office/drawing/2014/main" id="{4E8D13D1-484F-92AA-1F32-EA5310F6DAD0}"/>
              </a:ext>
            </a:extLst>
          </p:cNvPr>
          <p:cNvPicPr>
            <a:picLocks noChangeAspect="1"/>
          </p:cNvPicPr>
          <p:nvPr/>
        </p:nvPicPr>
        <p:blipFill>
          <a:blip r:embed="rId3"/>
          <a:stretch>
            <a:fillRect/>
          </a:stretch>
        </p:blipFill>
        <p:spPr>
          <a:xfrm>
            <a:off x="0" y="1943290"/>
            <a:ext cx="14630400" cy="4343021"/>
          </a:xfrm>
          <a:prstGeom prst="rect">
            <a:avLst/>
          </a:prstGeom>
        </p:spPr>
      </p:pic>
    </p:spTree>
    <p:extLst>
      <p:ext uri="{BB962C8B-B14F-4D97-AF65-F5344CB8AC3E}">
        <p14:creationId xmlns:p14="http://schemas.microsoft.com/office/powerpoint/2010/main" val="3034076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1302B-A9CE-638E-9F92-5E5FAF78A911}"/>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18AB694C-CA25-0EEB-7C95-5E2F629EFFDC}"/>
              </a:ext>
            </a:extLst>
          </p:cNvPr>
          <p:cNvSpPr/>
          <p:nvPr/>
        </p:nvSpPr>
        <p:spPr>
          <a:xfrm>
            <a:off x="649556" y="699373"/>
            <a:ext cx="13235037" cy="1183719"/>
          </a:xfrm>
          <a:prstGeom prst="rect">
            <a:avLst/>
          </a:prstGeom>
          <a:noFill/>
          <a:ln/>
        </p:spPr>
        <p:txBody>
          <a:bodyPr wrap="square" lIns="0" tIns="0" rIns="0" bIns="0" rtlCol="0" anchor="t"/>
          <a:lstStyle/>
          <a:p>
            <a:pPr marL="0" indent="0">
              <a:lnSpc>
                <a:spcPts val="4650"/>
              </a:lnSpc>
              <a:buNone/>
            </a:pPr>
            <a:r>
              <a:rPr lang="en-US" sz="3700">
                <a:solidFill>
                  <a:srgbClr val="C6BFEE"/>
                </a:solidFill>
                <a:latin typeface="Prompt Medium"/>
                <a:ea typeface="Prompt Medium" pitchFamily="34" charset="-122"/>
                <a:cs typeface="Prompt Medium"/>
              </a:rPr>
              <a:t>Model Performance</a:t>
            </a:r>
            <a:endParaRPr lang="en-US" sz="3700">
              <a:solidFill>
                <a:srgbClr val="C6BFEE"/>
              </a:solidFill>
              <a:latin typeface="Prompt Medium"/>
              <a:cs typeface="Prompt Medium"/>
            </a:endParaRPr>
          </a:p>
        </p:txBody>
      </p:sp>
      <p:sp>
        <p:nvSpPr>
          <p:cNvPr id="10" name="Rectangle 9">
            <a:extLst>
              <a:ext uri="{FF2B5EF4-FFF2-40B4-BE49-F238E27FC236}">
                <a16:creationId xmlns:a16="http://schemas.microsoft.com/office/drawing/2014/main" id="{F7D15F86-65BE-C97C-B689-DD448B4362F2}"/>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graph with red squares&#10;&#10;AI-generated content may be incorrect.">
            <a:extLst>
              <a:ext uri="{FF2B5EF4-FFF2-40B4-BE49-F238E27FC236}">
                <a16:creationId xmlns:a16="http://schemas.microsoft.com/office/drawing/2014/main" id="{193FA3A9-327C-99BB-7E34-6CA0E9F27C7B}"/>
              </a:ext>
            </a:extLst>
          </p:cNvPr>
          <p:cNvPicPr>
            <a:picLocks noChangeAspect="1"/>
          </p:cNvPicPr>
          <p:nvPr/>
        </p:nvPicPr>
        <p:blipFill>
          <a:blip r:embed="rId3"/>
          <a:stretch>
            <a:fillRect/>
          </a:stretch>
        </p:blipFill>
        <p:spPr>
          <a:xfrm>
            <a:off x="7991475" y="2319338"/>
            <a:ext cx="5519738" cy="3583782"/>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9A50F088-2661-3964-1EDC-49BC004BF47C}"/>
              </a:ext>
            </a:extLst>
          </p:cNvPr>
          <p:cNvPicPr>
            <a:picLocks noChangeAspect="1"/>
          </p:cNvPicPr>
          <p:nvPr/>
        </p:nvPicPr>
        <p:blipFill>
          <a:blip r:embed="rId4"/>
          <a:stretch>
            <a:fillRect/>
          </a:stretch>
        </p:blipFill>
        <p:spPr>
          <a:xfrm>
            <a:off x="652462" y="2338388"/>
            <a:ext cx="6226969" cy="3555207"/>
          </a:xfrm>
          <a:prstGeom prst="rect">
            <a:avLst/>
          </a:prstGeom>
        </p:spPr>
      </p:pic>
      <p:sp>
        <p:nvSpPr>
          <p:cNvPr id="5" name="TextBox 4">
            <a:extLst>
              <a:ext uri="{FF2B5EF4-FFF2-40B4-BE49-F238E27FC236}">
                <a16:creationId xmlns:a16="http://schemas.microsoft.com/office/drawing/2014/main" id="{0C8132E3-1340-42F3-33A3-BE2271A93F96}"/>
              </a:ext>
            </a:extLst>
          </p:cNvPr>
          <p:cNvSpPr txBox="1"/>
          <p:nvPr/>
        </p:nvSpPr>
        <p:spPr>
          <a:xfrm>
            <a:off x="2514600" y="6136481"/>
            <a:ext cx="274320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dirty="0">
                <a:solidFill>
                  <a:srgbClr val="DAD8E9"/>
                </a:solidFill>
                <a:latin typeface="Mukta Light"/>
                <a:cs typeface="Mukta Light"/>
              </a:rPr>
              <a:t>Performance Metrics</a:t>
            </a:r>
            <a:endParaRPr lang="en-US" dirty="0"/>
          </a:p>
        </p:txBody>
      </p:sp>
      <p:sp>
        <p:nvSpPr>
          <p:cNvPr id="6" name="TextBox 5">
            <a:extLst>
              <a:ext uri="{FF2B5EF4-FFF2-40B4-BE49-F238E27FC236}">
                <a16:creationId xmlns:a16="http://schemas.microsoft.com/office/drawing/2014/main" id="{99ED85B9-E519-5752-50B1-33F5A75E44B7}"/>
              </a:ext>
            </a:extLst>
          </p:cNvPr>
          <p:cNvSpPr txBox="1"/>
          <p:nvPr/>
        </p:nvSpPr>
        <p:spPr>
          <a:xfrm>
            <a:off x="9379744" y="6136481"/>
            <a:ext cx="3466978"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dirty="0">
                <a:solidFill>
                  <a:srgbClr val="DAD8E9"/>
                </a:solidFill>
                <a:latin typeface="Mukta Light"/>
                <a:cs typeface="Mukta Light"/>
              </a:rPr>
              <a:t>Submission class distribution</a:t>
            </a:r>
            <a:endParaRPr lang="en-US" dirty="0"/>
          </a:p>
        </p:txBody>
      </p:sp>
    </p:spTree>
    <p:extLst>
      <p:ext uri="{BB962C8B-B14F-4D97-AF65-F5344CB8AC3E}">
        <p14:creationId xmlns:p14="http://schemas.microsoft.com/office/powerpoint/2010/main" val="298147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4F7D-E245-1EDB-1132-759F1E0E2AE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AA67B86-B43B-0DD6-E0D9-731A4138D4AB}"/>
              </a:ext>
            </a:extLst>
          </p:cNvPr>
          <p:cNvSpPr/>
          <p:nvPr/>
        </p:nvSpPr>
        <p:spPr>
          <a:xfrm>
            <a:off x="649556" y="699373"/>
            <a:ext cx="13235037" cy="1183719"/>
          </a:xfrm>
          <a:prstGeom prst="rect">
            <a:avLst/>
          </a:prstGeom>
          <a:noFill/>
          <a:ln/>
        </p:spPr>
        <p:txBody>
          <a:bodyPr wrap="square" lIns="0" tIns="0" rIns="0" bIns="0" rtlCol="0" anchor="t"/>
          <a:lstStyle/>
          <a:p>
            <a:pPr>
              <a:lnSpc>
                <a:spcPts val="4650"/>
              </a:lnSpc>
            </a:pPr>
            <a:r>
              <a:rPr lang="en-US" sz="3700">
                <a:solidFill>
                  <a:srgbClr val="C6BFEE"/>
                </a:solidFill>
                <a:latin typeface="Prompt Medium"/>
                <a:cs typeface="Prompt Medium"/>
              </a:rPr>
              <a:t>Kaggle Submission Scores</a:t>
            </a:r>
            <a:endParaRPr lang="en-US"/>
          </a:p>
        </p:txBody>
      </p:sp>
      <p:sp>
        <p:nvSpPr>
          <p:cNvPr id="10" name="Rectangle 9">
            <a:extLst>
              <a:ext uri="{FF2B5EF4-FFF2-40B4-BE49-F238E27FC236}">
                <a16:creationId xmlns:a16="http://schemas.microsoft.com/office/drawing/2014/main" id="{6331BBA2-176C-F464-DF92-AF3A4A87640F}"/>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screenshot of a computer&#10;&#10;AI-generated content may be incorrect.">
            <a:extLst>
              <a:ext uri="{FF2B5EF4-FFF2-40B4-BE49-F238E27FC236}">
                <a16:creationId xmlns:a16="http://schemas.microsoft.com/office/drawing/2014/main" id="{98E15994-7E9B-9288-9DEF-550C595FAC54}"/>
              </a:ext>
            </a:extLst>
          </p:cNvPr>
          <p:cNvPicPr>
            <a:picLocks noChangeAspect="1"/>
          </p:cNvPicPr>
          <p:nvPr/>
        </p:nvPicPr>
        <p:blipFill>
          <a:blip r:embed="rId3"/>
          <a:stretch>
            <a:fillRect/>
          </a:stretch>
        </p:blipFill>
        <p:spPr>
          <a:xfrm>
            <a:off x="1575420" y="1457324"/>
            <a:ext cx="11486703" cy="6650832"/>
          </a:xfrm>
          <a:prstGeom prst="rect">
            <a:avLst/>
          </a:prstGeom>
        </p:spPr>
      </p:pic>
      <p:sp>
        <p:nvSpPr>
          <p:cNvPr id="6" name="TextBox 5">
            <a:extLst>
              <a:ext uri="{FF2B5EF4-FFF2-40B4-BE49-F238E27FC236}">
                <a16:creationId xmlns:a16="http://schemas.microsoft.com/office/drawing/2014/main" id="{93AB7410-3A4D-040C-8D74-AA49A5F5C9AA}"/>
              </a:ext>
            </a:extLst>
          </p:cNvPr>
          <p:cNvSpPr txBox="1"/>
          <p:nvPr/>
        </p:nvSpPr>
        <p:spPr>
          <a:xfrm>
            <a:off x="4158510" y="6707543"/>
            <a:ext cx="1735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err="1">
                <a:ea typeface="Calibri"/>
                <a:cs typeface="Calibri"/>
              </a:rPr>
              <a:t>GLoVE</a:t>
            </a:r>
            <a:r>
              <a:rPr lang="en-GB" dirty="0">
                <a:ea typeface="Calibri"/>
                <a:cs typeface="Calibri"/>
              </a:rPr>
              <a:t> + LSTM</a:t>
            </a:r>
            <a:endParaRPr lang="en-GB" dirty="0"/>
          </a:p>
        </p:txBody>
      </p:sp>
      <p:sp>
        <p:nvSpPr>
          <p:cNvPr id="7" name="TextBox 6">
            <a:extLst>
              <a:ext uri="{FF2B5EF4-FFF2-40B4-BE49-F238E27FC236}">
                <a16:creationId xmlns:a16="http://schemas.microsoft.com/office/drawing/2014/main" id="{4F6C6F2C-1844-73B4-5FD8-99361A32596B}"/>
              </a:ext>
            </a:extLst>
          </p:cNvPr>
          <p:cNvSpPr txBox="1"/>
          <p:nvPr/>
        </p:nvSpPr>
        <p:spPr>
          <a:xfrm>
            <a:off x="4158510" y="5915468"/>
            <a:ext cx="1735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BERT + LSTM</a:t>
            </a:r>
            <a:endParaRPr lang="en-GB"/>
          </a:p>
        </p:txBody>
      </p:sp>
      <p:sp>
        <p:nvSpPr>
          <p:cNvPr id="8" name="TextBox 7">
            <a:extLst>
              <a:ext uri="{FF2B5EF4-FFF2-40B4-BE49-F238E27FC236}">
                <a16:creationId xmlns:a16="http://schemas.microsoft.com/office/drawing/2014/main" id="{A0CD4A2A-C290-DC2C-6F1D-079BBF73EEFD}"/>
              </a:ext>
            </a:extLst>
          </p:cNvPr>
          <p:cNvSpPr txBox="1"/>
          <p:nvPr/>
        </p:nvSpPr>
        <p:spPr>
          <a:xfrm>
            <a:off x="4158510" y="7539656"/>
            <a:ext cx="45859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Stemming + Lemmatization + BERT + LSTM</a:t>
            </a:r>
            <a:endParaRPr lang="en-GB" dirty="0"/>
          </a:p>
        </p:txBody>
      </p:sp>
    </p:spTree>
    <p:extLst>
      <p:ext uri="{BB962C8B-B14F-4D97-AF65-F5344CB8AC3E}">
        <p14:creationId xmlns:p14="http://schemas.microsoft.com/office/powerpoint/2010/main" val="181831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864037" y="684532"/>
            <a:ext cx="7415927" cy="2057400"/>
          </a:xfrm>
          <a:prstGeom prst="rect">
            <a:avLst/>
          </a:prstGeom>
          <a:noFill/>
          <a:ln/>
        </p:spPr>
        <p:txBody>
          <a:bodyPr wrap="square" lIns="0" tIns="0" rIns="0" bIns="0" rtlCol="0" anchor="t"/>
          <a:lstStyle/>
          <a:p>
            <a:pPr marL="0" indent="0">
              <a:lnSpc>
                <a:spcPts val="5400"/>
              </a:lnSpc>
              <a:buNone/>
            </a:pPr>
            <a:r>
              <a:rPr lang="en-US" sz="4300">
                <a:solidFill>
                  <a:srgbClr val="C6BFEE"/>
                </a:solidFill>
                <a:latin typeface="Prompt Medium"/>
                <a:cs typeface="Prompt Medium"/>
              </a:rPr>
              <a:t>Summary</a:t>
            </a:r>
          </a:p>
        </p:txBody>
      </p:sp>
      <p:sp>
        <p:nvSpPr>
          <p:cNvPr id="4" name="Text 1"/>
          <p:cNvSpPr/>
          <p:nvPr/>
        </p:nvSpPr>
        <p:spPr>
          <a:xfrm>
            <a:off x="864037" y="1915933"/>
            <a:ext cx="6425900" cy="2370296"/>
          </a:xfrm>
          <a:prstGeom prst="rect">
            <a:avLst/>
          </a:prstGeom>
          <a:noFill/>
          <a:ln/>
        </p:spPr>
        <p:txBody>
          <a:bodyPr wrap="square" lIns="0" tIns="0" rIns="0" bIns="0" rtlCol="0" anchor="t"/>
          <a:lstStyle/>
          <a:p>
            <a:r>
              <a:rPr lang="en-US" sz="1900" b="1" dirty="0">
                <a:solidFill>
                  <a:srgbClr val="DAD8E9"/>
                </a:solidFill>
                <a:latin typeface="Mukta Light"/>
                <a:ea typeface="Mukta Light" pitchFamily="34" charset="-122"/>
                <a:cs typeface="Mukta Light"/>
              </a:rPr>
              <a:t>Objective: </a:t>
            </a:r>
            <a:endParaRPr lang="en-US" dirty="0">
              <a:solidFill>
                <a:srgbClr val="000000"/>
              </a:solidFill>
              <a:latin typeface="Mukta Light"/>
              <a:ea typeface="Calibri" panose="020F0502020204030204"/>
              <a:cs typeface="Calibri" panose="020F0502020204030204"/>
            </a:endParaRPr>
          </a:p>
          <a:p>
            <a:r>
              <a:rPr lang="en-US" sz="1900" dirty="0">
                <a:solidFill>
                  <a:srgbClr val="DAD8E9"/>
                </a:solidFill>
                <a:latin typeface="Mukta Light"/>
                <a:ea typeface="Mukta Light" pitchFamily="34" charset="-122"/>
                <a:cs typeface="Mukta Light"/>
              </a:rPr>
              <a:t>Analyze disaster-related tweets using NLP techniques.</a:t>
            </a:r>
            <a:endParaRPr lang="en-US" dirty="0">
              <a:ea typeface="Calibri"/>
              <a:cs typeface="Calibri"/>
            </a:endParaRPr>
          </a:p>
          <a:p>
            <a:endParaRPr lang="en-US" sz="1900" dirty="0">
              <a:solidFill>
                <a:srgbClr val="DAD8E9"/>
              </a:solidFill>
              <a:latin typeface="Mukta Light"/>
              <a:ea typeface="Mukta Light" pitchFamily="34" charset="-122"/>
              <a:cs typeface="Mukta Light"/>
            </a:endParaRPr>
          </a:p>
          <a:p>
            <a:r>
              <a:rPr lang="en-US" sz="1900" dirty="0">
                <a:solidFill>
                  <a:srgbClr val="DAD8E9"/>
                </a:solidFill>
                <a:latin typeface="Mukta Light"/>
                <a:ea typeface="Mukta Light" pitchFamily="34" charset="-122"/>
                <a:cs typeface="Mukta Light"/>
              </a:rPr>
              <a:t>Key Techniques:</a:t>
            </a:r>
            <a:endParaRPr lang="en-US" dirty="0"/>
          </a:p>
          <a:p>
            <a:r>
              <a:rPr lang="en-US" sz="1900" dirty="0">
                <a:solidFill>
                  <a:srgbClr val="DAD8E9"/>
                </a:solidFill>
                <a:latin typeface="Mukta Light"/>
                <a:ea typeface="Mukta Light" pitchFamily="34" charset="-122"/>
                <a:cs typeface="Mukta Light"/>
              </a:rPr>
              <a:t>BERT: Contextualized word embeddings for understanding tweet content.</a:t>
            </a:r>
            <a:endParaRPr lang="en-US" dirty="0"/>
          </a:p>
          <a:p>
            <a:r>
              <a:rPr lang="en-US" sz="1900" dirty="0">
                <a:solidFill>
                  <a:srgbClr val="DAD8E9"/>
                </a:solidFill>
                <a:latin typeface="Mukta Light"/>
                <a:ea typeface="Mukta Light" pitchFamily="34" charset="-122"/>
                <a:cs typeface="Mukta Light"/>
              </a:rPr>
              <a:t>LSTM: Sequential modeling for accurate tweet classification.</a:t>
            </a:r>
            <a:endParaRPr lang="en-US" dirty="0"/>
          </a:p>
          <a:p>
            <a:endParaRPr lang="en-US" sz="1900" dirty="0">
              <a:solidFill>
                <a:srgbClr val="DAD8E9"/>
              </a:solidFill>
              <a:latin typeface="Mukta Light"/>
              <a:ea typeface="Mukta Light" pitchFamily="34" charset="-122"/>
              <a:cs typeface="Mukta Light"/>
            </a:endParaRPr>
          </a:p>
          <a:p>
            <a:r>
              <a:rPr lang="en-US" sz="1900" dirty="0">
                <a:solidFill>
                  <a:srgbClr val="DAD8E9"/>
                </a:solidFill>
                <a:latin typeface="Mukta Light"/>
                <a:ea typeface="Mukta Light" pitchFamily="34" charset="-122"/>
                <a:cs typeface="Mukta Light"/>
              </a:rPr>
              <a:t>Results:</a:t>
            </a:r>
            <a:endParaRPr lang="en-US" dirty="0"/>
          </a:p>
          <a:p>
            <a:r>
              <a:rPr lang="en-US" sz="1900" dirty="0">
                <a:solidFill>
                  <a:srgbClr val="DAD8E9"/>
                </a:solidFill>
                <a:latin typeface="Mukta Light"/>
                <a:ea typeface="Mukta Light" pitchFamily="34" charset="-122"/>
                <a:cs typeface="Mukta Light"/>
              </a:rPr>
              <a:t>Achieved high accuracy in distinguishing between real disasters and non-disaster events.</a:t>
            </a:r>
            <a:endParaRPr lang="en-US" dirty="0">
              <a:latin typeface="Mukta Light"/>
              <a:cs typeface="Mukta Light"/>
            </a:endParaRPr>
          </a:p>
          <a:p>
            <a:endParaRPr lang="en-US" sz="1900" dirty="0">
              <a:solidFill>
                <a:srgbClr val="DAD8E9"/>
              </a:solidFill>
              <a:latin typeface="Mukta Light"/>
              <a:ea typeface="Mukta Light" pitchFamily="34" charset="-122"/>
              <a:cs typeface="Mukta Light"/>
            </a:endParaRPr>
          </a:p>
          <a:p>
            <a:r>
              <a:rPr lang="en-US" sz="1900" dirty="0">
                <a:solidFill>
                  <a:srgbClr val="DAD8E9"/>
                </a:solidFill>
                <a:latin typeface="Mukta Light"/>
                <a:ea typeface="Mukta Light" pitchFamily="34" charset="-122"/>
                <a:cs typeface="Mukta Light"/>
              </a:rPr>
              <a:t>Impact:</a:t>
            </a:r>
            <a:endParaRPr lang="en-US" dirty="0"/>
          </a:p>
          <a:p>
            <a:pPr marL="342900" indent="-342900">
              <a:buFont typeface="Arial"/>
              <a:buChar char="•"/>
            </a:pPr>
            <a:r>
              <a:rPr lang="en-US" sz="1900" dirty="0">
                <a:solidFill>
                  <a:srgbClr val="DAD8E9"/>
                </a:solidFill>
                <a:latin typeface="Mukta Light"/>
                <a:ea typeface="Mukta Light" pitchFamily="34" charset="-122"/>
                <a:cs typeface="Mukta Light"/>
              </a:rPr>
              <a:t>Enables quick, accurate analysis of social media data.</a:t>
            </a:r>
            <a:endParaRPr lang="en-US" dirty="0">
              <a:ea typeface="Calibri" panose="020F0502020204030204"/>
              <a:cs typeface="Calibri" panose="020F0502020204030204"/>
            </a:endParaRPr>
          </a:p>
          <a:p>
            <a:pPr marL="342900" indent="-342900">
              <a:buFont typeface="Arial"/>
              <a:buChar char="•"/>
            </a:pPr>
            <a:r>
              <a:rPr lang="en-US" sz="1900" dirty="0">
                <a:solidFill>
                  <a:srgbClr val="DAD8E9"/>
                </a:solidFill>
                <a:latin typeface="Mukta Light"/>
                <a:ea typeface="Mukta Light" pitchFamily="34" charset="-122"/>
                <a:cs typeface="Mukta Light"/>
              </a:rPr>
              <a:t>Enhances disaster response efforts and decision-making.</a:t>
            </a:r>
            <a:endParaRPr lang="en-US" dirty="0">
              <a:ea typeface="Calibri" panose="020F0502020204030204"/>
              <a:cs typeface="Calibri" panose="020F0502020204030204"/>
            </a:endParaRPr>
          </a:p>
          <a:p>
            <a:pPr marL="342900" indent="-342900">
              <a:buFont typeface="Arial"/>
              <a:buChar char="•"/>
            </a:pPr>
            <a:r>
              <a:rPr lang="en-US" sz="1900" dirty="0">
                <a:solidFill>
                  <a:srgbClr val="DAD8E9"/>
                </a:solidFill>
                <a:latin typeface="Mukta Light"/>
                <a:ea typeface="Mukta Light" pitchFamily="34" charset="-122"/>
                <a:cs typeface="Mukta Light"/>
              </a:rPr>
              <a:t>Saves lives by providing actionable insights.</a:t>
            </a:r>
          </a:p>
          <a:p>
            <a:pPr marL="342900" indent="-342900">
              <a:buFont typeface="Arial"/>
              <a:buChar char="•"/>
            </a:pPr>
            <a:endParaRPr lang="en-US" sz="1900" dirty="0">
              <a:solidFill>
                <a:srgbClr val="DAD8E9"/>
              </a:solidFill>
              <a:latin typeface="Mukta Light"/>
              <a:cs typeface="Mukta Light"/>
            </a:endParaRPr>
          </a:p>
          <a:p>
            <a:r>
              <a:rPr lang="en-US" sz="1900" dirty="0">
                <a:solidFill>
                  <a:srgbClr val="DAD8E9"/>
                </a:solidFill>
                <a:latin typeface="Mukta Light"/>
                <a:cs typeface="Mukta Light"/>
              </a:rPr>
              <a:t>References:</a:t>
            </a:r>
          </a:p>
          <a:p>
            <a:pPr marL="285750" indent="-285750">
              <a:buFont typeface="Arial" panose="020B0604020202020204" pitchFamily="34" charset="0"/>
              <a:buChar char="•"/>
            </a:pPr>
            <a:r>
              <a:rPr lang="en-US" sz="1900" dirty="0">
                <a:solidFill>
                  <a:srgbClr val="DAD8E9"/>
                </a:solidFill>
                <a:latin typeface="Mukta Light"/>
                <a:cs typeface="Mukta Light"/>
                <a:hlinkClick r:id="rId3"/>
              </a:rPr>
              <a:t>https://www.kaggle.com/code/philculliton/nlp-getting-started-tutorial</a:t>
            </a:r>
            <a:endParaRPr lang="en-US" sz="1900" dirty="0">
              <a:solidFill>
                <a:srgbClr val="DAD8E9"/>
              </a:solidFill>
              <a:latin typeface="Mukta Light"/>
              <a:cs typeface="Mukta Light"/>
            </a:endParaRPr>
          </a:p>
          <a:p>
            <a:pPr marL="285750" indent="-285750">
              <a:buFont typeface="Arial" panose="020B0604020202020204" pitchFamily="34" charset="0"/>
              <a:buChar char="•"/>
            </a:pPr>
            <a:r>
              <a:rPr lang="en-US" sz="2000" b="0" i="0" u="sng" dirty="0">
                <a:solidFill>
                  <a:srgbClr val="008ABC"/>
                </a:solidFill>
                <a:effectLst/>
                <a:latin typeface="Inter"/>
                <a:hlinkClick r:id="rId4"/>
              </a:rPr>
              <a:t>http://nltk.org/</a:t>
            </a:r>
            <a:endParaRPr lang="en-US" sz="1900" dirty="0">
              <a:solidFill>
                <a:srgbClr val="DAD8E9"/>
              </a:solidFill>
              <a:latin typeface="Mukta Light"/>
              <a:cs typeface="Mukta Light"/>
            </a:endParaRPr>
          </a:p>
          <a:p>
            <a:pPr marL="0" indent="0">
              <a:lnSpc>
                <a:spcPts val="3100"/>
              </a:lnSpc>
              <a:buNone/>
            </a:pPr>
            <a:endParaRPr lang="en-US" sz="1900" dirty="0">
              <a:solidFill>
                <a:srgbClr val="DAD8E9"/>
              </a:solidFill>
              <a:latin typeface="Mukta Light"/>
              <a:cs typeface="Mukta Light"/>
            </a:endParaRPr>
          </a:p>
        </p:txBody>
      </p:sp>
      <p:sp>
        <p:nvSpPr>
          <p:cNvPr id="6" name="Rectangle 5">
            <a:extLst>
              <a:ext uri="{FF2B5EF4-FFF2-40B4-BE49-F238E27FC236}">
                <a16:creationId xmlns:a16="http://schemas.microsoft.com/office/drawing/2014/main" id="{F50BABDF-594E-5FFC-CD94-955F4D62C100}"/>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screenshot of a phone&#10;&#10;AI-generated content may be incorrect.">
            <a:extLst>
              <a:ext uri="{FF2B5EF4-FFF2-40B4-BE49-F238E27FC236}">
                <a16:creationId xmlns:a16="http://schemas.microsoft.com/office/drawing/2014/main" id="{EC33E986-04E2-967A-B401-BAE5F4496F0F}"/>
              </a:ext>
            </a:extLst>
          </p:cNvPr>
          <p:cNvPicPr>
            <a:picLocks noChangeAspect="1"/>
          </p:cNvPicPr>
          <p:nvPr/>
        </p:nvPicPr>
        <p:blipFill>
          <a:blip r:embed="rId5"/>
          <a:srcRect l="15057" r="14855" b="-120"/>
          <a:stretch/>
        </p:blipFill>
        <p:spPr>
          <a:xfrm>
            <a:off x="7490517" y="2483876"/>
            <a:ext cx="7136458" cy="5743798"/>
          </a:xfrm>
          <a:prstGeom prst="rect">
            <a:avLst/>
          </a:prstGeom>
        </p:spPr>
      </p:pic>
      <p:pic>
        <p:nvPicPr>
          <p:cNvPr id="9" name="Picture 8" descr="A screenshot of a phone&#10;&#10;AI-generated content may be incorrect.">
            <a:extLst>
              <a:ext uri="{FF2B5EF4-FFF2-40B4-BE49-F238E27FC236}">
                <a16:creationId xmlns:a16="http://schemas.microsoft.com/office/drawing/2014/main" id="{24D9DE81-46AC-6DFC-2A6A-A24313881E6F}"/>
              </a:ext>
            </a:extLst>
          </p:cNvPr>
          <p:cNvPicPr>
            <a:picLocks noChangeAspect="1"/>
          </p:cNvPicPr>
          <p:nvPr/>
        </p:nvPicPr>
        <p:blipFill>
          <a:blip r:embed="rId5"/>
          <a:srcRect l="2802" t="-527" r="27553" b="94206"/>
          <a:stretch/>
        </p:blipFill>
        <p:spPr>
          <a:xfrm>
            <a:off x="7497391" y="-245573"/>
            <a:ext cx="7118843" cy="2727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674733"/>
            <a:ext cx="12580977" cy="685800"/>
          </a:xfrm>
          <a:prstGeom prst="rect">
            <a:avLst/>
          </a:prstGeom>
          <a:noFill/>
          <a:ln/>
        </p:spPr>
        <p:txBody>
          <a:bodyPr wrap="none" lIns="0" tIns="0" rIns="0" bIns="0" rtlCol="0" anchor="t"/>
          <a:lstStyle/>
          <a:p>
            <a:pPr marL="0" indent="0">
              <a:lnSpc>
                <a:spcPts val="5400"/>
              </a:lnSpc>
              <a:buNone/>
            </a:pPr>
            <a:r>
              <a:rPr lang="en-US" sz="4300">
                <a:solidFill>
                  <a:srgbClr val="C6BFEE"/>
                </a:solidFill>
                <a:latin typeface="Prompt Medium" pitchFamily="34" charset="0"/>
                <a:ea typeface="Prompt Medium" pitchFamily="34" charset="-122"/>
                <a:cs typeface="Prompt Medium" pitchFamily="34" charset="-120"/>
              </a:rPr>
              <a:t>Data Overview: A Glimpse into Disaster Tweets</a:t>
            </a:r>
            <a:endParaRPr lang="en-US" sz="4300"/>
          </a:p>
        </p:txBody>
      </p:sp>
      <p:sp>
        <p:nvSpPr>
          <p:cNvPr id="3" name="Text 1"/>
          <p:cNvSpPr/>
          <p:nvPr/>
        </p:nvSpPr>
        <p:spPr>
          <a:xfrm>
            <a:off x="864037" y="2977634"/>
            <a:ext cx="2743200" cy="342900"/>
          </a:xfrm>
          <a:prstGeom prst="rect">
            <a:avLst/>
          </a:prstGeom>
          <a:noFill/>
          <a:ln/>
        </p:spPr>
        <p:txBody>
          <a:bodyPr wrap="none" lIns="0" tIns="0" rIns="0" bIns="0" rtlCol="0" anchor="t"/>
          <a:lstStyle/>
          <a:p>
            <a:pPr marL="0" indent="0">
              <a:lnSpc>
                <a:spcPts val="2700"/>
              </a:lnSpc>
              <a:buNone/>
            </a:pPr>
            <a:r>
              <a:rPr lang="en-US" sz="2150">
                <a:solidFill>
                  <a:srgbClr val="C6BFEE"/>
                </a:solidFill>
                <a:latin typeface="Prompt Medium" pitchFamily="34" charset="0"/>
                <a:ea typeface="Prompt Medium" pitchFamily="34" charset="-122"/>
                <a:cs typeface="Prompt Medium" pitchFamily="34" charset="-120"/>
              </a:rPr>
              <a:t>Dataset Description</a:t>
            </a:r>
            <a:endParaRPr lang="en-US" sz="2150"/>
          </a:p>
        </p:txBody>
      </p:sp>
      <p:sp>
        <p:nvSpPr>
          <p:cNvPr id="4" name="Text 2"/>
          <p:cNvSpPr/>
          <p:nvPr/>
        </p:nvSpPr>
        <p:spPr>
          <a:xfrm>
            <a:off x="864037" y="3567351"/>
            <a:ext cx="6456985" cy="2765346"/>
          </a:xfrm>
          <a:prstGeom prst="rect">
            <a:avLst/>
          </a:prstGeom>
          <a:noFill/>
          <a:ln/>
        </p:spPr>
        <p:txBody>
          <a:bodyPr wrap="square" lIns="0" tIns="0" rIns="0" bIns="0" rtlCol="0" anchor="t"/>
          <a:lstStyle/>
          <a:p>
            <a:pPr marL="0" indent="0" algn="just">
              <a:lnSpc>
                <a:spcPts val="3100"/>
              </a:lnSpc>
              <a:buNone/>
            </a:pPr>
            <a:r>
              <a:rPr lang="en-US" sz="1900" dirty="0">
                <a:solidFill>
                  <a:srgbClr val="DAD8E9"/>
                </a:solidFill>
                <a:latin typeface="Mukta Light" pitchFamily="34" charset="0"/>
                <a:ea typeface="Mukta Light" pitchFamily="34" charset="-122"/>
                <a:cs typeface="Mukta Light" pitchFamily="34" charset="-120"/>
              </a:rPr>
              <a:t>The Kaggle competition dataset comprised over 10,000 tweets, each labeled as either a "disaster" or a "non-disaster" tweet. This diverse dataset provided valuable insights into how people communicate about real disasters and other events on social media. The dataset's distribution reflects real-world scenarios and showcases the variety of language used.</a:t>
            </a:r>
            <a:endParaRPr lang="en-US" sz="1900" dirty="0">
              <a:ea typeface="Calibri" panose="020F0502020204030204"/>
              <a:cs typeface="Calibri" panose="020F0502020204030204"/>
            </a:endParaRPr>
          </a:p>
        </p:txBody>
      </p:sp>
      <p:sp>
        <p:nvSpPr>
          <p:cNvPr id="6" name="Text 4"/>
          <p:cNvSpPr/>
          <p:nvPr/>
        </p:nvSpPr>
        <p:spPr>
          <a:xfrm>
            <a:off x="7623929" y="3567351"/>
            <a:ext cx="6150054" cy="1975247"/>
          </a:xfrm>
          <a:prstGeom prst="rect">
            <a:avLst/>
          </a:prstGeom>
          <a:noFill/>
          <a:ln/>
        </p:spPr>
        <p:txBody>
          <a:bodyPr wrap="square" lIns="0" tIns="0" rIns="0" bIns="0" rtlCol="0" anchor="t"/>
          <a:lstStyle/>
          <a:p>
            <a:pPr marL="0" indent="0">
              <a:lnSpc>
                <a:spcPts val="3100"/>
              </a:lnSpc>
              <a:buNone/>
            </a:pPr>
            <a:endParaRPr lang="en-US" sz="1900">
              <a:solidFill>
                <a:srgbClr val="DAD8E9"/>
              </a:solidFill>
              <a:latin typeface="Mukta Light"/>
              <a:cs typeface="Mukta Light"/>
            </a:endParaRPr>
          </a:p>
        </p:txBody>
      </p:sp>
      <p:sp>
        <p:nvSpPr>
          <p:cNvPr id="8" name="Rectangle 7">
            <a:extLst>
              <a:ext uri="{FF2B5EF4-FFF2-40B4-BE49-F238E27FC236}">
                <a16:creationId xmlns:a16="http://schemas.microsoft.com/office/drawing/2014/main" id="{FE760190-11F7-D3EF-F393-9538567972EB}"/>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sunset with clouds in the sky&#10;&#10;AI-generated content may be incorrect.">
            <a:extLst>
              <a:ext uri="{FF2B5EF4-FFF2-40B4-BE49-F238E27FC236}">
                <a16:creationId xmlns:a16="http://schemas.microsoft.com/office/drawing/2014/main" id="{30A49E45-6AC4-B32A-C003-23F40E2BDA1F}"/>
              </a:ext>
            </a:extLst>
          </p:cNvPr>
          <p:cNvPicPr>
            <a:picLocks noChangeAspect="1"/>
          </p:cNvPicPr>
          <p:nvPr/>
        </p:nvPicPr>
        <p:blipFill>
          <a:blip r:embed="rId3"/>
          <a:srcRect l="411" t="292" r="-108" b="43942"/>
          <a:stretch/>
        </p:blipFill>
        <p:spPr>
          <a:xfrm>
            <a:off x="8425500" y="2453853"/>
            <a:ext cx="3943610" cy="4583009"/>
          </a:xfrm>
          <a:prstGeom prst="rect">
            <a:avLst/>
          </a:prstGeom>
        </p:spPr>
      </p:pic>
      <p:sp>
        <p:nvSpPr>
          <p:cNvPr id="9" name="TextBox 8">
            <a:extLst>
              <a:ext uri="{FF2B5EF4-FFF2-40B4-BE49-F238E27FC236}">
                <a16:creationId xmlns:a16="http://schemas.microsoft.com/office/drawing/2014/main" id="{4B2C765D-BC92-1F38-9A1C-645F481DA588}"/>
              </a:ext>
            </a:extLst>
          </p:cNvPr>
          <p:cNvSpPr txBox="1"/>
          <p:nvPr/>
        </p:nvSpPr>
        <p:spPr>
          <a:xfrm>
            <a:off x="9602757" y="7346253"/>
            <a:ext cx="7315200" cy="369332"/>
          </a:xfrm>
          <a:prstGeom prst="rect">
            <a:avLst/>
          </a:prstGeom>
          <a:noFill/>
        </p:spPr>
        <p:txBody>
          <a:bodyPr wrap="square">
            <a:spAutoFit/>
          </a:bodyPr>
          <a:lstStyle/>
          <a:p>
            <a:r>
              <a:rPr lang="en-US" dirty="0">
                <a:solidFill>
                  <a:srgbClr val="DAD8E9"/>
                </a:solidFill>
                <a:latin typeface="Mukta Light" pitchFamily="34" charset="0"/>
                <a:cs typeface="Mukta Light" pitchFamily="34" charset="-120"/>
              </a:rPr>
              <a:t>Source: </a:t>
            </a:r>
            <a:r>
              <a:rPr lang="en-US" dirty="0">
                <a:solidFill>
                  <a:srgbClr val="DAD8E9"/>
                </a:solidFill>
                <a:latin typeface="Mukta Light" pitchFamily="34" charset="0"/>
                <a:cs typeface="Mukta Light" pitchFamily="34" charset="-120"/>
                <a:hlinkClick r:id="rId4"/>
              </a:rPr>
              <a:t>Twitter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331833"/>
            <a:ext cx="12902327" cy="1371600"/>
          </a:xfrm>
          <a:prstGeom prst="rect">
            <a:avLst/>
          </a:prstGeom>
          <a:noFill/>
          <a:ln/>
        </p:spPr>
        <p:txBody>
          <a:bodyPr wrap="square" lIns="0" tIns="0" rIns="0" bIns="0" rtlCol="0" anchor="t"/>
          <a:lstStyle/>
          <a:p>
            <a:pPr marL="0" indent="0">
              <a:lnSpc>
                <a:spcPts val="5400"/>
              </a:lnSpc>
              <a:buNone/>
            </a:pPr>
            <a:r>
              <a:rPr lang="en-US" sz="4300">
                <a:solidFill>
                  <a:srgbClr val="C6BFEE"/>
                </a:solidFill>
                <a:latin typeface="Prompt Medium" pitchFamily="34" charset="0"/>
                <a:ea typeface="Prompt Medium" pitchFamily="34" charset="-122"/>
                <a:cs typeface="Prompt Medium" pitchFamily="34" charset="-120"/>
              </a:rPr>
              <a:t>Natural Language Processing (NLP): Understanding the Power of Text</a:t>
            </a:r>
            <a:endParaRPr lang="en-US" sz="4300"/>
          </a:p>
        </p:txBody>
      </p:sp>
      <p:sp>
        <p:nvSpPr>
          <p:cNvPr id="3" name="Text 1"/>
          <p:cNvSpPr/>
          <p:nvPr/>
        </p:nvSpPr>
        <p:spPr>
          <a:xfrm>
            <a:off x="864037" y="3320534"/>
            <a:ext cx="2743200" cy="342900"/>
          </a:xfrm>
          <a:prstGeom prst="rect">
            <a:avLst/>
          </a:prstGeom>
          <a:noFill/>
          <a:ln/>
        </p:spPr>
        <p:txBody>
          <a:bodyPr wrap="none" lIns="0" tIns="0" rIns="0" bIns="0" rtlCol="0" anchor="t"/>
          <a:lstStyle/>
          <a:p>
            <a:pPr marL="0" indent="0">
              <a:lnSpc>
                <a:spcPts val="2700"/>
              </a:lnSpc>
              <a:buNone/>
            </a:pPr>
            <a:r>
              <a:rPr lang="en-US" sz="2150">
                <a:solidFill>
                  <a:srgbClr val="C6BFEE"/>
                </a:solidFill>
                <a:latin typeface="Prompt Medium" pitchFamily="34" charset="0"/>
                <a:ea typeface="Prompt Medium" pitchFamily="34" charset="-122"/>
                <a:cs typeface="Prompt Medium" pitchFamily="34" charset="-120"/>
              </a:rPr>
              <a:t>What is NLP?</a:t>
            </a:r>
            <a:endParaRPr lang="en-US" sz="2150"/>
          </a:p>
        </p:txBody>
      </p:sp>
      <p:sp>
        <p:nvSpPr>
          <p:cNvPr id="4" name="Text 2"/>
          <p:cNvSpPr/>
          <p:nvPr/>
        </p:nvSpPr>
        <p:spPr>
          <a:xfrm>
            <a:off x="864037" y="3833518"/>
            <a:ext cx="6150054" cy="2370296"/>
          </a:xfrm>
          <a:prstGeom prst="rect">
            <a:avLst/>
          </a:prstGeom>
          <a:noFill/>
          <a:ln/>
        </p:spPr>
        <p:txBody>
          <a:bodyPr wrap="square" lIns="0" tIns="0" rIns="0" bIns="0" rtlCol="0" anchor="t"/>
          <a:lstStyle/>
          <a:p>
            <a:pPr marL="0" indent="0">
              <a:lnSpc>
                <a:spcPts val="3100"/>
              </a:lnSpc>
              <a:buNone/>
            </a:pPr>
            <a:r>
              <a:rPr lang="en-US" sz="1900">
                <a:solidFill>
                  <a:srgbClr val="DAD8E9"/>
                </a:solidFill>
                <a:latin typeface="Mukta Light" pitchFamily="34" charset="0"/>
                <a:ea typeface="Mukta Light" pitchFamily="34" charset="-122"/>
                <a:cs typeface="Mukta Light" pitchFamily="34" charset="-120"/>
              </a:rPr>
              <a:t>Natural Language Processing (NLP) is a field of artificial intelligence focused on enabling computers to understand and process human language. It involves techniques for analyzing, interpreting, and generating text data, bridging the gap between human communication and machine comprehension.</a:t>
            </a:r>
            <a:endParaRPr lang="en-US" sz="1900"/>
          </a:p>
        </p:txBody>
      </p:sp>
      <p:sp>
        <p:nvSpPr>
          <p:cNvPr id="6" name="Text 4"/>
          <p:cNvSpPr/>
          <p:nvPr/>
        </p:nvSpPr>
        <p:spPr>
          <a:xfrm>
            <a:off x="7452891" y="3660272"/>
            <a:ext cx="1216243" cy="344487"/>
          </a:xfrm>
          <a:prstGeom prst="rect">
            <a:avLst/>
          </a:prstGeom>
          <a:noFill/>
          <a:ln/>
        </p:spPr>
        <p:txBody>
          <a:bodyPr wrap="square" lIns="0" tIns="0" rIns="0" bIns="0" rtlCol="0" anchor="t"/>
          <a:lstStyle/>
          <a:p>
            <a:pPr>
              <a:lnSpc>
                <a:spcPts val="3100"/>
              </a:lnSpc>
            </a:pPr>
            <a:r>
              <a:rPr lang="en-US" sz="1900">
                <a:solidFill>
                  <a:srgbClr val="DAD8E9"/>
                </a:solidFill>
                <a:latin typeface="Mukta Light"/>
                <a:cs typeface="Mukta Light"/>
              </a:rPr>
              <a:t>Converts:              </a:t>
            </a:r>
            <a:endParaRPr lang="en-US"/>
          </a:p>
        </p:txBody>
      </p:sp>
      <p:sp>
        <p:nvSpPr>
          <p:cNvPr id="8" name="Arrow: Right 7">
            <a:extLst>
              <a:ext uri="{FF2B5EF4-FFF2-40B4-BE49-F238E27FC236}">
                <a16:creationId xmlns:a16="http://schemas.microsoft.com/office/drawing/2014/main" id="{ECF47B24-18F4-4092-96B9-1829E457F4B9}"/>
              </a:ext>
            </a:extLst>
          </p:cNvPr>
          <p:cNvSpPr/>
          <p:nvPr/>
        </p:nvSpPr>
        <p:spPr>
          <a:xfrm>
            <a:off x="10124413" y="4180883"/>
            <a:ext cx="1162586" cy="590170"/>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3DA052-9519-7288-0226-1B45E160ABBA}"/>
              </a:ext>
            </a:extLst>
          </p:cNvPr>
          <p:cNvSpPr/>
          <p:nvPr/>
        </p:nvSpPr>
        <p:spPr>
          <a:xfrm>
            <a:off x="7319938" y="4243354"/>
            <a:ext cx="2700692" cy="4603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b="1">
                <a:solidFill>
                  <a:srgbClr val="DAD8E9"/>
                </a:solidFill>
                <a:latin typeface="Mukta Light"/>
                <a:cs typeface="Mukta Light"/>
              </a:rPr>
              <a:t>Unstructured Text Data</a:t>
            </a:r>
            <a:endParaRPr lang="en-US">
              <a:ea typeface="Calibri" panose="020F0502020204030204"/>
              <a:cs typeface="Calibri" panose="020F0502020204030204"/>
            </a:endParaRPr>
          </a:p>
        </p:txBody>
      </p:sp>
      <p:sp>
        <p:nvSpPr>
          <p:cNvPr id="10" name="Rectangle: Rounded Corners 9">
            <a:extLst>
              <a:ext uri="{FF2B5EF4-FFF2-40B4-BE49-F238E27FC236}">
                <a16:creationId xmlns:a16="http://schemas.microsoft.com/office/drawing/2014/main" id="{3EBFD47A-6799-EB62-3649-694B163DCD3E}"/>
              </a:ext>
            </a:extLst>
          </p:cNvPr>
          <p:cNvSpPr/>
          <p:nvPr/>
        </p:nvSpPr>
        <p:spPr>
          <a:xfrm>
            <a:off x="11287643" y="4242986"/>
            <a:ext cx="2175937" cy="4976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Structured Text Data</a:t>
            </a:r>
            <a:endParaRPr lang="en-US"/>
          </a:p>
        </p:txBody>
      </p:sp>
      <p:sp>
        <p:nvSpPr>
          <p:cNvPr id="7" name="Rectangle 6">
            <a:extLst>
              <a:ext uri="{FF2B5EF4-FFF2-40B4-BE49-F238E27FC236}">
                <a16:creationId xmlns:a16="http://schemas.microsoft.com/office/drawing/2014/main" id="{84729341-2614-A0D7-8FCE-F14CDB3A6D15}"/>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8B651-7C05-11F8-A01B-2836F59281B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35033EB-CCE7-6812-7E57-4721DF4AEFB2}"/>
              </a:ext>
            </a:extLst>
          </p:cNvPr>
          <p:cNvSpPr/>
          <p:nvPr/>
        </p:nvSpPr>
        <p:spPr>
          <a:xfrm>
            <a:off x="864037" y="1331833"/>
            <a:ext cx="11009583" cy="860048"/>
          </a:xfrm>
          <a:prstGeom prst="rect">
            <a:avLst/>
          </a:prstGeom>
          <a:noFill/>
          <a:ln/>
        </p:spPr>
        <p:txBody>
          <a:bodyPr wrap="square" lIns="0" tIns="0" rIns="0" bIns="0" rtlCol="0" anchor="t"/>
          <a:lstStyle/>
          <a:p>
            <a:pPr>
              <a:lnSpc>
                <a:spcPts val="5400"/>
              </a:lnSpc>
            </a:pPr>
            <a:r>
              <a:rPr lang="en-US" sz="4300">
                <a:solidFill>
                  <a:srgbClr val="C6BFEE"/>
                </a:solidFill>
                <a:latin typeface="Prompt Medium"/>
                <a:ea typeface="Prompt Medium" pitchFamily="34" charset="-122"/>
                <a:cs typeface="Prompt Medium"/>
              </a:rPr>
              <a:t>NLP STEPS</a:t>
            </a:r>
            <a:endParaRPr lang="en-US" sz="4300">
              <a:solidFill>
                <a:srgbClr val="C6BFEE"/>
              </a:solidFill>
              <a:latin typeface="Prompt Medium"/>
              <a:cs typeface="Prompt Medium"/>
            </a:endParaRPr>
          </a:p>
        </p:txBody>
      </p:sp>
      <p:sp>
        <p:nvSpPr>
          <p:cNvPr id="3" name="Text 1">
            <a:extLst>
              <a:ext uri="{FF2B5EF4-FFF2-40B4-BE49-F238E27FC236}">
                <a16:creationId xmlns:a16="http://schemas.microsoft.com/office/drawing/2014/main" id="{7FA9E555-6EAE-BE73-1EFC-A74E5B8E5DB5}"/>
              </a:ext>
            </a:extLst>
          </p:cNvPr>
          <p:cNvSpPr/>
          <p:nvPr/>
        </p:nvSpPr>
        <p:spPr>
          <a:xfrm>
            <a:off x="864037" y="2284640"/>
            <a:ext cx="3088497" cy="445209"/>
          </a:xfrm>
          <a:prstGeom prst="rect">
            <a:avLst/>
          </a:prstGeom>
          <a:noFill/>
          <a:ln/>
        </p:spPr>
        <p:txBody>
          <a:bodyPr wrap="none" lIns="0" tIns="0" rIns="0" bIns="0" rtlCol="0" anchor="t"/>
          <a:lstStyle/>
          <a:p>
            <a:pPr marL="342900" indent="-342900">
              <a:lnSpc>
                <a:spcPts val="2700"/>
              </a:lnSpc>
              <a:buFont typeface="Arial"/>
              <a:buChar char="•"/>
            </a:pPr>
            <a:r>
              <a:rPr lang="en-US" sz="2150">
                <a:solidFill>
                  <a:srgbClr val="C6BFEE"/>
                </a:solidFill>
                <a:latin typeface="Prompt Medium"/>
                <a:ea typeface="Calibri" panose="020F0502020204030204"/>
                <a:cs typeface="Prompt Medium"/>
              </a:rPr>
              <a:t>SEGMENTATION</a:t>
            </a:r>
          </a:p>
          <a:p>
            <a:pPr marL="800100" lvl="1" indent="-342900">
              <a:lnSpc>
                <a:spcPts val="2700"/>
              </a:lnSpc>
              <a:buFont typeface="Courier New"/>
              <a:buChar char="o"/>
            </a:pPr>
            <a:endParaRPr lang="en-US" sz="2150">
              <a:solidFill>
                <a:srgbClr val="C6BFEE"/>
              </a:solidFill>
              <a:latin typeface="Prompt Medium"/>
              <a:ea typeface="Calibri" panose="020F0502020204030204"/>
              <a:cs typeface="Prompt Medium"/>
            </a:endParaRPr>
          </a:p>
          <a:p>
            <a:pPr marL="342900" indent="-342900">
              <a:lnSpc>
                <a:spcPts val="2700"/>
              </a:lnSpc>
              <a:buFont typeface="Arial"/>
              <a:buChar char="•"/>
            </a:pPr>
            <a:endParaRPr lang="en-US" sz="2150">
              <a:solidFill>
                <a:srgbClr val="C6BFEE"/>
              </a:solidFill>
              <a:latin typeface="Prompt Medium"/>
              <a:ea typeface="Calibri" panose="020F0502020204030204"/>
              <a:cs typeface="Prompt Medium"/>
            </a:endParaRPr>
          </a:p>
        </p:txBody>
      </p:sp>
      <p:sp>
        <p:nvSpPr>
          <p:cNvPr id="7" name="Rectangle: Rounded Corners 6">
            <a:extLst>
              <a:ext uri="{FF2B5EF4-FFF2-40B4-BE49-F238E27FC236}">
                <a16:creationId xmlns:a16="http://schemas.microsoft.com/office/drawing/2014/main" id="{9E5EC981-11B0-12F6-0134-AD0F2C9084BA}"/>
              </a:ext>
            </a:extLst>
          </p:cNvPr>
          <p:cNvSpPr/>
          <p:nvPr/>
        </p:nvSpPr>
        <p:spPr>
          <a:xfrm>
            <a:off x="1406770" y="2736805"/>
            <a:ext cx="2270012" cy="89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I see a cup of coffee. I want to drink it.</a:t>
            </a:r>
            <a:endParaRPr lang="en-US"/>
          </a:p>
        </p:txBody>
      </p:sp>
      <p:sp>
        <p:nvSpPr>
          <p:cNvPr id="8" name="Arrow: Right 7">
            <a:extLst>
              <a:ext uri="{FF2B5EF4-FFF2-40B4-BE49-F238E27FC236}">
                <a16:creationId xmlns:a16="http://schemas.microsoft.com/office/drawing/2014/main" id="{93F7A319-3992-9A6F-3BC6-367691E3490F}"/>
              </a:ext>
            </a:extLst>
          </p:cNvPr>
          <p:cNvSpPr/>
          <p:nvPr/>
        </p:nvSpPr>
        <p:spPr>
          <a:xfrm rot="21360000">
            <a:off x="3702361" y="2730412"/>
            <a:ext cx="1176570" cy="54991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152182D-9D82-2E98-2A59-4DB231BCF92A}"/>
              </a:ext>
            </a:extLst>
          </p:cNvPr>
          <p:cNvSpPr/>
          <p:nvPr/>
        </p:nvSpPr>
        <p:spPr>
          <a:xfrm rot="360000">
            <a:off x="3708755" y="3216386"/>
            <a:ext cx="1176570" cy="54991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C92AC95-0536-E062-CBF5-A14F3C862894}"/>
              </a:ext>
            </a:extLst>
          </p:cNvPr>
          <p:cNvSpPr/>
          <p:nvPr/>
        </p:nvSpPr>
        <p:spPr>
          <a:xfrm>
            <a:off x="4917297" y="3318695"/>
            <a:ext cx="2122942" cy="466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Calibri"/>
                <a:cs typeface="Calibri"/>
              </a:rPr>
              <a:t> I want to drink it.</a:t>
            </a:r>
            <a:endParaRPr lang="en-US">
              <a:ea typeface="Calibri" panose="020F0502020204030204"/>
              <a:cs typeface="Calibri" panose="020F0502020204030204"/>
            </a:endParaRPr>
          </a:p>
        </p:txBody>
      </p:sp>
      <p:sp>
        <p:nvSpPr>
          <p:cNvPr id="11" name="Rectangle: Rounded Corners 10">
            <a:extLst>
              <a:ext uri="{FF2B5EF4-FFF2-40B4-BE49-F238E27FC236}">
                <a16:creationId xmlns:a16="http://schemas.microsoft.com/office/drawing/2014/main" id="{70FF337D-FE4F-D954-23BF-9F0C7120F598}"/>
              </a:ext>
            </a:extLst>
          </p:cNvPr>
          <p:cNvSpPr/>
          <p:nvPr/>
        </p:nvSpPr>
        <p:spPr>
          <a:xfrm>
            <a:off x="4903957" y="2736804"/>
            <a:ext cx="2233486" cy="453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Calibri"/>
                <a:cs typeface="Calibri"/>
              </a:rPr>
              <a:t>I see a cup of coffee.</a:t>
            </a:r>
            <a:r>
              <a:rPr lang="en-US">
                <a:ea typeface="Calibri"/>
                <a:cs typeface="Calibri"/>
              </a:rPr>
              <a:t> </a:t>
            </a:r>
          </a:p>
        </p:txBody>
      </p:sp>
      <p:sp>
        <p:nvSpPr>
          <p:cNvPr id="12" name="Text 1">
            <a:extLst>
              <a:ext uri="{FF2B5EF4-FFF2-40B4-BE49-F238E27FC236}">
                <a16:creationId xmlns:a16="http://schemas.microsoft.com/office/drawing/2014/main" id="{7265EA5C-E08B-8592-AEA1-B8F7EDD87A05}"/>
              </a:ext>
            </a:extLst>
          </p:cNvPr>
          <p:cNvSpPr/>
          <p:nvPr/>
        </p:nvSpPr>
        <p:spPr>
          <a:xfrm>
            <a:off x="985530" y="4305271"/>
            <a:ext cx="2474634" cy="355688"/>
          </a:xfrm>
          <a:prstGeom prst="rect">
            <a:avLst/>
          </a:prstGeom>
          <a:noFill/>
          <a:ln/>
        </p:spPr>
        <p:txBody>
          <a:bodyPr wrap="none" lIns="0" tIns="0" rIns="0" bIns="0" rtlCol="0" anchor="t"/>
          <a:lstStyle/>
          <a:p>
            <a:pPr marL="342900" indent="-342900">
              <a:lnSpc>
                <a:spcPts val="2700"/>
              </a:lnSpc>
              <a:buFont typeface="Arial"/>
              <a:buChar char="•"/>
            </a:pPr>
            <a:r>
              <a:rPr lang="en-US" sz="2150">
                <a:solidFill>
                  <a:srgbClr val="C6BFEE"/>
                </a:solidFill>
                <a:latin typeface="Prompt Medium"/>
                <a:ea typeface="Calibri" panose="020F0502020204030204"/>
                <a:cs typeface="Prompt Medium"/>
              </a:rPr>
              <a:t>TOKENIZATION</a:t>
            </a:r>
          </a:p>
          <a:p>
            <a:pPr marL="800100" lvl="1" indent="-342900">
              <a:lnSpc>
                <a:spcPts val="2700"/>
              </a:lnSpc>
              <a:buFont typeface="Courier New"/>
              <a:buChar char="o"/>
            </a:pPr>
            <a:endParaRPr lang="en-US" sz="2150">
              <a:solidFill>
                <a:srgbClr val="C6BFEE"/>
              </a:solidFill>
              <a:latin typeface="Prompt Medium"/>
              <a:ea typeface="Calibri" panose="020F0502020204030204"/>
              <a:cs typeface="Prompt Medium"/>
            </a:endParaRPr>
          </a:p>
          <a:p>
            <a:pPr marL="342900" indent="-342900">
              <a:lnSpc>
                <a:spcPts val="2700"/>
              </a:lnSpc>
              <a:buFont typeface="Arial"/>
              <a:buChar char="•"/>
            </a:pPr>
            <a:endParaRPr lang="en-US" sz="2150">
              <a:solidFill>
                <a:srgbClr val="C6BFEE"/>
              </a:solidFill>
              <a:latin typeface="Prompt Medium"/>
              <a:ea typeface="Calibri" panose="020F0502020204030204"/>
              <a:cs typeface="Prompt Medium"/>
            </a:endParaRPr>
          </a:p>
        </p:txBody>
      </p:sp>
      <p:sp>
        <p:nvSpPr>
          <p:cNvPr id="13" name="Rectangle: Rounded Corners 12">
            <a:extLst>
              <a:ext uri="{FF2B5EF4-FFF2-40B4-BE49-F238E27FC236}">
                <a16:creationId xmlns:a16="http://schemas.microsoft.com/office/drawing/2014/main" id="{47767E05-CD37-ADA3-AB3E-CCC799DCD551}"/>
              </a:ext>
            </a:extLst>
          </p:cNvPr>
          <p:cNvSpPr/>
          <p:nvPr/>
        </p:nvSpPr>
        <p:spPr>
          <a:xfrm>
            <a:off x="1387586" y="4846958"/>
            <a:ext cx="2270012" cy="89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I see a cup of coffee</a:t>
            </a:r>
          </a:p>
        </p:txBody>
      </p:sp>
      <p:sp>
        <p:nvSpPr>
          <p:cNvPr id="14" name="Arrow: Right 13">
            <a:extLst>
              <a:ext uri="{FF2B5EF4-FFF2-40B4-BE49-F238E27FC236}">
                <a16:creationId xmlns:a16="http://schemas.microsoft.com/office/drawing/2014/main" id="{1EB2266D-6D54-8C48-8C92-4AD8A4FD7240}"/>
              </a:ext>
            </a:extLst>
          </p:cNvPr>
          <p:cNvSpPr/>
          <p:nvPr/>
        </p:nvSpPr>
        <p:spPr>
          <a:xfrm>
            <a:off x="3695965" y="5019607"/>
            <a:ext cx="1176570" cy="54991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03AE81-53FF-2FD1-117D-E8E0C43A9FB0}"/>
              </a:ext>
            </a:extLst>
          </p:cNvPr>
          <p:cNvSpPr/>
          <p:nvPr/>
        </p:nvSpPr>
        <p:spPr>
          <a:xfrm>
            <a:off x="4872536" y="4846957"/>
            <a:ext cx="2270012" cy="89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Calibri"/>
                <a:cs typeface="Calibri"/>
              </a:rPr>
              <a:t>"I", "see", "a", "cup", "of", "coffee"</a:t>
            </a:r>
          </a:p>
        </p:txBody>
      </p:sp>
      <p:sp>
        <p:nvSpPr>
          <p:cNvPr id="16" name="Text 1">
            <a:extLst>
              <a:ext uri="{FF2B5EF4-FFF2-40B4-BE49-F238E27FC236}">
                <a16:creationId xmlns:a16="http://schemas.microsoft.com/office/drawing/2014/main" id="{9B0F29C0-278F-A993-D4B6-8B3AA72F3105}"/>
              </a:ext>
            </a:extLst>
          </p:cNvPr>
          <p:cNvSpPr/>
          <p:nvPr/>
        </p:nvSpPr>
        <p:spPr>
          <a:xfrm>
            <a:off x="7520612" y="2291033"/>
            <a:ext cx="3753515" cy="445209"/>
          </a:xfrm>
          <a:prstGeom prst="rect">
            <a:avLst/>
          </a:prstGeom>
          <a:noFill/>
          <a:ln/>
        </p:spPr>
        <p:txBody>
          <a:bodyPr wrap="none" lIns="0" tIns="0" rIns="0" bIns="0" rtlCol="0" anchor="t"/>
          <a:lstStyle/>
          <a:p>
            <a:pPr marL="342900" indent="-342900">
              <a:lnSpc>
                <a:spcPts val="2700"/>
              </a:lnSpc>
              <a:buFont typeface="Arial"/>
              <a:buChar char="•"/>
            </a:pPr>
            <a:r>
              <a:rPr lang="en-US" sz="2150">
                <a:solidFill>
                  <a:srgbClr val="C6BFEE"/>
                </a:solidFill>
                <a:latin typeface="Prompt Medium"/>
                <a:ea typeface="Calibri" panose="020F0502020204030204"/>
                <a:cs typeface="Prompt Medium"/>
              </a:rPr>
              <a:t>STOP WORDS REMOVAL</a:t>
            </a:r>
          </a:p>
          <a:p>
            <a:pPr marL="800100" lvl="1" indent="-342900">
              <a:lnSpc>
                <a:spcPts val="2700"/>
              </a:lnSpc>
              <a:buFont typeface="Courier New"/>
              <a:buChar char="o"/>
            </a:pPr>
            <a:endParaRPr lang="en-US" sz="2150">
              <a:solidFill>
                <a:srgbClr val="C6BFEE"/>
              </a:solidFill>
              <a:latin typeface="Prompt Medium"/>
              <a:ea typeface="Calibri" panose="020F0502020204030204"/>
              <a:cs typeface="Prompt Medium"/>
            </a:endParaRPr>
          </a:p>
          <a:p>
            <a:pPr marL="342900" indent="-342900">
              <a:lnSpc>
                <a:spcPts val="2700"/>
              </a:lnSpc>
              <a:buFont typeface="Arial"/>
              <a:buChar char="•"/>
            </a:pPr>
            <a:endParaRPr lang="en-US" sz="2150">
              <a:solidFill>
                <a:srgbClr val="C6BFEE"/>
              </a:solidFill>
              <a:latin typeface="Prompt Medium"/>
              <a:ea typeface="Calibri" panose="020F0502020204030204"/>
              <a:cs typeface="Prompt Medium"/>
            </a:endParaRPr>
          </a:p>
        </p:txBody>
      </p:sp>
      <p:sp>
        <p:nvSpPr>
          <p:cNvPr id="17" name="Rectangle: Rounded Corners 16">
            <a:extLst>
              <a:ext uri="{FF2B5EF4-FFF2-40B4-BE49-F238E27FC236}">
                <a16:creationId xmlns:a16="http://schemas.microsoft.com/office/drawing/2014/main" id="{25F4399A-0FD0-19B9-AD88-F1FC77A3F09F}"/>
              </a:ext>
            </a:extLst>
          </p:cNvPr>
          <p:cNvSpPr/>
          <p:nvPr/>
        </p:nvSpPr>
        <p:spPr>
          <a:xfrm>
            <a:off x="7519819" y="2871085"/>
            <a:ext cx="2270012" cy="89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Calibri"/>
                <a:cs typeface="Calibri"/>
              </a:rPr>
              <a:t>"I", "see", "a", "cup", "of", "coffee"</a:t>
            </a:r>
          </a:p>
        </p:txBody>
      </p:sp>
      <p:sp>
        <p:nvSpPr>
          <p:cNvPr id="19" name="Arrow: Right 18">
            <a:extLst>
              <a:ext uri="{FF2B5EF4-FFF2-40B4-BE49-F238E27FC236}">
                <a16:creationId xmlns:a16="http://schemas.microsoft.com/office/drawing/2014/main" id="{5AAC736C-7E33-A7C7-0981-F50BC6D9AA93}"/>
              </a:ext>
            </a:extLst>
          </p:cNvPr>
          <p:cNvSpPr/>
          <p:nvPr/>
        </p:nvSpPr>
        <p:spPr>
          <a:xfrm>
            <a:off x="9789833" y="3043735"/>
            <a:ext cx="1176570" cy="54991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96B52C8-72C6-08F3-1E3F-C961F324C925}"/>
              </a:ext>
            </a:extLst>
          </p:cNvPr>
          <p:cNvSpPr/>
          <p:nvPr/>
        </p:nvSpPr>
        <p:spPr>
          <a:xfrm>
            <a:off x="10966403" y="2871084"/>
            <a:ext cx="2270012" cy="895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0000"/>
                </a:solidFill>
                <a:ea typeface="Calibri"/>
                <a:cs typeface="Calibri"/>
              </a:rPr>
              <a:t>"I"</a:t>
            </a:r>
            <a:r>
              <a:rPr lang="en-US" b="1">
                <a:ea typeface="Calibri"/>
                <a:cs typeface="Calibri"/>
              </a:rPr>
              <a:t>, "see", </a:t>
            </a:r>
            <a:r>
              <a:rPr lang="en-US" b="1">
                <a:solidFill>
                  <a:srgbClr val="FF0000"/>
                </a:solidFill>
                <a:ea typeface="Calibri"/>
                <a:cs typeface="Calibri"/>
              </a:rPr>
              <a:t>"a"</a:t>
            </a:r>
            <a:r>
              <a:rPr lang="en-US" b="1">
                <a:ea typeface="Calibri"/>
                <a:cs typeface="Calibri"/>
              </a:rPr>
              <a:t>, "cup", </a:t>
            </a:r>
            <a:r>
              <a:rPr lang="en-US" b="1">
                <a:solidFill>
                  <a:srgbClr val="FF0000"/>
                </a:solidFill>
                <a:ea typeface="Calibri"/>
                <a:cs typeface="Calibri"/>
              </a:rPr>
              <a:t>"of"</a:t>
            </a:r>
            <a:r>
              <a:rPr lang="en-US" b="1">
                <a:ea typeface="Calibri"/>
                <a:cs typeface="Calibri"/>
              </a:rPr>
              <a:t>, "coffee"</a:t>
            </a:r>
          </a:p>
        </p:txBody>
      </p:sp>
      <p:sp>
        <p:nvSpPr>
          <p:cNvPr id="5" name="Rectangle 4">
            <a:extLst>
              <a:ext uri="{FF2B5EF4-FFF2-40B4-BE49-F238E27FC236}">
                <a16:creationId xmlns:a16="http://schemas.microsoft.com/office/drawing/2014/main" id="{811B0C89-237F-D224-CFF0-780A55DFC59E}"/>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07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603BA-8E19-5C4F-2D01-8E8584C4CF9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92C2BAA-F331-BEB6-A25E-CA7DC96F0C38}"/>
              </a:ext>
            </a:extLst>
          </p:cNvPr>
          <p:cNvSpPr/>
          <p:nvPr/>
        </p:nvSpPr>
        <p:spPr>
          <a:xfrm>
            <a:off x="864037" y="1331833"/>
            <a:ext cx="11009583" cy="860048"/>
          </a:xfrm>
          <a:prstGeom prst="rect">
            <a:avLst/>
          </a:prstGeom>
          <a:noFill/>
          <a:ln/>
        </p:spPr>
        <p:txBody>
          <a:bodyPr wrap="square" lIns="0" tIns="0" rIns="0" bIns="0" rtlCol="0" anchor="t"/>
          <a:lstStyle/>
          <a:p>
            <a:pPr>
              <a:lnSpc>
                <a:spcPts val="5400"/>
              </a:lnSpc>
            </a:pPr>
            <a:r>
              <a:rPr lang="en-US" sz="4300">
                <a:solidFill>
                  <a:srgbClr val="C6BFEE"/>
                </a:solidFill>
                <a:latin typeface="Prompt Medium"/>
                <a:ea typeface="Prompt Medium" pitchFamily="34" charset="-122"/>
                <a:cs typeface="Prompt Medium"/>
              </a:rPr>
              <a:t>NLP STEPS</a:t>
            </a:r>
            <a:endParaRPr lang="en-US" sz="4300">
              <a:solidFill>
                <a:srgbClr val="C6BFEE"/>
              </a:solidFill>
              <a:latin typeface="Prompt Medium"/>
              <a:cs typeface="Prompt Medium"/>
            </a:endParaRPr>
          </a:p>
        </p:txBody>
      </p:sp>
      <p:sp>
        <p:nvSpPr>
          <p:cNvPr id="3" name="Text 1">
            <a:extLst>
              <a:ext uri="{FF2B5EF4-FFF2-40B4-BE49-F238E27FC236}">
                <a16:creationId xmlns:a16="http://schemas.microsoft.com/office/drawing/2014/main" id="{B87D6CFF-C614-4272-AC02-F06A2611E11D}"/>
              </a:ext>
            </a:extLst>
          </p:cNvPr>
          <p:cNvSpPr/>
          <p:nvPr/>
        </p:nvSpPr>
        <p:spPr>
          <a:xfrm>
            <a:off x="864037" y="2284640"/>
            <a:ext cx="3088497" cy="445209"/>
          </a:xfrm>
          <a:prstGeom prst="rect">
            <a:avLst/>
          </a:prstGeom>
          <a:noFill/>
          <a:ln/>
        </p:spPr>
        <p:txBody>
          <a:bodyPr wrap="none" lIns="0" tIns="0" rIns="0" bIns="0" rtlCol="0" anchor="t"/>
          <a:lstStyle/>
          <a:p>
            <a:pPr marL="342900" indent="-342900">
              <a:lnSpc>
                <a:spcPts val="2700"/>
              </a:lnSpc>
              <a:buFont typeface="Arial"/>
              <a:buChar char="•"/>
            </a:pPr>
            <a:r>
              <a:rPr lang="en-US" sz="2150">
                <a:solidFill>
                  <a:srgbClr val="C6BFEE"/>
                </a:solidFill>
                <a:latin typeface="Prompt Medium"/>
                <a:ea typeface="Calibri" panose="020F0502020204030204"/>
                <a:cs typeface="Prompt Medium"/>
              </a:rPr>
              <a:t>STEMMING</a:t>
            </a:r>
          </a:p>
          <a:p>
            <a:pPr marL="800100" lvl="1" indent="-342900">
              <a:lnSpc>
                <a:spcPts val="2700"/>
              </a:lnSpc>
              <a:buFont typeface="Courier New"/>
              <a:buChar char="o"/>
            </a:pPr>
            <a:endParaRPr lang="en-US" sz="2150">
              <a:solidFill>
                <a:srgbClr val="C6BFEE"/>
              </a:solidFill>
              <a:latin typeface="Prompt Medium"/>
              <a:ea typeface="Calibri" panose="020F0502020204030204"/>
              <a:cs typeface="Prompt Medium"/>
            </a:endParaRPr>
          </a:p>
          <a:p>
            <a:pPr marL="342900" indent="-342900">
              <a:lnSpc>
                <a:spcPts val="2700"/>
              </a:lnSpc>
              <a:buFont typeface="Arial"/>
              <a:buChar char="•"/>
            </a:pPr>
            <a:endParaRPr lang="en-US" sz="2150">
              <a:solidFill>
                <a:srgbClr val="C6BFEE"/>
              </a:solidFill>
              <a:latin typeface="Prompt Medium"/>
              <a:ea typeface="Calibri" panose="020F0502020204030204"/>
              <a:cs typeface="Prompt Medium"/>
            </a:endParaRPr>
          </a:p>
        </p:txBody>
      </p:sp>
      <p:sp>
        <p:nvSpPr>
          <p:cNvPr id="7" name="Rectangle: Rounded Corners 6">
            <a:extLst>
              <a:ext uri="{FF2B5EF4-FFF2-40B4-BE49-F238E27FC236}">
                <a16:creationId xmlns:a16="http://schemas.microsoft.com/office/drawing/2014/main" id="{D7ECE566-E2F5-5E18-453C-9005C319ECB9}"/>
              </a:ext>
            </a:extLst>
          </p:cNvPr>
          <p:cNvSpPr/>
          <p:nvPr/>
        </p:nvSpPr>
        <p:spPr>
          <a:xfrm>
            <a:off x="1393982" y="2736805"/>
            <a:ext cx="1835192" cy="441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Wanting</a:t>
            </a:r>
            <a:endParaRPr lang="en-US"/>
          </a:p>
        </p:txBody>
      </p:sp>
      <p:sp>
        <p:nvSpPr>
          <p:cNvPr id="8" name="Arrow: Right 7">
            <a:extLst>
              <a:ext uri="{FF2B5EF4-FFF2-40B4-BE49-F238E27FC236}">
                <a16:creationId xmlns:a16="http://schemas.microsoft.com/office/drawing/2014/main" id="{C028F141-EABB-0328-4DD0-351191E92C83}"/>
              </a:ext>
            </a:extLst>
          </p:cNvPr>
          <p:cNvSpPr/>
          <p:nvPr/>
        </p:nvSpPr>
        <p:spPr>
          <a:xfrm>
            <a:off x="3280331" y="2768778"/>
            <a:ext cx="1016709" cy="351693"/>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F1BF015-7A74-16DC-0C15-212F4B16BBD0}"/>
              </a:ext>
            </a:extLst>
          </p:cNvPr>
          <p:cNvSpPr/>
          <p:nvPr/>
        </p:nvSpPr>
        <p:spPr>
          <a:xfrm>
            <a:off x="3254752" y="3337879"/>
            <a:ext cx="1042288" cy="370875"/>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F383DB2-DC4E-FE73-84D4-2E6497ADB941}"/>
              </a:ext>
            </a:extLst>
          </p:cNvPr>
          <p:cNvSpPr/>
          <p:nvPr/>
        </p:nvSpPr>
        <p:spPr>
          <a:xfrm>
            <a:off x="4284251" y="3337878"/>
            <a:ext cx="2122942" cy="466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Calibri"/>
                <a:cs typeface="Calibri"/>
              </a:rPr>
              <a:t>Studi</a:t>
            </a:r>
            <a:endParaRPr lang="en-US">
              <a:ea typeface="Calibri" panose="020F0502020204030204"/>
              <a:cs typeface="Calibri" panose="020F0502020204030204"/>
            </a:endParaRPr>
          </a:p>
        </p:txBody>
      </p:sp>
      <p:sp>
        <p:nvSpPr>
          <p:cNvPr id="11" name="Rectangle: Rounded Corners 10">
            <a:extLst>
              <a:ext uri="{FF2B5EF4-FFF2-40B4-BE49-F238E27FC236}">
                <a16:creationId xmlns:a16="http://schemas.microsoft.com/office/drawing/2014/main" id="{3FADF7BA-DEC2-14C4-CEA4-A8CCB3C9B034}"/>
              </a:ext>
            </a:extLst>
          </p:cNvPr>
          <p:cNvSpPr/>
          <p:nvPr/>
        </p:nvSpPr>
        <p:spPr>
          <a:xfrm>
            <a:off x="4284252" y="2717621"/>
            <a:ext cx="2167702" cy="4603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Want </a:t>
            </a:r>
          </a:p>
        </p:txBody>
      </p:sp>
      <p:sp>
        <p:nvSpPr>
          <p:cNvPr id="16" name="Text 1">
            <a:extLst>
              <a:ext uri="{FF2B5EF4-FFF2-40B4-BE49-F238E27FC236}">
                <a16:creationId xmlns:a16="http://schemas.microsoft.com/office/drawing/2014/main" id="{FE34FC77-7712-EB10-CFDB-9091E746E11B}"/>
              </a:ext>
            </a:extLst>
          </p:cNvPr>
          <p:cNvSpPr/>
          <p:nvPr/>
        </p:nvSpPr>
        <p:spPr>
          <a:xfrm>
            <a:off x="7315991" y="2291033"/>
            <a:ext cx="3753515" cy="445209"/>
          </a:xfrm>
          <a:prstGeom prst="rect">
            <a:avLst/>
          </a:prstGeom>
          <a:noFill/>
          <a:ln/>
        </p:spPr>
        <p:txBody>
          <a:bodyPr wrap="none" lIns="0" tIns="0" rIns="0" bIns="0" rtlCol="0" anchor="t"/>
          <a:lstStyle/>
          <a:p>
            <a:pPr marL="342900" indent="-342900">
              <a:lnSpc>
                <a:spcPts val="2700"/>
              </a:lnSpc>
              <a:buFont typeface="Arial"/>
              <a:buChar char="•"/>
            </a:pPr>
            <a:r>
              <a:rPr lang="en-US" sz="2150">
                <a:solidFill>
                  <a:srgbClr val="C6BFEE"/>
                </a:solidFill>
                <a:latin typeface="Prompt Medium"/>
                <a:ea typeface="Calibri" panose="020F0502020204030204"/>
                <a:cs typeface="Prompt Medium"/>
              </a:rPr>
              <a:t>LEMMATIZATION</a:t>
            </a:r>
          </a:p>
          <a:p>
            <a:pPr marL="800100" lvl="1" indent="-342900">
              <a:lnSpc>
                <a:spcPts val="2700"/>
              </a:lnSpc>
              <a:buFont typeface="Courier New"/>
              <a:buChar char="o"/>
            </a:pPr>
            <a:endParaRPr lang="en-US" sz="2150">
              <a:solidFill>
                <a:srgbClr val="C6BFEE"/>
              </a:solidFill>
              <a:latin typeface="Prompt Medium"/>
              <a:ea typeface="Calibri" panose="020F0502020204030204"/>
              <a:cs typeface="Prompt Medium"/>
            </a:endParaRPr>
          </a:p>
          <a:p>
            <a:pPr marL="342900" indent="-342900">
              <a:lnSpc>
                <a:spcPts val="2700"/>
              </a:lnSpc>
              <a:buFont typeface="Arial"/>
              <a:buChar char="•"/>
            </a:pPr>
            <a:endParaRPr lang="en-US" sz="2150">
              <a:solidFill>
                <a:srgbClr val="C6BFEE"/>
              </a:solidFill>
              <a:latin typeface="Prompt Medium"/>
              <a:ea typeface="Calibri" panose="020F0502020204030204"/>
              <a:cs typeface="Prompt Medium"/>
            </a:endParaRPr>
          </a:p>
        </p:txBody>
      </p:sp>
      <p:sp>
        <p:nvSpPr>
          <p:cNvPr id="17" name="Rectangle: Rounded Corners 16">
            <a:extLst>
              <a:ext uri="{FF2B5EF4-FFF2-40B4-BE49-F238E27FC236}">
                <a16:creationId xmlns:a16="http://schemas.microsoft.com/office/drawing/2014/main" id="{83ED3774-69D4-EF7D-6DE7-2A8482CC7A33}"/>
              </a:ext>
            </a:extLst>
          </p:cNvPr>
          <p:cNvSpPr/>
          <p:nvPr/>
        </p:nvSpPr>
        <p:spPr>
          <a:xfrm>
            <a:off x="7494241" y="2717619"/>
            <a:ext cx="1963081" cy="4603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Calibri"/>
                <a:cs typeface="Calibri"/>
              </a:rPr>
              <a:t>Studies</a:t>
            </a:r>
          </a:p>
        </p:txBody>
      </p:sp>
      <p:sp>
        <p:nvSpPr>
          <p:cNvPr id="19" name="Arrow: Right 18">
            <a:extLst>
              <a:ext uri="{FF2B5EF4-FFF2-40B4-BE49-F238E27FC236}">
                <a16:creationId xmlns:a16="http://schemas.microsoft.com/office/drawing/2014/main" id="{7858FC20-4375-411C-BEC4-D346E8F71784}"/>
              </a:ext>
            </a:extLst>
          </p:cNvPr>
          <p:cNvSpPr/>
          <p:nvPr/>
        </p:nvSpPr>
        <p:spPr>
          <a:xfrm>
            <a:off x="9457324" y="2819929"/>
            <a:ext cx="1170175" cy="255777"/>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13C13CE-B821-86D0-C7E2-04842A0C17F1}"/>
              </a:ext>
            </a:extLst>
          </p:cNvPr>
          <p:cNvSpPr/>
          <p:nvPr/>
        </p:nvSpPr>
        <p:spPr>
          <a:xfrm>
            <a:off x="10608316" y="2717618"/>
            <a:ext cx="1720094" cy="466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ea typeface="Calibri"/>
                <a:cs typeface="Calibri"/>
              </a:rPr>
              <a:t>Study</a:t>
            </a:r>
          </a:p>
        </p:txBody>
      </p:sp>
      <p:sp>
        <p:nvSpPr>
          <p:cNvPr id="4" name="Rectangle: Rounded Corners 3">
            <a:extLst>
              <a:ext uri="{FF2B5EF4-FFF2-40B4-BE49-F238E27FC236}">
                <a16:creationId xmlns:a16="http://schemas.microsoft.com/office/drawing/2014/main" id="{7068FF6C-379B-5668-43B2-B38AB5DCBB27}"/>
              </a:ext>
            </a:extLst>
          </p:cNvPr>
          <p:cNvSpPr/>
          <p:nvPr/>
        </p:nvSpPr>
        <p:spPr>
          <a:xfrm>
            <a:off x="1393981" y="3318695"/>
            <a:ext cx="1835192" cy="441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Studies</a:t>
            </a:r>
            <a:endParaRPr lang="en-US"/>
          </a:p>
        </p:txBody>
      </p:sp>
      <p:graphicFrame>
        <p:nvGraphicFramePr>
          <p:cNvPr id="6" name="Table 5">
            <a:extLst>
              <a:ext uri="{FF2B5EF4-FFF2-40B4-BE49-F238E27FC236}">
                <a16:creationId xmlns:a16="http://schemas.microsoft.com/office/drawing/2014/main" id="{ED2962BE-C3A4-5FBB-39DE-523614DFEAF1}"/>
              </a:ext>
            </a:extLst>
          </p:cNvPr>
          <p:cNvGraphicFramePr>
            <a:graphicFrameLocks noGrp="1"/>
          </p:cNvGraphicFramePr>
          <p:nvPr>
            <p:extLst>
              <p:ext uri="{D42A27DB-BD31-4B8C-83A1-F6EECF244321}">
                <p14:modId xmlns:p14="http://schemas.microsoft.com/office/powerpoint/2010/main" val="968298302"/>
              </p:ext>
            </p:extLst>
          </p:nvPr>
        </p:nvGraphicFramePr>
        <p:xfrm>
          <a:off x="997527" y="4367378"/>
          <a:ext cx="12080247" cy="2213707"/>
        </p:xfrm>
        <a:graphic>
          <a:graphicData uri="http://schemas.openxmlformats.org/drawingml/2006/table">
            <a:tbl>
              <a:tblPr firstRow="1" bandRow="1">
                <a:tableStyleId>{5C22544A-7EE6-4342-B048-85BDC9FD1C3A}</a:tableStyleId>
              </a:tblPr>
              <a:tblGrid>
                <a:gridCol w="6189784">
                  <a:extLst>
                    <a:ext uri="{9D8B030D-6E8A-4147-A177-3AD203B41FA5}">
                      <a16:colId xmlns:a16="http://schemas.microsoft.com/office/drawing/2014/main" val="343053117"/>
                    </a:ext>
                  </a:extLst>
                </a:gridCol>
                <a:gridCol w="5890463">
                  <a:extLst>
                    <a:ext uri="{9D8B030D-6E8A-4147-A177-3AD203B41FA5}">
                      <a16:colId xmlns:a16="http://schemas.microsoft.com/office/drawing/2014/main" val="1938039222"/>
                    </a:ext>
                  </a:extLst>
                </a:gridCol>
              </a:tblGrid>
              <a:tr h="562707">
                <a:tc>
                  <a:txBody>
                    <a:bodyPr/>
                    <a:lstStyle/>
                    <a:p>
                      <a:r>
                        <a:rPr lang="en-US"/>
                        <a:t>STEMMING</a:t>
                      </a:r>
                    </a:p>
                  </a:txBody>
                  <a:tcPr/>
                </a:tc>
                <a:tc>
                  <a:txBody>
                    <a:bodyPr/>
                    <a:lstStyle/>
                    <a:p>
                      <a:r>
                        <a:rPr lang="en-US"/>
                        <a:t>LEMMATIZATION</a:t>
                      </a:r>
                    </a:p>
                  </a:txBody>
                  <a:tcPr/>
                </a:tc>
                <a:extLst>
                  <a:ext uri="{0D108BD9-81ED-4DB2-BD59-A6C34878D82A}">
                    <a16:rowId xmlns:a16="http://schemas.microsoft.com/office/drawing/2014/main" val="2098232400"/>
                  </a:ext>
                </a:extLst>
              </a:tr>
              <a:tr h="370840">
                <a:tc>
                  <a:txBody>
                    <a:bodyPr/>
                    <a:lstStyle/>
                    <a:p>
                      <a:pPr lvl="0">
                        <a:buNone/>
                      </a:pPr>
                      <a:r>
                        <a:rPr lang="en-US" sz="1800" b="1" i="0" u="none" strike="noStrike" noProof="0">
                          <a:latin typeface="Calibri"/>
                        </a:rPr>
                        <a:t>Stemming</a:t>
                      </a:r>
                      <a:r>
                        <a:rPr lang="en-US" sz="1800" b="0" i="0" u="none" strike="noStrike" noProof="0">
                          <a:latin typeface="Calibri"/>
                        </a:rPr>
                        <a:t> is a process that stems or removes last few characters from a word, often leading to incorrect meanings and spelling.</a:t>
                      </a:r>
                      <a:endParaRPr lang="en-US"/>
                    </a:p>
                  </a:txBody>
                  <a:tcPr/>
                </a:tc>
                <a:tc>
                  <a:txBody>
                    <a:bodyPr/>
                    <a:lstStyle/>
                    <a:p>
                      <a:pPr lvl="0">
                        <a:buNone/>
                      </a:pPr>
                      <a:r>
                        <a:rPr lang="en-US" sz="1800" b="1" i="0" u="none" strike="noStrike" noProof="0">
                          <a:latin typeface="Calibri"/>
                        </a:rPr>
                        <a:t>Lemmatization</a:t>
                      </a:r>
                      <a:r>
                        <a:rPr lang="en-US" sz="1800" b="0" i="0" u="none" strike="noStrike" noProof="0">
                          <a:latin typeface="Calibri"/>
                        </a:rPr>
                        <a:t> considers the context and converts the word to its meaningful base form, which is called Lemma.</a:t>
                      </a:r>
                      <a:endParaRPr lang="en-US"/>
                    </a:p>
                  </a:txBody>
                  <a:tcPr/>
                </a:tc>
                <a:extLst>
                  <a:ext uri="{0D108BD9-81ED-4DB2-BD59-A6C34878D82A}">
                    <a16:rowId xmlns:a16="http://schemas.microsoft.com/office/drawing/2014/main" val="1308747607"/>
                  </a:ext>
                </a:extLst>
              </a:tr>
              <a:tr h="370840">
                <a:tc>
                  <a:txBody>
                    <a:bodyPr/>
                    <a:lstStyle/>
                    <a:p>
                      <a:r>
                        <a:rPr lang="en-US"/>
                        <a:t>Ex: "Caring" --&gt; "Car"</a:t>
                      </a:r>
                    </a:p>
                  </a:txBody>
                  <a:tcPr/>
                </a:tc>
                <a:tc>
                  <a:txBody>
                    <a:bodyPr/>
                    <a:lstStyle/>
                    <a:p>
                      <a:r>
                        <a:rPr lang="en-US"/>
                        <a:t>Ex: "Caring" --&gt; "Care"</a:t>
                      </a:r>
                    </a:p>
                  </a:txBody>
                  <a:tcPr/>
                </a:tc>
                <a:extLst>
                  <a:ext uri="{0D108BD9-81ED-4DB2-BD59-A6C34878D82A}">
                    <a16:rowId xmlns:a16="http://schemas.microsoft.com/office/drawing/2014/main" val="1764046945"/>
                  </a:ext>
                </a:extLst>
              </a:tr>
              <a:tr h="370840">
                <a:tc>
                  <a:txBody>
                    <a:bodyPr/>
                    <a:lstStyle/>
                    <a:p>
                      <a:pPr lvl="0">
                        <a:buNone/>
                      </a:pPr>
                      <a:r>
                        <a:rPr lang="en-US" sz="1800" b="0" i="0" u="none" strike="noStrike" noProof="0">
                          <a:latin typeface="Calibri"/>
                        </a:rPr>
                        <a:t>Stemming is used in case of large dataset where performance is an issue.</a:t>
                      </a:r>
                      <a:endParaRPr lang="en-US"/>
                    </a:p>
                  </a:txBody>
                  <a:tcPr/>
                </a:tc>
                <a:tc>
                  <a:txBody>
                    <a:bodyPr/>
                    <a:lstStyle/>
                    <a:p>
                      <a:pPr lvl="0">
                        <a:buNone/>
                      </a:pPr>
                      <a:r>
                        <a:rPr lang="en-US" sz="1800" b="0" i="0" u="none" strike="noStrike" noProof="0">
                          <a:latin typeface="Calibri"/>
                        </a:rPr>
                        <a:t>Lemmatization is computationally expensive since it involves look-up tables and what not.</a:t>
                      </a:r>
                      <a:endParaRPr lang="en-US"/>
                    </a:p>
                  </a:txBody>
                  <a:tcPr/>
                </a:tc>
                <a:extLst>
                  <a:ext uri="{0D108BD9-81ED-4DB2-BD59-A6C34878D82A}">
                    <a16:rowId xmlns:a16="http://schemas.microsoft.com/office/drawing/2014/main" val="1287030054"/>
                  </a:ext>
                </a:extLst>
              </a:tr>
            </a:tbl>
          </a:graphicData>
        </a:graphic>
      </p:graphicFrame>
      <p:sp>
        <p:nvSpPr>
          <p:cNvPr id="12" name="Rectangle 11">
            <a:extLst>
              <a:ext uri="{FF2B5EF4-FFF2-40B4-BE49-F238E27FC236}">
                <a16:creationId xmlns:a16="http://schemas.microsoft.com/office/drawing/2014/main" id="{6095E36F-374D-11C6-EDFF-4CAC867EF389}"/>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800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86996-AE37-1888-C043-D628BD07E0B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B370882-2B9A-1E8A-3DEE-368DBBADFF73}"/>
              </a:ext>
            </a:extLst>
          </p:cNvPr>
          <p:cNvSpPr/>
          <p:nvPr/>
        </p:nvSpPr>
        <p:spPr>
          <a:xfrm>
            <a:off x="864037" y="1331833"/>
            <a:ext cx="11009583" cy="860048"/>
          </a:xfrm>
          <a:prstGeom prst="rect">
            <a:avLst/>
          </a:prstGeom>
          <a:noFill/>
          <a:ln/>
        </p:spPr>
        <p:txBody>
          <a:bodyPr wrap="square" lIns="0" tIns="0" rIns="0" bIns="0" rtlCol="0" anchor="t"/>
          <a:lstStyle/>
          <a:p>
            <a:pPr>
              <a:lnSpc>
                <a:spcPts val="5400"/>
              </a:lnSpc>
            </a:pPr>
            <a:r>
              <a:rPr lang="en-US" sz="4300">
                <a:solidFill>
                  <a:srgbClr val="C6BFEE"/>
                </a:solidFill>
                <a:latin typeface="Prompt Medium"/>
                <a:ea typeface="Prompt Medium" pitchFamily="34" charset="-122"/>
                <a:cs typeface="Prompt Medium"/>
              </a:rPr>
              <a:t>NLP STEPS</a:t>
            </a:r>
            <a:endParaRPr lang="en-US" sz="4300">
              <a:solidFill>
                <a:srgbClr val="C6BFEE"/>
              </a:solidFill>
              <a:latin typeface="Prompt Medium"/>
              <a:cs typeface="Prompt Medium"/>
            </a:endParaRPr>
          </a:p>
        </p:txBody>
      </p:sp>
      <p:sp>
        <p:nvSpPr>
          <p:cNvPr id="3" name="Text 1">
            <a:extLst>
              <a:ext uri="{FF2B5EF4-FFF2-40B4-BE49-F238E27FC236}">
                <a16:creationId xmlns:a16="http://schemas.microsoft.com/office/drawing/2014/main" id="{E7D58396-8F79-32C6-11B0-7676B027C870}"/>
              </a:ext>
            </a:extLst>
          </p:cNvPr>
          <p:cNvSpPr/>
          <p:nvPr/>
        </p:nvSpPr>
        <p:spPr>
          <a:xfrm>
            <a:off x="864037" y="2192542"/>
            <a:ext cx="4752835" cy="445209"/>
          </a:xfrm>
          <a:prstGeom prst="rect">
            <a:avLst/>
          </a:prstGeom>
          <a:noFill/>
          <a:ln/>
        </p:spPr>
        <p:txBody>
          <a:bodyPr wrap="none" lIns="0" tIns="0" rIns="0" bIns="0" rtlCol="0" anchor="t"/>
          <a:lstStyle/>
          <a:p>
            <a:pPr marL="342900" indent="-342900">
              <a:lnSpc>
                <a:spcPts val="2700"/>
              </a:lnSpc>
              <a:buFont typeface="Arial"/>
              <a:buChar char="•"/>
            </a:pPr>
            <a:r>
              <a:rPr lang="en-US" sz="2150">
                <a:solidFill>
                  <a:srgbClr val="C6BFEE"/>
                </a:solidFill>
                <a:latin typeface="Prompt Medium"/>
                <a:ea typeface="Calibri" panose="020F0502020204030204"/>
                <a:cs typeface="Prompt Medium"/>
              </a:rPr>
              <a:t>Part Of Speech (POS) Tagging</a:t>
            </a:r>
          </a:p>
          <a:p>
            <a:pPr marL="800100" lvl="1" indent="-342900">
              <a:lnSpc>
                <a:spcPts val="2700"/>
              </a:lnSpc>
              <a:buFont typeface="Courier New"/>
              <a:buChar char="o"/>
            </a:pPr>
            <a:endParaRPr lang="en-US" sz="2150">
              <a:solidFill>
                <a:srgbClr val="C6BFEE"/>
              </a:solidFill>
              <a:latin typeface="Prompt Medium"/>
              <a:ea typeface="Calibri" panose="020F0502020204030204"/>
              <a:cs typeface="Prompt Medium"/>
            </a:endParaRPr>
          </a:p>
          <a:p>
            <a:pPr marL="342900" indent="-342900">
              <a:lnSpc>
                <a:spcPts val="2700"/>
              </a:lnSpc>
              <a:buFont typeface="Arial"/>
              <a:buChar char="•"/>
            </a:pPr>
            <a:endParaRPr lang="en-US" sz="2150">
              <a:solidFill>
                <a:srgbClr val="C6BFEE"/>
              </a:solidFill>
              <a:latin typeface="Prompt Medium"/>
              <a:ea typeface="Calibri" panose="020F0502020204030204"/>
              <a:cs typeface="Prompt Medium"/>
            </a:endParaRPr>
          </a:p>
        </p:txBody>
      </p:sp>
      <p:sp>
        <p:nvSpPr>
          <p:cNvPr id="7" name="Rectangle: Rounded Corners 6">
            <a:extLst>
              <a:ext uri="{FF2B5EF4-FFF2-40B4-BE49-F238E27FC236}">
                <a16:creationId xmlns:a16="http://schemas.microsoft.com/office/drawing/2014/main" id="{62F57D36-50E8-E6C4-EF7E-9BDF5DA1CB77}"/>
              </a:ext>
            </a:extLst>
          </p:cNvPr>
          <p:cNvSpPr/>
          <p:nvPr/>
        </p:nvSpPr>
        <p:spPr>
          <a:xfrm>
            <a:off x="1532129" y="2736805"/>
            <a:ext cx="1328654" cy="355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Need</a:t>
            </a:r>
            <a:endParaRPr lang="en-US"/>
          </a:p>
        </p:txBody>
      </p:sp>
      <p:sp>
        <p:nvSpPr>
          <p:cNvPr id="8" name="Arrow: Right 7">
            <a:extLst>
              <a:ext uri="{FF2B5EF4-FFF2-40B4-BE49-F238E27FC236}">
                <a16:creationId xmlns:a16="http://schemas.microsoft.com/office/drawing/2014/main" id="{3F0BF0F6-29A2-6716-2E78-712AED5785E7}"/>
              </a:ext>
            </a:extLst>
          </p:cNvPr>
          <p:cNvSpPr/>
          <p:nvPr/>
        </p:nvSpPr>
        <p:spPr>
          <a:xfrm>
            <a:off x="2859313" y="2795093"/>
            <a:ext cx="1043022" cy="239860"/>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DE8EC44-DDB9-6B51-FB22-11755B7547FB}"/>
              </a:ext>
            </a:extLst>
          </p:cNvPr>
          <p:cNvSpPr/>
          <p:nvPr/>
        </p:nvSpPr>
        <p:spPr>
          <a:xfrm>
            <a:off x="3896125" y="2737356"/>
            <a:ext cx="1055950" cy="355144"/>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verb</a:t>
            </a:r>
          </a:p>
        </p:txBody>
      </p:sp>
      <p:sp>
        <p:nvSpPr>
          <p:cNvPr id="16" name="Text 1">
            <a:extLst>
              <a:ext uri="{FF2B5EF4-FFF2-40B4-BE49-F238E27FC236}">
                <a16:creationId xmlns:a16="http://schemas.microsoft.com/office/drawing/2014/main" id="{4F874D40-FFB4-8B78-D204-48EC4CB35A79}"/>
              </a:ext>
            </a:extLst>
          </p:cNvPr>
          <p:cNvSpPr/>
          <p:nvPr/>
        </p:nvSpPr>
        <p:spPr>
          <a:xfrm>
            <a:off x="7315991" y="2291033"/>
            <a:ext cx="5087184" cy="438631"/>
          </a:xfrm>
          <a:prstGeom prst="rect">
            <a:avLst/>
          </a:prstGeom>
          <a:noFill/>
          <a:ln/>
        </p:spPr>
        <p:txBody>
          <a:bodyPr wrap="none" lIns="0" tIns="0" rIns="0" bIns="0" rtlCol="0" anchor="t"/>
          <a:lstStyle/>
          <a:p>
            <a:pPr marL="342900" indent="-342900">
              <a:lnSpc>
                <a:spcPts val="2700"/>
              </a:lnSpc>
              <a:buFont typeface="Arial"/>
              <a:buChar char="•"/>
            </a:pPr>
            <a:r>
              <a:rPr lang="en-US" sz="2150">
                <a:solidFill>
                  <a:srgbClr val="C6BFEE"/>
                </a:solidFill>
                <a:latin typeface="Prompt Medium"/>
                <a:ea typeface="Calibri" panose="020F0502020204030204"/>
                <a:cs typeface="Prompt Medium"/>
              </a:rPr>
              <a:t>Named Entity Recognition (NER)</a:t>
            </a:r>
          </a:p>
          <a:p>
            <a:pPr marL="800100" lvl="1" indent="-342900">
              <a:lnSpc>
                <a:spcPts val="2700"/>
              </a:lnSpc>
              <a:buFont typeface="Courier New"/>
              <a:buChar char="o"/>
            </a:pPr>
            <a:endParaRPr lang="en-US" sz="2150">
              <a:solidFill>
                <a:srgbClr val="C6BFEE"/>
              </a:solidFill>
              <a:latin typeface="Prompt Medium"/>
              <a:ea typeface="Calibri" panose="020F0502020204030204"/>
              <a:cs typeface="Prompt Medium"/>
            </a:endParaRPr>
          </a:p>
          <a:p>
            <a:pPr marL="342900" indent="-342900">
              <a:lnSpc>
                <a:spcPts val="2700"/>
              </a:lnSpc>
              <a:buFont typeface="Arial"/>
              <a:buChar char="•"/>
            </a:pPr>
            <a:endParaRPr lang="en-US" sz="2150">
              <a:solidFill>
                <a:srgbClr val="C6BFEE"/>
              </a:solidFill>
              <a:latin typeface="Prompt Medium"/>
              <a:ea typeface="Calibri" panose="020F0502020204030204"/>
              <a:cs typeface="Prompt Medium"/>
            </a:endParaRPr>
          </a:p>
        </p:txBody>
      </p:sp>
      <p:sp>
        <p:nvSpPr>
          <p:cNvPr id="17" name="Rectangle: Rounded Corners 16">
            <a:extLst>
              <a:ext uri="{FF2B5EF4-FFF2-40B4-BE49-F238E27FC236}">
                <a16:creationId xmlns:a16="http://schemas.microsoft.com/office/drawing/2014/main" id="{200DC79F-1FF4-97A0-A2B2-DF38496CE2C4}"/>
              </a:ext>
            </a:extLst>
          </p:cNvPr>
          <p:cNvSpPr/>
          <p:nvPr/>
        </p:nvSpPr>
        <p:spPr>
          <a:xfrm>
            <a:off x="7353565" y="2858479"/>
            <a:ext cx="4870741" cy="7827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U.S. President Trump starts a cryptocurrency called $TRUMP coin.</a:t>
            </a:r>
            <a:endParaRPr lang="en-US"/>
          </a:p>
        </p:txBody>
      </p:sp>
      <p:sp>
        <p:nvSpPr>
          <p:cNvPr id="19" name="Arrow: Right 18">
            <a:extLst>
              <a:ext uri="{FF2B5EF4-FFF2-40B4-BE49-F238E27FC236}">
                <a16:creationId xmlns:a16="http://schemas.microsoft.com/office/drawing/2014/main" id="{96E18404-734E-FF5F-555B-50B1DF455638}"/>
              </a:ext>
            </a:extLst>
          </p:cNvPr>
          <p:cNvSpPr/>
          <p:nvPr/>
        </p:nvSpPr>
        <p:spPr>
          <a:xfrm>
            <a:off x="9428066" y="3934259"/>
            <a:ext cx="719762" cy="33595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6D7E09D-D76B-EF7F-97C6-910180B2E0DC}"/>
              </a:ext>
            </a:extLst>
          </p:cNvPr>
          <p:cNvSpPr/>
          <p:nvPr/>
        </p:nvSpPr>
        <p:spPr>
          <a:xfrm>
            <a:off x="7713812" y="3875420"/>
            <a:ext cx="1720094" cy="4667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ea typeface="Calibri"/>
                <a:cs typeface="Calibri"/>
              </a:rPr>
              <a:t>U.S.</a:t>
            </a:r>
          </a:p>
        </p:txBody>
      </p:sp>
      <p:sp>
        <p:nvSpPr>
          <p:cNvPr id="5" name="Rectangle: Rounded Corners 4">
            <a:extLst>
              <a:ext uri="{FF2B5EF4-FFF2-40B4-BE49-F238E27FC236}">
                <a16:creationId xmlns:a16="http://schemas.microsoft.com/office/drawing/2014/main" id="{AAA8A7BB-B8C8-6B8C-068E-9ED48126CB64}"/>
              </a:ext>
            </a:extLst>
          </p:cNvPr>
          <p:cNvSpPr/>
          <p:nvPr/>
        </p:nvSpPr>
        <p:spPr>
          <a:xfrm>
            <a:off x="1532129" y="3342019"/>
            <a:ext cx="1328654" cy="355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one</a:t>
            </a:r>
            <a:endParaRPr lang="en-US"/>
          </a:p>
        </p:txBody>
      </p:sp>
      <p:sp>
        <p:nvSpPr>
          <p:cNvPr id="18" name="Arrow: Right 17">
            <a:extLst>
              <a:ext uri="{FF2B5EF4-FFF2-40B4-BE49-F238E27FC236}">
                <a16:creationId xmlns:a16="http://schemas.microsoft.com/office/drawing/2014/main" id="{291853A1-EFFC-173F-6D53-51CAEBACF8BA}"/>
              </a:ext>
            </a:extLst>
          </p:cNvPr>
          <p:cNvSpPr/>
          <p:nvPr/>
        </p:nvSpPr>
        <p:spPr>
          <a:xfrm>
            <a:off x="2859313" y="3400307"/>
            <a:ext cx="1043022" cy="239860"/>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15966657-9606-F2CA-79DA-2B50A673108D}"/>
              </a:ext>
            </a:extLst>
          </p:cNvPr>
          <p:cNvSpPr/>
          <p:nvPr/>
        </p:nvSpPr>
        <p:spPr>
          <a:xfrm>
            <a:off x="3896125" y="3342570"/>
            <a:ext cx="1055950" cy="3551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digit</a:t>
            </a:r>
          </a:p>
        </p:txBody>
      </p:sp>
      <p:sp>
        <p:nvSpPr>
          <p:cNvPr id="22" name="Rectangle: Rounded Corners 21">
            <a:extLst>
              <a:ext uri="{FF2B5EF4-FFF2-40B4-BE49-F238E27FC236}">
                <a16:creationId xmlns:a16="http://schemas.microsoft.com/office/drawing/2014/main" id="{D0BA8879-6F58-9C66-B30F-AA20619073AE}"/>
              </a:ext>
            </a:extLst>
          </p:cNvPr>
          <p:cNvSpPr/>
          <p:nvPr/>
        </p:nvSpPr>
        <p:spPr>
          <a:xfrm>
            <a:off x="1532129" y="3934076"/>
            <a:ext cx="1328654" cy="355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shot</a:t>
            </a:r>
            <a:endParaRPr lang="en-US"/>
          </a:p>
        </p:txBody>
      </p:sp>
      <p:sp>
        <p:nvSpPr>
          <p:cNvPr id="23" name="Arrow: Right 22">
            <a:extLst>
              <a:ext uri="{FF2B5EF4-FFF2-40B4-BE49-F238E27FC236}">
                <a16:creationId xmlns:a16="http://schemas.microsoft.com/office/drawing/2014/main" id="{E23897D3-2F8B-8F46-200F-6CCD585CE054}"/>
              </a:ext>
            </a:extLst>
          </p:cNvPr>
          <p:cNvSpPr/>
          <p:nvPr/>
        </p:nvSpPr>
        <p:spPr>
          <a:xfrm>
            <a:off x="2859313" y="3998943"/>
            <a:ext cx="1043022" cy="239860"/>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61CDBA4-942C-7E5C-D772-2F94111C159D}"/>
              </a:ext>
            </a:extLst>
          </p:cNvPr>
          <p:cNvSpPr/>
          <p:nvPr/>
        </p:nvSpPr>
        <p:spPr>
          <a:xfrm>
            <a:off x="3896125" y="3941206"/>
            <a:ext cx="1055950" cy="355144"/>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verb</a:t>
            </a:r>
          </a:p>
        </p:txBody>
      </p:sp>
      <p:sp>
        <p:nvSpPr>
          <p:cNvPr id="25" name="Rectangle: Rounded Corners 24">
            <a:extLst>
              <a:ext uri="{FF2B5EF4-FFF2-40B4-BE49-F238E27FC236}">
                <a16:creationId xmlns:a16="http://schemas.microsoft.com/office/drawing/2014/main" id="{75FE56FA-C6E8-A740-B90C-665461A8389E}"/>
              </a:ext>
            </a:extLst>
          </p:cNvPr>
          <p:cNvSpPr/>
          <p:nvPr/>
        </p:nvSpPr>
        <p:spPr>
          <a:xfrm>
            <a:off x="1532129" y="4539290"/>
            <a:ext cx="1328654" cy="355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espresso</a:t>
            </a:r>
            <a:endParaRPr lang="en-US"/>
          </a:p>
        </p:txBody>
      </p:sp>
      <p:sp>
        <p:nvSpPr>
          <p:cNvPr id="26" name="Arrow: Right 25">
            <a:extLst>
              <a:ext uri="{FF2B5EF4-FFF2-40B4-BE49-F238E27FC236}">
                <a16:creationId xmlns:a16="http://schemas.microsoft.com/office/drawing/2014/main" id="{9A48FA2A-F94D-F071-7385-9D08897B6767}"/>
              </a:ext>
            </a:extLst>
          </p:cNvPr>
          <p:cNvSpPr/>
          <p:nvPr/>
        </p:nvSpPr>
        <p:spPr>
          <a:xfrm>
            <a:off x="2859313" y="4597579"/>
            <a:ext cx="1043022" cy="239860"/>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A1148343-D5C3-9A8C-F96D-7440F93C615A}"/>
              </a:ext>
            </a:extLst>
          </p:cNvPr>
          <p:cNvSpPr/>
          <p:nvPr/>
        </p:nvSpPr>
        <p:spPr>
          <a:xfrm>
            <a:off x="3896125" y="4539842"/>
            <a:ext cx="1055950" cy="355144"/>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noun</a:t>
            </a:r>
          </a:p>
        </p:txBody>
      </p:sp>
      <p:sp>
        <p:nvSpPr>
          <p:cNvPr id="28" name="Rectangle: Rounded Corners 27">
            <a:extLst>
              <a:ext uri="{FF2B5EF4-FFF2-40B4-BE49-F238E27FC236}">
                <a16:creationId xmlns:a16="http://schemas.microsoft.com/office/drawing/2014/main" id="{8BA1BBE3-A7E4-D1BC-EB59-10199ECABEC6}"/>
              </a:ext>
            </a:extLst>
          </p:cNvPr>
          <p:cNvSpPr/>
          <p:nvPr/>
        </p:nvSpPr>
        <p:spPr>
          <a:xfrm>
            <a:off x="1532129" y="5131347"/>
            <a:ext cx="1328654" cy="355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hot</a:t>
            </a:r>
            <a:endParaRPr lang="en-US"/>
          </a:p>
        </p:txBody>
      </p:sp>
      <p:sp>
        <p:nvSpPr>
          <p:cNvPr id="29" name="Arrow: Right 28">
            <a:extLst>
              <a:ext uri="{FF2B5EF4-FFF2-40B4-BE49-F238E27FC236}">
                <a16:creationId xmlns:a16="http://schemas.microsoft.com/office/drawing/2014/main" id="{F172B5BE-B8EB-99C3-9FA2-296631D26812}"/>
              </a:ext>
            </a:extLst>
          </p:cNvPr>
          <p:cNvSpPr/>
          <p:nvPr/>
        </p:nvSpPr>
        <p:spPr>
          <a:xfrm>
            <a:off x="2859313" y="5189636"/>
            <a:ext cx="1043022" cy="239860"/>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EDB64B34-CBC8-43E6-DE9E-F1D9DEFCA2CA}"/>
              </a:ext>
            </a:extLst>
          </p:cNvPr>
          <p:cNvSpPr/>
          <p:nvPr/>
        </p:nvSpPr>
        <p:spPr>
          <a:xfrm>
            <a:off x="3896125" y="5131899"/>
            <a:ext cx="1055950" cy="355144"/>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adj</a:t>
            </a:r>
          </a:p>
        </p:txBody>
      </p:sp>
      <p:sp>
        <p:nvSpPr>
          <p:cNvPr id="31" name="Rectangle: Rounded Corners 30">
            <a:extLst>
              <a:ext uri="{FF2B5EF4-FFF2-40B4-BE49-F238E27FC236}">
                <a16:creationId xmlns:a16="http://schemas.microsoft.com/office/drawing/2014/main" id="{8FF57693-80D6-7D24-83F1-341974B63221}"/>
              </a:ext>
            </a:extLst>
          </p:cNvPr>
          <p:cNvSpPr/>
          <p:nvPr/>
        </p:nvSpPr>
        <p:spPr>
          <a:xfrm>
            <a:off x="10154405" y="3881998"/>
            <a:ext cx="1720094" cy="466792"/>
          </a:xfrm>
          <a:prstGeom prst="roundRect">
            <a:avLst/>
          </a:prstGeom>
          <a:solidFill>
            <a:schemeClr val="accent6">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ea typeface="Calibri"/>
                <a:cs typeface="Calibri"/>
              </a:rPr>
              <a:t>LOCATION</a:t>
            </a:r>
          </a:p>
        </p:txBody>
      </p:sp>
      <p:sp>
        <p:nvSpPr>
          <p:cNvPr id="32" name="Rectangle: Rounded Corners 31">
            <a:extLst>
              <a:ext uri="{FF2B5EF4-FFF2-40B4-BE49-F238E27FC236}">
                <a16:creationId xmlns:a16="http://schemas.microsoft.com/office/drawing/2014/main" id="{EE137AC0-87DE-E90E-5C76-FC58E84AAD96}"/>
              </a:ext>
            </a:extLst>
          </p:cNvPr>
          <p:cNvSpPr/>
          <p:nvPr/>
        </p:nvSpPr>
        <p:spPr>
          <a:xfrm>
            <a:off x="7641449" y="4513526"/>
            <a:ext cx="1858240" cy="40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ea typeface="Calibri"/>
                <a:cs typeface="Calibri"/>
              </a:rPr>
              <a:t>President Trump</a:t>
            </a:r>
          </a:p>
        </p:txBody>
      </p:sp>
      <p:sp>
        <p:nvSpPr>
          <p:cNvPr id="33" name="Arrow: Right 32">
            <a:extLst>
              <a:ext uri="{FF2B5EF4-FFF2-40B4-BE49-F238E27FC236}">
                <a16:creationId xmlns:a16="http://schemas.microsoft.com/office/drawing/2014/main" id="{F5208A64-DFA9-94A6-2AEC-8AD33077C221}"/>
              </a:ext>
            </a:extLst>
          </p:cNvPr>
          <p:cNvSpPr/>
          <p:nvPr/>
        </p:nvSpPr>
        <p:spPr>
          <a:xfrm>
            <a:off x="9493850" y="4552630"/>
            <a:ext cx="719762" cy="33595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271DFAB-637F-4E46-8E97-EA4E13BEF3BC}"/>
              </a:ext>
            </a:extLst>
          </p:cNvPr>
          <p:cNvSpPr/>
          <p:nvPr/>
        </p:nvSpPr>
        <p:spPr>
          <a:xfrm>
            <a:off x="10220189" y="4526682"/>
            <a:ext cx="1680624" cy="4010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ea typeface="Calibri"/>
                <a:cs typeface="Calibri"/>
              </a:rPr>
              <a:t>PERSON</a:t>
            </a:r>
          </a:p>
        </p:txBody>
      </p:sp>
      <p:sp>
        <p:nvSpPr>
          <p:cNvPr id="35" name="Rectangle: Rounded Corners 34">
            <a:extLst>
              <a:ext uri="{FF2B5EF4-FFF2-40B4-BE49-F238E27FC236}">
                <a16:creationId xmlns:a16="http://schemas.microsoft.com/office/drawing/2014/main" id="{1420EC48-7FCE-A75F-6D6D-9E1FB0C3CD71}"/>
              </a:ext>
            </a:extLst>
          </p:cNvPr>
          <p:cNvSpPr/>
          <p:nvPr/>
        </p:nvSpPr>
        <p:spPr>
          <a:xfrm>
            <a:off x="7648027" y="5079270"/>
            <a:ext cx="1858240" cy="40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ea typeface="Calibri"/>
                <a:cs typeface="Calibri"/>
              </a:rPr>
              <a:t>$TRUMP coin</a:t>
            </a:r>
          </a:p>
        </p:txBody>
      </p:sp>
      <p:sp>
        <p:nvSpPr>
          <p:cNvPr id="36" name="Arrow: Right 35">
            <a:extLst>
              <a:ext uri="{FF2B5EF4-FFF2-40B4-BE49-F238E27FC236}">
                <a16:creationId xmlns:a16="http://schemas.microsoft.com/office/drawing/2014/main" id="{84E15B1A-35EF-FADA-BFAA-A5EBF8FDC2AB}"/>
              </a:ext>
            </a:extLst>
          </p:cNvPr>
          <p:cNvSpPr/>
          <p:nvPr/>
        </p:nvSpPr>
        <p:spPr>
          <a:xfrm>
            <a:off x="9500428" y="5092060"/>
            <a:ext cx="719762" cy="33595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983DEDEB-56E5-1746-E626-3F0B5EE923DD}"/>
              </a:ext>
            </a:extLst>
          </p:cNvPr>
          <p:cNvSpPr/>
          <p:nvPr/>
        </p:nvSpPr>
        <p:spPr>
          <a:xfrm>
            <a:off x="10226767" y="5079269"/>
            <a:ext cx="1680624" cy="40100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bg1"/>
                </a:solidFill>
                <a:ea typeface="Calibri"/>
                <a:cs typeface="Calibri"/>
              </a:rPr>
              <a:t>PRODUCT</a:t>
            </a:r>
          </a:p>
        </p:txBody>
      </p:sp>
      <p:sp>
        <p:nvSpPr>
          <p:cNvPr id="6" name="Rectangle 5">
            <a:extLst>
              <a:ext uri="{FF2B5EF4-FFF2-40B4-BE49-F238E27FC236}">
                <a16:creationId xmlns:a16="http://schemas.microsoft.com/office/drawing/2014/main" id="{10399E09-05A7-44D4-8070-5C0C7826C7EB}"/>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805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83220" y="870466"/>
            <a:ext cx="7486266" cy="591483"/>
          </a:xfrm>
          <a:prstGeom prst="rect">
            <a:avLst/>
          </a:prstGeom>
          <a:noFill/>
          <a:ln/>
        </p:spPr>
        <p:txBody>
          <a:bodyPr wrap="square" lIns="0" tIns="0" rIns="0" bIns="0" rtlCol="0" anchor="t"/>
          <a:lstStyle/>
          <a:p>
            <a:pPr marL="0" indent="0">
              <a:lnSpc>
                <a:spcPts val="5400"/>
              </a:lnSpc>
              <a:buNone/>
            </a:pPr>
            <a:r>
              <a:rPr lang="en-US" sz="4300">
                <a:solidFill>
                  <a:srgbClr val="C6BFEE"/>
                </a:solidFill>
                <a:latin typeface="Prompt Medium"/>
                <a:ea typeface="Prompt Medium" pitchFamily="34" charset="-122"/>
                <a:cs typeface="Prompt Medium"/>
              </a:rPr>
              <a:t>Exploratory Data Analysis:</a:t>
            </a:r>
            <a:endParaRPr lang="en-US" sz="4300">
              <a:solidFill>
                <a:srgbClr val="C6BFEE"/>
              </a:solidFill>
              <a:latin typeface="Prompt Medium"/>
              <a:cs typeface="Prompt Medium"/>
            </a:endParaRPr>
          </a:p>
        </p:txBody>
      </p:sp>
      <p:sp>
        <p:nvSpPr>
          <p:cNvPr id="3" name="Shape 1"/>
          <p:cNvSpPr/>
          <p:nvPr/>
        </p:nvSpPr>
        <p:spPr>
          <a:xfrm>
            <a:off x="896929" y="2395101"/>
            <a:ext cx="555427" cy="555427"/>
          </a:xfrm>
          <a:prstGeom prst="roundRect">
            <a:avLst>
              <a:gd name="adj" fmla="val 18669"/>
            </a:avLst>
          </a:prstGeom>
          <a:solidFill>
            <a:srgbClr val="542C49"/>
          </a:solidFill>
          <a:ln w="15240">
            <a:solidFill>
              <a:srgbClr val="6D4562"/>
            </a:solidFill>
            <a:prstDash val="solid"/>
          </a:ln>
        </p:spPr>
        <p:txBody>
          <a:bodyPr/>
          <a:lstStyle/>
          <a:p>
            <a:endParaRPr lang="en-US"/>
          </a:p>
        </p:txBody>
      </p:sp>
      <p:sp>
        <p:nvSpPr>
          <p:cNvPr id="4" name="Text 2"/>
          <p:cNvSpPr/>
          <p:nvPr/>
        </p:nvSpPr>
        <p:spPr>
          <a:xfrm>
            <a:off x="1080135" y="2521367"/>
            <a:ext cx="123111" cy="329208"/>
          </a:xfrm>
          <a:prstGeom prst="rect">
            <a:avLst/>
          </a:prstGeom>
          <a:noFill/>
          <a:ln/>
        </p:spPr>
        <p:txBody>
          <a:bodyPr wrap="none" lIns="0" tIns="0" rIns="0" bIns="0" rtlCol="0" anchor="t"/>
          <a:lstStyle/>
          <a:p>
            <a:pPr marL="0" indent="0" algn="ctr">
              <a:lnSpc>
                <a:spcPts val="2550"/>
              </a:lnSpc>
              <a:buNone/>
            </a:pPr>
            <a:r>
              <a:rPr lang="en-US" sz="2550">
                <a:solidFill>
                  <a:srgbClr val="DAD8E9"/>
                </a:solidFill>
                <a:latin typeface="Prompt Medium" pitchFamily="34" charset="0"/>
                <a:ea typeface="Prompt Medium" pitchFamily="34" charset="-122"/>
                <a:cs typeface="Prompt Medium" pitchFamily="34" charset="-120"/>
              </a:rPr>
              <a:t>1</a:t>
            </a:r>
            <a:endParaRPr lang="en-US" sz="2550"/>
          </a:p>
        </p:txBody>
      </p:sp>
      <p:sp>
        <p:nvSpPr>
          <p:cNvPr id="6" name="Shape 4"/>
          <p:cNvSpPr/>
          <p:nvPr/>
        </p:nvSpPr>
        <p:spPr>
          <a:xfrm>
            <a:off x="865858" y="5177771"/>
            <a:ext cx="555427" cy="555427"/>
          </a:xfrm>
          <a:prstGeom prst="roundRect">
            <a:avLst>
              <a:gd name="adj" fmla="val 18669"/>
            </a:avLst>
          </a:prstGeom>
          <a:solidFill>
            <a:srgbClr val="542C49"/>
          </a:solidFill>
          <a:ln w="15240">
            <a:solidFill>
              <a:srgbClr val="6D4562"/>
            </a:solidFill>
            <a:prstDash val="solid"/>
          </a:ln>
        </p:spPr>
        <p:txBody>
          <a:bodyPr/>
          <a:lstStyle/>
          <a:p>
            <a:endParaRPr lang="en-US"/>
          </a:p>
        </p:txBody>
      </p:sp>
      <p:sp>
        <p:nvSpPr>
          <p:cNvPr id="7" name="Text 5"/>
          <p:cNvSpPr/>
          <p:nvPr/>
        </p:nvSpPr>
        <p:spPr>
          <a:xfrm>
            <a:off x="1047310" y="5290881"/>
            <a:ext cx="192524" cy="329208"/>
          </a:xfrm>
          <a:prstGeom prst="rect">
            <a:avLst/>
          </a:prstGeom>
          <a:noFill/>
          <a:ln/>
        </p:spPr>
        <p:txBody>
          <a:bodyPr wrap="none" lIns="0" tIns="0" rIns="0" bIns="0" rtlCol="0" anchor="t"/>
          <a:lstStyle/>
          <a:p>
            <a:pPr marL="0" indent="0" algn="ctr">
              <a:lnSpc>
                <a:spcPts val="2550"/>
              </a:lnSpc>
              <a:buNone/>
            </a:pPr>
            <a:r>
              <a:rPr lang="en-US" sz="2550">
                <a:solidFill>
                  <a:srgbClr val="DAD8E9"/>
                </a:solidFill>
                <a:latin typeface="Prompt Medium" pitchFamily="34" charset="0"/>
                <a:ea typeface="Prompt Medium" pitchFamily="34" charset="-122"/>
                <a:cs typeface="Prompt Medium" pitchFamily="34" charset="-120"/>
              </a:rPr>
              <a:t>2</a:t>
            </a:r>
            <a:endParaRPr lang="en-US" sz="2550"/>
          </a:p>
        </p:txBody>
      </p:sp>
      <p:pic>
        <p:nvPicPr>
          <p:cNvPr id="12" name="Picture 11">
            <a:extLst>
              <a:ext uri="{FF2B5EF4-FFF2-40B4-BE49-F238E27FC236}">
                <a16:creationId xmlns:a16="http://schemas.microsoft.com/office/drawing/2014/main" id="{564280DD-3D03-EC1C-F464-58291EAAB252}"/>
              </a:ext>
            </a:extLst>
          </p:cNvPr>
          <p:cNvPicPr>
            <a:picLocks noChangeAspect="1"/>
          </p:cNvPicPr>
          <p:nvPr/>
        </p:nvPicPr>
        <p:blipFill>
          <a:blip r:embed="rId3"/>
          <a:stretch>
            <a:fillRect/>
          </a:stretch>
        </p:blipFill>
        <p:spPr>
          <a:xfrm>
            <a:off x="2042763" y="2055497"/>
            <a:ext cx="4365762" cy="2769152"/>
          </a:xfrm>
          <a:prstGeom prst="rect">
            <a:avLst/>
          </a:prstGeom>
        </p:spPr>
      </p:pic>
      <p:pic>
        <p:nvPicPr>
          <p:cNvPr id="17" name="Picture 16" descr="A graph of a number of tweets&#10;&#10;AI-generated content may be incorrect.">
            <a:extLst>
              <a:ext uri="{FF2B5EF4-FFF2-40B4-BE49-F238E27FC236}">
                <a16:creationId xmlns:a16="http://schemas.microsoft.com/office/drawing/2014/main" id="{521E59B2-60FF-9334-C1F9-DA5EFEED6B0D}"/>
              </a:ext>
            </a:extLst>
          </p:cNvPr>
          <p:cNvPicPr>
            <a:picLocks noChangeAspect="1"/>
          </p:cNvPicPr>
          <p:nvPr/>
        </p:nvPicPr>
        <p:blipFill>
          <a:blip r:embed="rId4"/>
          <a:stretch>
            <a:fillRect/>
          </a:stretch>
        </p:blipFill>
        <p:spPr>
          <a:xfrm>
            <a:off x="1766305" y="4978780"/>
            <a:ext cx="5150899" cy="2646687"/>
          </a:xfrm>
          <a:prstGeom prst="rect">
            <a:avLst/>
          </a:prstGeom>
        </p:spPr>
      </p:pic>
      <p:sp>
        <p:nvSpPr>
          <p:cNvPr id="18" name="TextBox 17">
            <a:extLst>
              <a:ext uri="{FF2B5EF4-FFF2-40B4-BE49-F238E27FC236}">
                <a16:creationId xmlns:a16="http://schemas.microsoft.com/office/drawing/2014/main" id="{4FDD6005-9501-72C8-79F3-370CDC480C68}"/>
              </a:ext>
            </a:extLst>
          </p:cNvPr>
          <p:cNvSpPr txBox="1"/>
          <p:nvPr/>
        </p:nvSpPr>
        <p:spPr>
          <a:xfrm>
            <a:off x="7595173" y="4981886"/>
            <a:ext cx="599174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chemeClr val="bg1">
                    <a:lumMod val="95000"/>
                  </a:schemeClr>
                </a:solidFill>
                <a:ea typeface="+mn-lt"/>
                <a:cs typeface="+mn-lt"/>
              </a:rPr>
              <a:t>This is insightful as it tells us that very </a:t>
            </a:r>
            <a:r>
              <a:rPr lang="en-US" sz="2400" b="1">
                <a:solidFill>
                  <a:schemeClr val="bg1">
                    <a:lumMod val="95000"/>
                  </a:schemeClr>
                </a:solidFill>
                <a:ea typeface="+mn-lt"/>
                <a:cs typeface="+mn-lt"/>
              </a:rPr>
              <a:t>few disaster tweets</a:t>
            </a:r>
            <a:r>
              <a:rPr lang="en-US" sz="2400">
                <a:solidFill>
                  <a:schemeClr val="bg1">
                    <a:lumMod val="95000"/>
                  </a:schemeClr>
                </a:solidFill>
                <a:ea typeface="+mn-lt"/>
                <a:cs typeface="+mn-lt"/>
              </a:rPr>
              <a:t> are </a:t>
            </a:r>
            <a:r>
              <a:rPr lang="en-US" sz="2400" b="1">
                <a:solidFill>
                  <a:schemeClr val="bg1">
                    <a:lumMod val="95000"/>
                  </a:schemeClr>
                </a:solidFill>
                <a:ea typeface="+mn-lt"/>
                <a:cs typeface="+mn-lt"/>
              </a:rPr>
              <a:t>less than 50 characters</a:t>
            </a:r>
            <a:r>
              <a:rPr lang="en-US" sz="2400">
                <a:solidFill>
                  <a:schemeClr val="bg1">
                    <a:lumMod val="95000"/>
                  </a:schemeClr>
                </a:solidFill>
                <a:ea typeface="+mn-lt"/>
                <a:cs typeface="+mn-lt"/>
              </a:rPr>
              <a:t> and that the </a:t>
            </a:r>
            <a:r>
              <a:rPr lang="en-US" sz="2400" b="1">
                <a:solidFill>
                  <a:schemeClr val="bg1">
                    <a:lumMod val="95000"/>
                  </a:schemeClr>
                </a:solidFill>
                <a:ea typeface="+mn-lt"/>
                <a:cs typeface="+mn-lt"/>
              </a:rPr>
              <a:t>majority of them</a:t>
            </a:r>
            <a:r>
              <a:rPr lang="en-US" sz="2400">
                <a:solidFill>
                  <a:schemeClr val="bg1">
                    <a:lumMod val="95000"/>
                  </a:schemeClr>
                </a:solidFill>
                <a:ea typeface="+mn-lt"/>
                <a:cs typeface="+mn-lt"/>
              </a:rPr>
              <a:t> are </a:t>
            </a:r>
            <a:r>
              <a:rPr lang="en-US" sz="2400" b="1">
                <a:solidFill>
                  <a:schemeClr val="bg1">
                    <a:lumMod val="95000"/>
                  </a:schemeClr>
                </a:solidFill>
                <a:ea typeface="+mn-lt"/>
                <a:cs typeface="+mn-lt"/>
              </a:rPr>
              <a:t>more than 125 characters</a:t>
            </a:r>
            <a:r>
              <a:rPr lang="en-US" sz="2400">
                <a:solidFill>
                  <a:schemeClr val="bg1">
                    <a:lumMod val="95000"/>
                  </a:schemeClr>
                </a:solidFill>
                <a:ea typeface="+mn-lt"/>
                <a:cs typeface="+mn-lt"/>
              </a:rPr>
              <a:t> long.</a:t>
            </a:r>
            <a:endParaRPr lang="en-US" sz="2000">
              <a:solidFill>
                <a:schemeClr val="bg1">
                  <a:lumMod val="95000"/>
                </a:schemeClr>
              </a:solidFill>
              <a:ea typeface="+mn-lt"/>
              <a:cs typeface="+mn-lt"/>
            </a:endParaRPr>
          </a:p>
        </p:txBody>
      </p:sp>
      <p:sp>
        <p:nvSpPr>
          <p:cNvPr id="14" name="TextBox 13">
            <a:extLst>
              <a:ext uri="{FF2B5EF4-FFF2-40B4-BE49-F238E27FC236}">
                <a16:creationId xmlns:a16="http://schemas.microsoft.com/office/drawing/2014/main" id="{773DA92B-6BE2-9CF0-F68C-BA58258DA13F}"/>
              </a:ext>
            </a:extLst>
          </p:cNvPr>
          <p:cNvSpPr txBox="1"/>
          <p:nvPr/>
        </p:nvSpPr>
        <p:spPr>
          <a:xfrm>
            <a:off x="7595172" y="2053248"/>
            <a:ext cx="5825487" cy="2357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chemeClr val="bg1">
                    <a:lumMod val="95000"/>
                  </a:schemeClr>
                </a:solidFill>
                <a:ea typeface="+mn-lt"/>
                <a:cs typeface="+mn-lt"/>
              </a:rPr>
              <a:t>The </a:t>
            </a:r>
            <a:r>
              <a:rPr lang="en-US" sz="2400" b="1">
                <a:solidFill>
                  <a:schemeClr val="bg1">
                    <a:lumMod val="95000"/>
                  </a:schemeClr>
                </a:solidFill>
                <a:ea typeface="+mn-lt"/>
                <a:cs typeface="+mn-lt"/>
              </a:rPr>
              <a:t>Majority class (Non-disaster tweets) </a:t>
            </a:r>
            <a:r>
              <a:rPr lang="en-US" sz="2400">
                <a:solidFill>
                  <a:schemeClr val="bg1">
                    <a:lumMod val="95000"/>
                  </a:schemeClr>
                </a:solidFill>
                <a:ea typeface="+mn-lt"/>
                <a:cs typeface="+mn-lt"/>
              </a:rPr>
              <a:t> has more samples than the </a:t>
            </a:r>
            <a:r>
              <a:rPr lang="en-US" sz="2400" b="1">
                <a:solidFill>
                  <a:schemeClr val="bg1">
                    <a:lumMod val="95000"/>
                  </a:schemeClr>
                </a:solidFill>
                <a:ea typeface="+mn-lt"/>
                <a:cs typeface="+mn-lt"/>
              </a:rPr>
              <a:t>Minority class (Disaster tweets)</a:t>
            </a:r>
            <a:r>
              <a:rPr lang="en-US" sz="2400">
                <a:solidFill>
                  <a:schemeClr val="bg1">
                    <a:lumMod val="95000"/>
                  </a:schemeClr>
                </a:solidFill>
                <a:ea typeface="+mn-lt"/>
                <a:cs typeface="+mn-lt"/>
              </a:rPr>
              <a:t>, but the gap isn't too large.</a:t>
            </a:r>
            <a:endParaRPr lang="en-US">
              <a:solidFill>
                <a:schemeClr val="bg1">
                  <a:lumMod val="95000"/>
                </a:schemeClr>
              </a:solidFill>
              <a:ea typeface="+mn-lt"/>
              <a:cs typeface="+mn-lt"/>
            </a:endParaRPr>
          </a:p>
          <a:p>
            <a:pPr marL="342900" indent="-342900">
              <a:buFont typeface="Arial"/>
              <a:buChar char="•"/>
            </a:pPr>
            <a:r>
              <a:rPr lang="en-US" sz="2400">
                <a:solidFill>
                  <a:schemeClr val="bg1">
                    <a:lumMod val="95000"/>
                  </a:schemeClr>
                </a:solidFill>
                <a:ea typeface="+mn-lt"/>
                <a:cs typeface="+mn-lt"/>
              </a:rPr>
              <a:t>Standard classification models should still work well without major adjustments.</a:t>
            </a:r>
            <a:endParaRPr lang="en-US">
              <a:solidFill>
                <a:schemeClr val="bg1">
                  <a:lumMod val="95000"/>
                </a:schemeClr>
              </a:solidFill>
              <a:ea typeface="Calibri"/>
              <a:cs typeface="Calibri"/>
            </a:endParaRPr>
          </a:p>
        </p:txBody>
      </p:sp>
      <p:sp>
        <p:nvSpPr>
          <p:cNvPr id="8" name="Rectangle 7">
            <a:extLst>
              <a:ext uri="{FF2B5EF4-FFF2-40B4-BE49-F238E27FC236}">
                <a16:creationId xmlns:a16="http://schemas.microsoft.com/office/drawing/2014/main" id="{B0491144-8A59-7AE5-F13A-FD732C298719}"/>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46DC1-AB91-7E69-7398-55DE8A1D170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3BB6838-422C-0CF0-C78F-D67FA7B97D35}"/>
              </a:ext>
            </a:extLst>
          </p:cNvPr>
          <p:cNvSpPr/>
          <p:nvPr/>
        </p:nvSpPr>
        <p:spPr>
          <a:xfrm>
            <a:off x="883220" y="870466"/>
            <a:ext cx="7946663" cy="668216"/>
          </a:xfrm>
          <a:prstGeom prst="rect">
            <a:avLst/>
          </a:prstGeom>
          <a:noFill/>
          <a:ln/>
        </p:spPr>
        <p:txBody>
          <a:bodyPr wrap="square" lIns="0" tIns="0" rIns="0" bIns="0" rtlCol="0" anchor="t"/>
          <a:lstStyle/>
          <a:p>
            <a:pPr marL="0" indent="0">
              <a:lnSpc>
                <a:spcPts val="5400"/>
              </a:lnSpc>
              <a:buNone/>
            </a:pPr>
            <a:r>
              <a:rPr lang="en-US" sz="4300">
                <a:solidFill>
                  <a:srgbClr val="C6BFEE"/>
                </a:solidFill>
                <a:latin typeface="Prompt Medium"/>
                <a:ea typeface="Prompt Medium" pitchFamily="34" charset="-122"/>
                <a:cs typeface="Prompt Medium"/>
              </a:rPr>
              <a:t>Exploratory Data Analysis: </a:t>
            </a:r>
            <a:endParaRPr lang="en-US" sz="4300">
              <a:solidFill>
                <a:srgbClr val="C6BFEE"/>
              </a:solidFill>
              <a:latin typeface="Prompt Medium"/>
              <a:cs typeface="Prompt Medium"/>
            </a:endParaRPr>
          </a:p>
        </p:txBody>
      </p:sp>
      <p:sp>
        <p:nvSpPr>
          <p:cNvPr id="3" name="Shape 1">
            <a:extLst>
              <a:ext uri="{FF2B5EF4-FFF2-40B4-BE49-F238E27FC236}">
                <a16:creationId xmlns:a16="http://schemas.microsoft.com/office/drawing/2014/main" id="{A3AE8E25-1049-8F1E-1E3E-16AC5376CA63}"/>
              </a:ext>
            </a:extLst>
          </p:cNvPr>
          <p:cNvSpPr/>
          <p:nvPr/>
        </p:nvSpPr>
        <p:spPr>
          <a:xfrm>
            <a:off x="1075972" y="1832393"/>
            <a:ext cx="555427" cy="555427"/>
          </a:xfrm>
          <a:prstGeom prst="roundRect">
            <a:avLst>
              <a:gd name="adj" fmla="val 18669"/>
            </a:avLst>
          </a:prstGeom>
          <a:solidFill>
            <a:srgbClr val="542C49"/>
          </a:solidFill>
          <a:ln w="15240">
            <a:solidFill>
              <a:srgbClr val="6D4562"/>
            </a:solidFill>
            <a:prstDash val="solid"/>
          </a:ln>
        </p:spPr>
        <p:txBody>
          <a:bodyPr/>
          <a:lstStyle/>
          <a:p>
            <a:endParaRPr lang="en-US"/>
          </a:p>
        </p:txBody>
      </p:sp>
      <p:sp>
        <p:nvSpPr>
          <p:cNvPr id="6" name="Shape 4">
            <a:extLst>
              <a:ext uri="{FF2B5EF4-FFF2-40B4-BE49-F238E27FC236}">
                <a16:creationId xmlns:a16="http://schemas.microsoft.com/office/drawing/2014/main" id="{097D51D1-84F4-7082-CBAA-E0C8445DB87B}"/>
              </a:ext>
            </a:extLst>
          </p:cNvPr>
          <p:cNvSpPr/>
          <p:nvPr/>
        </p:nvSpPr>
        <p:spPr>
          <a:xfrm>
            <a:off x="1076873" y="4896417"/>
            <a:ext cx="555427" cy="555427"/>
          </a:xfrm>
          <a:prstGeom prst="roundRect">
            <a:avLst>
              <a:gd name="adj" fmla="val 18669"/>
            </a:avLst>
          </a:prstGeom>
          <a:solidFill>
            <a:srgbClr val="542C49"/>
          </a:solidFill>
          <a:ln w="15240">
            <a:solidFill>
              <a:srgbClr val="6D4562"/>
            </a:solidFill>
            <a:prstDash val="solid"/>
          </a:ln>
        </p:spPr>
        <p:txBody>
          <a:bodyPr/>
          <a:lstStyle/>
          <a:p>
            <a:endParaRPr lang="en-US"/>
          </a:p>
        </p:txBody>
      </p:sp>
      <p:sp>
        <p:nvSpPr>
          <p:cNvPr id="10" name="Text 8">
            <a:extLst>
              <a:ext uri="{FF2B5EF4-FFF2-40B4-BE49-F238E27FC236}">
                <a16:creationId xmlns:a16="http://schemas.microsoft.com/office/drawing/2014/main" id="{E32AE4CF-9542-1EAF-94D9-D337024313A7}"/>
              </a:ext>
            </a:extLst>
          </p:cNvPr>
          <p:cNvSpPr/>
          <p:nvPr/>
        </p:nvSpPr>
        <p:spPr>
          <a:xfrm>
            <a:off x="1255755" y="1942374"/>
            <a:ext cx="190976" cy="329208"/>
          </a:xfrm>
          <a:prstGeom prst="rect">
            <a:avLst/>
          </a:prstGeom>
          <a:noFill/>
          <a:ln/>
        </p:spPr>
        <p:txBody>
          <a:bodyPr wrap="none" lIns="0" tIns="0" rIns="0" bIns="0" rtlCol="0" anchor="t"/>
          <a:lstStyle/>
          <a:p>
            <a:pPr marL="0" indent="0" algn="ctr">
              <a:lnSpc>
                <a:spcPts val="2550"/>
              </a:lnSpc>
              <a:buNone/>
            </a:pPr>
            <a:r>
              <a:rPr lang="en-US" sz="2550">
                <a:solidFill>
                  <a:srgbClr val="DAD8E9"/>
                </a:solidFill>
                <a:latin typeface="Prompt Medium" pitchFamily="34" charset="0"/>
                <a:ea typeface="Prompt Medium" pitchFamily="34" charset="-122"/>
                <a:cs typeface="Prompt Medium" pitchFamily="34" charset="-120"/>
              </a:rPr>
              <a:t>3</a:t>
            </a:r>
            <a:endParaRPr lang="en-US" sz="2550"/>
          </a:p>
        </p:txBody>
      </p:sp>
      <p:pic>
        <p:nvPicPr>
          <p:cNvPr id="5" name="Picture 4" descr="A graph with different colored squares&#10;&#10;AI-generated content may be incorrect.">
            <a:extLst>
              <a:ext uri="{FF2B5EF4-FFF2-40B4-BE49-F238E27FC236}">
                <a16:creationId xmlns:a16="http://schemas.microsoft.com/office/drawing/2014/main" id="{3FE75C11-6530-4BDD-E340-B14DFF3CE0D8}"/>
              </a:ext>
            </a:extLst>
          </p:cNvPr>
          <p:cNvPicPr>
            <a:picLocks noChangeAspect="1"/>
          </p:cNvPicPr>
          <p:nvPr/>
        </p:nvPicPr>
        <p:blipFill>
          <a:blip r:embed="rId3"/>
          <a:stretch>
            <a:fillRect/>
          </a:stretch>
        </p:blipFill>
        <p:spPr>
          <a:xfrm>
            <a:off x="2130131" y="4906992"/>
            <a:ext cx="4496622" cy="2884568"/>
          </a:xfrm>
          <a:prstGeom prst="rect">
            <a:avLst/>
          </a:prstGeom>
        </p:spPr>
      </p:pic>
      <p:sp>
        <p:nvSpPr>
          <p:cNvPr id="11" name="Text 8">
            <a:extLst>
              <a:ext uri="{FF2B5EF4-FFF2-40B4-BE49-F238E27FC236}">
                <a16:creationId xmlns:a16="http://schemas.microsoft.com/office/drawing/2014/main" id="{CA7883C3-A6AA-7074-55DF-4D55CC117AD6}"/>
              </a:ext>
            </a:extLst>
          </p:cNvPr>
          <p:cNvSpPr/>
          <p:nvPr/>
        </p:nvSpPr>
        <p:spPr>
          <a:xfrm>
            <a:off x="1255756" y="5011320"/>
            <a:ext cx="190976" cy="329208"/>
          </a:xfrm>
          <a:prstGeom prst="rect">
            <a:avLst/>
          </a:prstGeom>
          <a:noFill/>
          <a:ln/>
        </p:spPr>
        <p:txBody>
          <a:bodyPr wrap="none" lIns="0" tIns="0" rIns="0" bIns="0" rtlCol="0" anchor="t"/>
          <a:lstStyle/>
          <a:p>
            <a:pPr marL="0" indent="0" algn="ctr">
              <a:lnSpc>
                <a:spcPts val="2550"/>
              </a:lnSpc>
              <a:buNone/>
            </a:pPr>
            <a:r>
              <a:rPr lang="en-US" sz="2550">
                <a:solidFill>
                  <a:srgbClr val="DAD8E9"/>
                </a:solidFill>
                <a:latin typeface="Prompt Medium"/>
                <a:cs typeface="Prompt Medium"/>
              </a:rPr>
              <a:t>4</a:t>
            </a:r>
          </a:p>
        </p:txBody>
      </p:sp>
      <p:sp>
        <p:nvSpPr>
          <p:cNvPr id="8" name="TextBox 7">
            <a:extLst>
              <a:ext uri="{FF2B5EF4-FFF2-40B4-BE49-F238E27FC236}">
                <a16:creationId xmlns:a16="http://schemas.microsoft.com/office/drawing/2014/main" id="{F2B37007-BB0F-67A4-41BC-5EEDE45049D8}"/>
              </a:ext>
            </a:extLst>
          </p:cNvPr>
          <p:cNvSpPr txBox="1"/>
          <p:nvPr/>
        </p:nvSpPr>
        <p:spPr>
          <a:xfrm>
            <a:off x="7313818" y="5147819"/>
            <a:ext cx="582548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chemeClr val="bg1">
                    <a:lumMod val="95000"/>
                  </a:schemeClr>
                </a:solidFill>
                <a:ea typeface="+mn-lt"/>
                <a:cs typeface="+mn-lt"/>
              </a:rPr>
              <a:t>The </a:t>
            </a:r>
            <a:r>
              <a:rPr lang="en-US" sz="2400" b="1">
                <a:solidFill>
                  <a:schemeClr val="bg1">
                    <a:lumMod val="95000"/>
                  </a:schemeClr>
                </a:solidFill>
                <a:ea typeface="+mn-lt"/>
                <a:cs typeface="+mn-lt"/>
              </a:rPr>
              <a:t>USA</a:t>
            </a:r>
            <a:r>
              <a:rPr lang="en-US" sz="2400">
                <a:solidFill>
                  <a:schemeClr val="bg1">
                    <a:lumMod val="95000"/>
                  </a:schemeClr>
                </a:solidFill>
                <a:ea typeface="+mn-lt"/>
                <a:cs typeface="+mn-lt"/>
              </a:rPr>
              <a:t> had the highest number of disaster-related tweets.</a:t>
            </a:r>
          </a:p>
          <a:p>
            <a:pPr marL="342900" indent="-342900">
              <a:buFont typeface="Arial"/>
              <a:buChar char="•"/>
            </a:pPr>
            <a:r>
              <a:rPr lang="en-US" sz="2400">
                <a:solidFill>
                  <a:schemeClr val="bg1">
                    <a:lumMod val="95000"/>
                  </a:schemeClr>
                </a:solidFill>
                <a:ea typeface="+mn-lt"/>
                <a:cs typeface="+mn-lt"/>
              </a:rPr>
              <a:t>Followed by UK, Africa and India.</a:t>
            </a:r>
            <a:endParaRPr lang="en-US">
              <a:solidFill>
                <a:schemeClr val="bg1">
                  <a:lumMod val="95000"/>
                </a:schemeClr>
              </a:solidFill>
              <a:ea typeface="+mn-lt"/>
              <a:cs typeface="+mn-lt"/>
            </a:endParaRPr>
          </a:p>
        </p:txBody>
      </p:sp>
      <p:sp>
        <p:nvSpPr>
          <p:cNvPr id="9" name="Rectangle 8">
            <a:extLst>
              <a:ext uri="{FF2B5EF4-FFF2-40B4-BE49-F238E27FC236}">
                <a16:creationId xmlns:a16="http://schemas.microsoft.com/office/drawing/2014/main" id="{CEF35584-7957-3AD3-55A7-DE2201FF3F25}"/>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0B118A96-F950-65B2-1CC7-25D248468010}"/>
              </a:ext>
            </a:extLst>
          </p:cNvPr>
          <p:cNvPicPr>
            <a:picLocks noChangeAspect="1"/>
          </p:cNvPicPr>
          <p:nvPr/>
        </p:nvPicPr>
        <p:blipFill>
          <a:blip r:embed="rId4"/>
          <a:stretch>
            <a:fillRect/>
          </a:stretch>
        </p:blipFill>
        <p:spPr>
          <a:xfrm>
            <a:off x="2132535" y="1540758"/>
            <a:ext cx="6937927" cy="3165818"/>
          </a:xfrm>
          <a:prstGeom prst="rect">
            <a:avLst/>
          </a:prstGeom>
        </p:spPr>
      </p:pic>
      <p:sp>
        <p:nvSpPr>
          <p:cNvPr id="13" name="TextBox 12">
            <a:extLst>
              <a:ext uri="{FF2B5EF4-FFF2-40B4-BE49-F238E27FC236}">
                <a16:creationId xmlns:a16="http://schemas.microsoft.com/office/drawing/2014/main" id="{4C3F0CA3-139B-C703-6506-36609471EA1D}"/>
              </a:ext>
            </a:extLst>
          </p:cNvPr>
          <p:cNvSpPr txBox="1"/>
          <p:nvPr/>
        </p:nvSpPr>
        <p:spPr>
          <a:xfrm>
            <a:off x="9468732" y="2270336"/>
            <a:ext cx="28201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chemeClr val="bg1">
                    <a:lumMod val="95000"/>
                  </a:schemeClr>
                </a:solidFill>
                <a:ea typeface="+mn-lt"/>
                <a:cs typeface="+mn-lt"/>
              </a:rPr>
              <a:t>Disaster: </a:t>
            </a:r>
            <a:endParaRPr lang="en-US">
              <a:solidFill>
                <a:schemeClr val="bg1">
                  <a:lumMod val="95000"/>
                </a:schemeClr>
              </a:solidFill>
            </a:endParaRPr>
          </a:p>
          <a:p>
            <a:pPr marL="800100" lvl="1" indent="-342900">
              <a:buFont typeface="Courier New"/>
              <a:buChar char="o"/>
            </a:pPr>
            <a:r>
              <a:rPr lang="en-US" sz="2400">
                <a:solidFill>
                  <a:schemeClr val="bg1">
                    <a:lumMod val="95000"/>
                  </a:schemeClr>
                </a:solidFill>
                <a:ea typeface="+mn-lt"/>
                <a:cs typeface="+mn-lt"/>
              </a:rPr>
              <a:t>"</a:t>
            </a:r>
            <a:r>
              <a:rPr lang="en-US" sz="2400" err="1">
                <a:solidFill>
                  <a:schemeClr val="bg1">
                    <a:lumMod val="95000"/>
                  </a:schemeClr>
                </a:solidFill>
                <a:ea typeface="+mn-lt"/>
                <a:cs typeface="+mn-lt"/>
              </a:rPr>
              <a:t>fire","kill</a:t>
            </a:r>
            <a:r>
              <a:rPr lang="en-US" sz="2400">
                <a:solidFill>
                  <a:schemeClr val="bg1">
                    <a:lumMod val="95000"/>
                  </a:schemeClr>
                </a:solidFill>
                <a:ea typeface="+mn-lt"/>
                <a:cs typeface="+mn-lt"/>
              </a:rPr>
              <a:t>"</a:t>
            </a:r>
            <a:endParaRPr lang="en-US">
              <a:solidFill>
                <a:schemeClr val="bg1">
                  <a:lumMod val="95000"/>
                </a:schemeClr>
              </a:solidFill>
              <a:ea typeface="Calibri" panose="020F0502020204030204"/>
              <a:cs typeface="Calibri" panose="020F0502020204030204"/>
            </a:endParaRPr>
          </a:p>
          <a:p>
            <a:pPr marL="342900" indent="-342900">
              <a:buFont typeface="Arial"/>
              <a:buChar char="•"/>
            </a:pPr>
            <a:r>
              <a:rPr lang="en-US" sz="2400">
                <a:solidFill>
                  <a:schemeClr val="bg1">
                    <a:lumMod val="95000"/>
                  </a:schemeClr>
                </a:solidFill>
                <a:ea typeface="+mn-lt"/>
                <a:cs typeface="+mn-lt"/>
              </a:rPr>
              <a:t>Non-Disaster: </a:t>
            </a:r>
            <a:endParaRPr lang="en-US">
              <a:solidFill>
                <a:schemeClr val="bg1">
                  <a:lumMod val="95000"/>
                </a:schemeClr>
              </a:solidFill>
              <a:ea typeface="+mn-lt"/>
              <a:cs typeface="+mn-lt"/>
            </a:endParaRPr>
          </a:p>
          <a:p>
            <a:pPr marL="800100" lvl="1" indent="-342900">
              <a:buFont typeface="Courier New"/>
              <a:buChar char="o"/>
            </a:pPr>
            <a:r>
              <a:rPr lang="en-US" sz="2400">
                <a:solidFill>
                  <a:schemeClr val="bg1">
                    <a:lumMod val="95000"/>
                  </a:schemeClr>
                </a:solidFill>
                <a:ea typeface="+mn-lt"/>
                <a:cs typeface="+mn-lt"/>
              </a:rPr>
              <a:t>"get", "like"</a:t>
            </a:r>
            <a:endParaRPr lang="en-US">
              <a:solidFill>
                <a:schemeClr val="bg1">
                  <a:lumMod val="95000"/>
                </a:schemeClr>
              </a:solidFill>
              <a:ea typeface="+mn-lt"/>
              <a:cs typeface="+mn-lt"/>
            </a:endParaRPr>
          </a:p>
        </p:txBody>
      </p:sp>
    </p:spTree>
    <p:extLst>
      <p:ext uri="{BB962C8B-B14F-4D97-AF65-F5344CB8AC3E}">
        <p14:creationId xmlns:p14="http://schemas.microsoft.com/office/powerpoint/2010/main" val="268241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BB03C-AD5A-E087-EB41-11C6416D2DC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C06CDAD-4174-A0CD-F980-EB3AEE296C97}"/>
              </a:ext>
            </a:extLst>
          </p:cNvPr>
          <p:cNvSpPr/>
          <p:nvPr/>
        </p:nvSpPr>
        <p:spPr>
          <a:xfrm>
            <a:off x="864037" y="346181"/>
            <a:ext cx="12902327" cy="1371600"/>
          </a:xfrm>
          <a:prstGeom prst="rect">
            <a:avLst/>
          </a:prstGeom>
          <a:noFill/>
          <a:ln/>
        </p:spPr>
        <p:txBody>
          <a:bodyPr wrap="square" lIns="0" tIns="0" rIns="0" bIns="0" rtlCol="0" anchor="t"/>
          <a:lstStyle/>
          <a:p>
            <a:pPr>
              <a:lnSpc>
                <a:spcPts val="5400"/>
              </a:lnSpc>
            </a:pPr>
            <a:r>
              <a:rPr lang="en-US" sz="4300">
                <a:solidFill>
                  <a:srgbClr val="C6BFEE"/>
                </a:solidFill>
                <a:latin typeface="Prompt Medium"/>
                <a:cs typeface="Prompt Medium"/>
              </a:rPr>
              <a:t>Word Embeddings</a:t>
            </a:r>
          </a:p>
        </p:txBody>
      </p:sp>
      <p:sp>
        <p:nvSpPr>
          <p:cNvPr id="8" name="Rectangle 7">
            <a:extLst>
              <a:ext uri="{FF2B5EF4-FFF2-40B4-BE49-F238E27FC236}">
                <a16:creationId xmlns:a16="http://schemas.microsoft.com/office/drawing/2014/main" id="{20D254F6-08D9-D81A-EC94-4CE96AB05902}"/>
              </a:ext>
            </a:extLst>
          </p:cNvPr>
          <p:cNvSpPr/>
          <p:nvPr/>
        </p:nvSpPr>
        <p:spPr>
          <a:xfrm>
            <a:off x="12846722" y="7715585"/>
            <a:ext cx="1752760" cy="395230"/>
          </a:xfrm>
          <a:prstGeom prst="rect">
            <a:avLst/>
          </a:prstGeom>
          <a:solidFill>
            <a:srgbClr val="110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9DD7BA8E-F11F-B040-7D62-A00FE6E4053F}"/>
              </a:ext>
            </a:extLst>
          </p:cNvPr>
          <p:cNvSpPr txBox="1"/>
          <p:nvPr/>
        </p:nvSpPr>
        <p:spPr>
          <a:xfrm>
            <a:off x="862836" y="1032997"/>
            <a:ext cx="11646568"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00">
                <a:solidFill>
                  <a:srgbClr val="C6BFEE"/>
                </a:solidFill>
                <a:latin typeface="Prompt Medium"/>
              </a:rPr>
              <a:t>GloVE</a:t>
            </a:r>
            <a:r>
              <a:rPr lang="en-US" sz="4300">
                <a:solidFill>
                  <a:srgbClr val="C6BFEE"/>
                </a:solidFill>
                <a:latin typeface="Prompt Medium"/>
                <a:ea typeface="Calibri"/>
                <a:cs typeface="Prompt Medium"/>
              </a:rPr>
              <a:t> </a:t>
            </a:r>
            <a:r>
              <a:rPr lang="en-US" sz="1400">
                <a:solidFill>
                  <a:srgbClr val="C6BFEE"/>
                </a:solidFill>
                <a:latin typeface="Mukta Light"/>
                <a:ea typeface="Calibri"/>
                <a:cs typeface="Prompt Medium"/>
              </a:rPr>
              <a:t>(Global Vectors for Word Representation)</a:t>
            </a:r>
            <a:r>
              <a:rPr lang="en-GB" sz="900">
                <a:solidFill>
                  <a:srgbClr val="000000"/>
                </a:solidFill>
                <a:latin typeface="Calibri"/>
                <a:ea typeface="Calibri"/>
                <a:cs typeface="Calibri"/>
              </a:rPr>
              <a:t>(</a:t>
            </a:r>
            <a:endParaRPr lang="en-GB" sz="900">
              <a:ea typeface="Calibri" panose="020F0502020204030204"/>
              <a:cs typeface="Calibri" panose="020F0502020204030204"/>
            </a:endParaRPr>
          </a:p>
        </p:txBody>
      </p:sp>
      <p:sp>
        <p:nvSpPr>
          <p:cNvPr id="11" name="TextBox 10">
            <a:extLst>
              <a:ext uri="{FF2B5EF4-FFF2-40B4-BE49-F238E27FC236}">
                <a16:creationId xmlns:a16="http://schemas.microsoft.com/office/drawing/2014/main" id="{6C2AD0B0-0E3B-BA09-8375-BCAC0DD8EAC8}"/>
              </a:ext>
            </a:extLst>
          </p:cNvPr>
          <p:cNvSpPr txBox="1"/>
          <p:nvPr/>
        </p:nvSpPr>
        <p:spPr>
          <a:xfrm>
            <a:off x="7243010" y="1032996"/>
            <a:ext cx="6462676"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00">
                <a:solidFill>
                  <a:srgbClr val="C6BFEE"/>
                </a:solidFill>
                <a:latin typeface="Prompt Medium"/>
              </a:rPr>
              <a:t>BERT </a:t>
            </a:r>
            <a:r>
              <a:rPr lang="en-US" sz="1400">
                <a:solidFill>
                  <a:srgbClr val="C6BFEE"/>
                </a:solidFill>
                <a:latin typeface="Mukta Light"/>
                <a:cs typeface="Mukta Light"/>
              </a:rPr>
              <a:t>(Bidirectional Encoder Representations from Transformers)</a:t>
            </a:r>
            <a:endParaRPr lang="en-GB" sz="1400"/>
          </a:p>
        </p:txBody>
      </p:sp>
      <p:sp>
        <p:nvSpPr>
          <p:cNvPr id="13" name="Text 1">
            <a:extLst>
              <a:ext uri="{FF2B5EF4-FFF2-40B4-BE49-F238E27FC236}">
                <a16:creationId xmlns:a16="http://schemas.microsoft.com/office/drawing/2014/main" id="{AE11DE8A-4B14-3FF1-736D-600CB077C9F0}"/>
              </a:ext>
            </a:extLst>
          </p:cNvPr>
          <p:cNvSpPr/>
          <p:nvPr/>
        </p:nvSpPr>
        <p:spPr>
          <a:xfrm>
            <a:off x="864037" y="1915933"/>
            <a:ext cx="6425900" cy="2370296"/>
          </a:xfrm>
          <a:prstGeom prst="rect">
            <a:avLst/>
          </a:prstGeom>
          <a:noFill/>
          <a:ln/>
        </p:spPr>
        <p:txBody>
          <a:bodyPr wrap="square" lIns="0" tIns="0" rIns="0" bIns="0" rtlCol="0" anchor="t"/>
          <a:lstStyle/>
          <a:p>
            <a:endParaRPr lang="en-US" sz="1900" b="1">
              <a:solidFill>
                <a:srgbClr val="DAD8E9"/>
              </a:solidFill>
              <a:latin typeface="Mukta Light"/>
              <a:cs typeface="Mukta Light"/>
            </a:endParaRPr>
          </a:p>
        </p:txBody>
      </p:sp>
      <p:sp>
        <p:nvSpPr>
          <p:cNvPr id="15" name="TextBox 14">
            <a:extLst>
              <a:ext uri="{FF2B5EF4-FFF2-40B4-BE49-F238E27FC236}">
                <a16:creationId xmlns:a16="http://schemas.microsoft.com/office/drawing/2014/main" id="{0A32AE0B-AC81-FA38-34BE-3A895AC448F8}"/>
              </a:ext>
            </a:extLst>
          </p:cNvPr>
          <p:cNvSpPr txBox="1"/>
          <p:nvPr/>
        </p:nvSpPr>
        <p:spPr>
          <a:xfrm>
            <a:off x="993465" y="1789267"/>
            <a:ext cx="5892036" cy="4185761"/>
          </a:xfrm>
          <a:prstGeom prst="rect">
            <a:avLst/>
          </a:prstGeom>
          <a:noFill/>
          <a:ln/>
        </p:spPr>
        <p:txBody>
          <a:bodyPr wrap="square" lIns="0" tIns="0" rIns="0" bIns="0" rtlCol="0" anchor="t"/>
          <a:lstStyle/>
          <a:p>
            <a:r>
              <a:rPr lang="en-US" sz="1900" b="1">
                <a:solidFill>
                  <a:srgbClr val="DAD8E9"/>
                </a:solidFill>
                <a:latin typeface="Mukta Light"/>
                <a:cs typeface="Mukta Light"/>
              </a:rPr>
              <a:t>Static Word Embeddings:</a:t>
            </a:r>
            <a:endParaRPr lang="en-US">
              <a:ea typeface="Calibri" panose="020F0502020204030204"/>
              <a:cs typeface="Calibri" panose="020F0502020204030204"/>
            </a:endParaRPr>
          </a:p>
          <a:p>
            <a:pPr marL="342900" indent="-342900">
              <a:buFont typeface="Arial"/>
              <a:buChar char="•"/>
            </a:pPr>
            <a:r>
              <a:rPr lang="en-US" sz="1900" b="1">
                <a:solidFill>
                  <a:srgbClr val="DAD8E9"/>
                </a:solidFill>
                <a:latin typeface="Mukta Light"/>
                <a:cs typeface="Mukta Light"/>
              </a:rPr>
              <a:t>Fixed representations for each word (e.g., “flood” is the same in all contexts).</a:t>
            </a:r>
            <a:endParaRPr lang="en-US">
              <a:ea typeface="Calibri" panose="020F0502020204030204"/>
              <a:cs typeface="Calibri" panose="020F0502020204030204"/>
            </a:endParaRPr>
          </a:p>
          <a:p>
            <a:endParaRPr lang="en-US" sz="1900" b="1">
              <a:solidFill>
                <a:srgbClr val="DAD8E9"/>
              </a:solidFill>
              <a:latin typeface="Mukta Light"/>
              <a:cs typeface="Mukta Light"/>
            </a:endParaRPr>
          </a:p>
          <a:p>
            <a:r>
              <a:rPr lang="en-US" sz="1900" b="1">
                <a:solidFill>
                  <a:srgbClr val="DAD8E9"/>
                </a:solidFill>
                <a:latin typeface="Mukta Light"/>
                <a:cs typeface="Mukta Light"/>
              </a:rPr>
              <a:t>Limitation:</a:t>
            </a:r>
            <a:endParaRPr lang="en-US">
              <a:solidFill>
                <a:srgbClr val="000000"/>
              </a:solidFill>
              <a:latin typeface="Calibri" panose="020F0502020204030204"/>
              <a:ea typeface="Calibri"/>
              <a:cs typeface="Calibri"/>
            </a:endParaRPr>
          </a:p>
          <a:p>
            <a:pPr marL="342900" indent="-342900">
              <a:buFont typeface="Arial"/>
              <a:buChar char="•"/>
            </a:pPr>
            <a:r>
              <a:rPr lang="en-US" sz="1900" b="1">
                <a:solidFill>
                  <a:srgbClr val="DAD8E9"/>
                </a:solidFill>
                <a:latin typeface="Mukta Light"/>
                <a:cs typeface="Mukta Light"/>
              </a:rPr>
              <a:t>Ignores word context (e.g., "flood" in "flooded road" vs. "flood warnings").</a:t>
            </a:r>
            <a:endParaRPr lang="en-US">
              <a:ea typeface="Calibri"/>
              <a:cs typeface="Calibri"/>
            </a:endParaRPr>
          </a:p>
          <a:p>
            <a:endParaRPr lang="en-US" sz="1900" b="1">
              <a:solidFill>
                <a:srgbClr val="DAD8E9"/>
              </a:solidFill>
              <a:latin typeface="Mukta Light"/>
              <a:cs typeface="Mukta Light"/>
            </a:endParaRPr>
          </a:p>
          <a:p>
            <a:r>
              <a:rPr lang="en-US" sz="1900" b="1">
                <a:solidFill>
                  <a:srgbClr val="DAD8E9"/>
                </a:solidFill>
                <a:latin typeface="Mukta Light"/>
                <a:cs typeface="Mukta Light"/>
              </a:rPr>
              <a:t>Best Use Cases:</a:t>
            </a:r>
            <a:endParaRPr lang="en-US">
              <a:ea typeface="Calibri"/>
              <a:cs typeface="Calibri"/>
            </a:endParaRPr>
          </a:p>
          <a:p>
            <a:pPr marL="342900" indent="-342900">
              <a:buFont typeface="Arial"/>
              <a:buChar char="•"/>
            </a:pPr>
            <a:r>
              <a:rPr lang="en-US" sz="1900" b="1">
                <a:solidFill>
                  <a:srgbClr val="DAD8E9"/>
                </a:solidFill>
                <a:latin typeface="Mukta Light"/>
                <a:cs typeface="Mukta Light"/>
              </a:rPr>
              <a:t>Suitable for simple keyword-based classification tasks with limited context variation.</a:t>
            </a:r>
            <a:endParaRPr lang="en-US">
              <a:ea typeface="Calibri" panose="020F0502020204030204"/>
              <a:cs typeface="Calibri" panose="020F0502020204030204"/>
            </a:endParaRPr>
          </a:p>
          <a:p>
            <a:endParaRPr lang="en-US" sz="1900" b="1">
              <a:solidFill>
                <a:srgbClr val="DAD8E9"/>
              </a:solidFill>
              <a:latin typeface="Mukta Light"/>
              <a:cs typeface="Mukta Light"/>
            </a:endParaRPr>
          </a:p>
        </p:txBody>
      </p:sp>
      <p:sp>
        <p:nvSpPr>
          <p:cNvPr id="17" name="TextBox 16">
            <a:extLst>
              <a:ext uri="{FF2B5EF4-FFF2-40B4-BE49-F238E27FC236}">
                <a16:creationId xmlns:a16="http://schemas.microsoft.com/office/drawing/2014/main" id="{CE4A3961-9B0A-4316-96A7-09EA29A74B62}"/>
              </a:ext>
            </a:extLst>
          </p:cNvPr>
          <p:cNvSpPr txBox="1"/>
          <p:nvPr/>
        </p:nvSpPr>
        <p:spPr>
          <a:xfrm>
            <a:off x="7311762" y="1789266"/>
            <a:ext cx="6270170" cy="4185761"/>
          </a:xfrm>
          <a:prstGeom prst="rect">
            <a:avLst/>
          </a:prstGeom>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1900" b="1">
                <a:solidFill>
                  <a:srgbClr val="DAD8E9"/>
                </a:solidFill>
                <a:latin typeface="Mukta Light"/>
                <a:cs typeface="Mukta Light"/>
              </a:rPr>
              <a:t>Contextualized Word Embeddings</a:t>
            </a:r>
            <a:endParaRPr lang="en-US"/>
          </a:p>
          <a:p>
            <a:pPr marL="228600" lvl="1" indent="-228600">
              <a:buFont typeface=""/>
              <a:buChar char="•"/>
            </a:pPr>
            <a:r>
              <a:rPr lang="en-GB" sz="1900" b="1">
                <a:solidFill>
                  <a:srgbClr val="DAD8E9"/>
                </a:solidFill>
                <a:latin typeface="Mukta Light"/>
                <a:cs typeface="Mukta Light"/>
              </a:rPr>
              <a:t>Understands word meaning based on surrounding words (e.g., “fire” in “wildfire” vs. “fire truck”).</a:t>
            </a:r>
          </a:p>
          <a:p>
            <a:pPr marL="0" lvl="1"/>
            <a:endParaRPr lang="en-GB" sz="1900" b="1">
              <a:solidFill>
                <a:srgbClr val="DAD8E9"/>
              </a:solidFill>
              <a:latin typeface="Mukta Light"/>
              <a:cs typeface="Mukta Light"/>
            </a:endParaRPr>
          </a:p>
          <a:p>
            <a:pPr marL="0" lvl="1">
              <a:buFont typeface=""/>
            </a:pPr>
            <a:r>
              <a:rPr lang="en-GB" sz="1900" b="1">
                <a:solidFill>
                  <a:srgbClr val="DAD8E9"/>
                </a:solidFill>
                <a:latin typeface="Mukta Light"/>
                <a:cs typeface="Mukta Light"/>
              </a:rPr>
              <a:t>Advantages:</a:t>
            </a:r>
            <a:endParaRPr lang="en-GB"/>
          </a:p>
          <a:p>
            <a:pPr marL="228600" lvl="2" indent="-228600">
              <a:buFont typeface=""/>
              <a:buChar char="•"/>
            </a:pPr>
            <a:r>
              <a:rPr lang="en-GB" sz="1900" b="1">
                <a:solidFill>
                  <a:srgbClr val="DAD8E9"/>
                </a:solidFill>
                <a:latin typeface="Mukta Light"/>
                <a:cs typeface="Mukta Light"/>
              </a:rPr>
              <a:t>Captures context (e.g., urgency, tone, and meaning in disaster-related tweets).</a:t>
            </a:r>
          </a:p>
          <a:p>
            <a:pPr marL="228600" lvl="2" indent="-228600">
              <a:buFont typeface=""/>
              <a:buChar char="•"/>
            </a:pPr>
            <a:r>
              <a:rPr lang="en-GB" sz="1900" b="1">
                <a:solidFill>
                  <a:srgbClr val="DAD8E9"/>
                </a:solidFill>
                <a:latin typeface="Mukta Light"/>
                <a:cs typeface="Mukta Light"/>
              </a:rPr>
              <a:t>Handles informal language, slang, hashtags, and emojis.</a:t>
            </a:r>
          </a:p>
          <a:p>
            <a:endParaRPr lang="en-GB" sz="1900" b="1">
              <a:solidFill>
                <a:srgbClr val="DAD8E9"/>
              </a:solidFill>
              <a:latin typeface="Mukta Light"/>
              <a:cs typeface="Mukta Light"/>
            </a:endParaRPr>
          </a:p>
          <a:p>
            <a:pPr>
              <a:buFont typeface=""/>
            </a:pPr>
            <a:r>
              <a:rPr lang="en-GB" sz="1900" b="1">
                <a:solidFill>
                  <a:srgbClr val="DAD8E9"/>
                </a:solidFill>
                <a:latin typeface="Mukta Light"/>
                <a:cs typeface="Mukta Light"/>
              </a:rPr>
              <a:t>Best Use Cases:</a:t>
            </a:r>
            <a:endParaRPr lang="en-GB"/>
          </a:p>
          <a:p>
            <a:pPr marL="228600" lvl="1" indent="-228600">
              <a:buFont typeface=""/>
              <a:buChar char="•"/>
            </a:pPr>
            <a:r>
              <a:rPr lang="en-GB" sz="1900" b="1">
                <a:solidFill>
                  <a:srgbClr val="DAD8E9"/>
                </a:solidFill>
                <a:latin typeface="Mukta Light"/>
                <a:cs typeface="Mukta Light"/>
              </a:rPr>
              <a:t>Ideal for complex classification tasks with varying tone, sentiment, and meaning.</a:t>
            </a:r>
            <a:endParaRPr lang="en-US" sz="1900" b="1">
              <a:solidFill>
                <a:srgbClr val="DAD8E9"/>
              </a:solidFill>
              <a:latin typeface="Mukta Light"/>
              <a:cs typeface="Mukta Light"/>
            </a:endParaRPr>
          </a:p>
        </p:txBody>
      </p:sp>
      <p:pic>
        <p:nvPicPr>
          <p:cNvPr id="18" name="Picture 17" descr="A screenshot of a phone&#10;&#10;AI-generated content may be incorrect.">
            <a:extLst>
              <a:ext uri="{FF2B5EF4-FFF2-40B4-BE49-F238E27FC236}">
                <a16:creationId xmlns:a16="http://schemas.microsoft.com/office/drawing/2014/main" id="{E741876D-B9E8-6FF3-A442-039601B6FA5D}"/>
              </a:ext>
            </a:extLst>
          </p:cNvPr>
          <p:cNvPicPr>
            <a:picLocks noChangeAspect="1"/>
          </p:cNvPicPr>
          <p:nvPr/>
        </p:nvPicPr>
        <p:blipFill>
          <a:blip r:embed="rId3"/>
          <a:stretch>
            <a:fillRect/>
          </a:stretch>
        </p:blipFill>
        <p:spPr>
          <a:xfrm>
            <a:off x="2409897" y="5396594"/>
            <a:ext cx="9755604" cy="2317797"/>
          </a:xfrm>
          <a:prstGeom prst="rect">
            <a:avLst/>
          </a:prstGeom>
        </p:spPr>
      </p:pic>
      <p:sp>
        <p:nvSpPr>
          <p:cNvPr id="3" name="TextBox 2">
            <a:extLst>
              <a:ext uri="{FF2B5EF4-FFF2-40B4-BE49-F238E27FC236}">
                <a16:creationId xmlns:a16="http://schemas.microsoft.com/office/drawing/2014/main" id="{2C3D6EA6-93BD-BAAD-652C-29FA61003F90}"/>
              </a:ext>
            </a:extLst>
          </p:cNvPr>
          <p:cNvSpPr txBox="1"/>
          <p:nvPr/>
        </p:nvSpPr>
        <p:spPr>
          <a:xfrm>
            <a:off x="3393681" y="7787511"/>
            <a:ext cx="8080564" cy="369332"/>
          </a:xfrm>
          <a:prstGeom prst="rect">
            <a:avLst/>
          </a:prstGeom>
          <a:noFill/>
        </p:spPr>
        <p:txBody>
          <a:bodyPr wrap="square">
            <a:spAutoFit/>
          </a:bodyPr>
          <a:lstStyle/>
          <a:p>
            <a:r>
              <a:rPr lang="en-US" dirty="0">
                <a:solidFill>
                  <a:srgbClr val="DAD8E9"/>
                </a:solidFill>
                <a:latin typeface="Mukta Light" pitchFamily="34" charset="0"/>
                <a:cs typeface="Mukta Light" pitchFamily="34" charset="-120"/>
              </a:rPr>
              <a:t>Source: </a:t>
            </a:r>
            <a:r>
              <a:rPr lang="en-US" dirty="0">
                <a:solidFill>
                  <a:srgbClr val="DAD8E9"/>
                </a:solidFill>
                <a:latin typeface="Mukta Light" pitchFamily="34" charset="0"/>
                <a:cs typeface="Mukta Light" pitchFamily="34" charset="-120"/>
                <a:hlinkClick r:id="rId4"/>
              </a:rPr>
              <a:t>Revisiting </a:t>
            </a:r>
            <a:r>
              <a:rPr lang="en-US" dirty="0" err="1">
                <a:solidFill>
                  <a:srgbClr val="DAD8E9"/>
                </a:solidFill>
                <a:latin typeface="Mukta Light" pitchFamily="34" charset="0"/>
                <a:cs typeface="Mukta Light" pitchFamily="34" charset="-120"/>
                <a:hlinkClick r:id="rId4"/>
              </a:rPr>
              <a:t>GloVe</a:t>
            </a:r>
            <a:r>
              <a:rPr lang="en-US" dirty="0">
                <a:solidFill>
                  <a:srgbClr val="DAD8E9"/>
                </a:solidFill>
                <a:latin typeface="Mukta Light" pitchFamily="34" charset="0"/>
                <a:cs typeface="Mukta Light" pitchFamily="34" charset="-120"/>
                <a:hlinkClick r:id="rId4"/>
              </a:rPr>
              <a:t>, Word2Vec and BERT: On the Homogeneity of Word Vectors</a:t>
            </a:r>
            <a:endParaRPr lang="en-US" dirty="0"/>
          </a:p>
        </p:txBody>
      </p:sp>
    </p:spTree>
    <p:extLst>
      <p:ext uri="{BB962C8B-B14F-4D97-AF65-F5344CB8AC3E}">
        <p14:creationId xmlns:p14="http://schemas.microsoft.com/office/powerpoint/2010/main" val="3079619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875</Words>
  <Application>Microsoft Macintosh PowerPoint</Application>
  <PresentationFormat>Custom</PresentationFormat>
  <Paragraphs>142</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Inter</vt:lpstr>
      <vt:lpstr>Courier New</vt:lpstr>
      <vt:lpstr>Prompt Medium</vt:lpstr>
      <vt:lpstr>Arial</vt:lpstr>
      <vt:lpstr>Mukta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Krupasankari Ragunathan</cp:lastModifiedBy>
  <cp:revision>3</cp:revision>
  <dcterms:created xsi:type="dcterms:W3CDTF">2025-02-23T20:09:37Z</dcterms:created>
  <dcterms:modified xsi:type="dcterms:W3CDTF">2025-02-24T18:56:32Z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2025-02-23T20:10:19Z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7aaa373e-b1fe-4a6f-b74e-3a26153ebde8</vt:lpwstr>
  </property>
  <property fmtid="{D5CDD505-2E9C-101B-9397-08002B2CF9AE}" pid="8" name="MSIP_Label_4044bd30-2ed7-4c9d-9d12-46200872a97b_ContentBits">
    <vt:lpwstr>0</vt:lpwstr>
  </property>
  <property fmtid="{D5CDD505-2E9C-101B-9397-08002B2CF9AE}" pid="9" name="MSIP_Label_4044bd30-2ed7-4c9d-9d12-46200872a97b_Tag">
    <vt:lpwstr>10, 3, 0, 2</vt:lpwstr>
  </property>
</Properties>
</file>