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60" r:id="rId4"/>
    <p:sldId id="263" r:id="rId5"/>
    <p:sldId id="261" r:id="rId6"/>
    <p:sldId id="262"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64"/>
    <p:restoredTop sz="92557"/>
  </p:normalViewPr>
  <p:slideViewPr>
    <p:cSldViewPr snapToGrid="0" snapToObjects="1">
      <p:cViewPr varScale="1">
        <p:scale>
          <a:sx n="132" d="100"/>
          <a:sy n="132" d="100"/>
        </p:scale>
        <p:origin x="168"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B2DF5C-C833-D943-81A2-93733C53A0C7}" type="datetimeFigureOut">
              <a:rPr lang="en-US" smtClean="0"/>
              <a:t>11/19/21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4BFBB2-83E5-7C4A-BA40-92FEBCC91459}" type="slidenum">
              <a:rPr lang="en-US" smtClean="0"/>
              <a:t>‹#›</a:t>
            </a:fld>
            <a:endParaRPr lang="en-US"/>
          </a:p>
        </p:txBody>
      </p:sp>
    </p:spTree>
    <p:extLst>
      <p:ext uri="{BB962C8B-B14F-4D97-AF65-F5344CB8AC3E}">
        <p14:creationId xmlns:p14="http://schemas.microsoft.com/office/powerpoint/2010/main" val="2317011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4BFBB2-83E5-7C4A-BA40-92FEBCC91459}" type="slidenum">
              <a:rPr lang="en-US" smtClean="0"/>
              <a:t>1</a:t>
            </a:fld>
            <a:endParaRPr lang="en-US"/>
          </a:p>
        </p:txBody>
      </p:sp>
    </p:spTree>
    <p:extLst>
      <p:ext uri="{BB962C8B-B14F-4D97-AF65-F5344CB8AC3E}">
        <p14:creationId xmlns:p14="http://schemas.microsoft.com/office/powerpoint/2010/main" val="4031523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Amazon </a:t>
            </a:r>
            <a:r>
              <a:rPr lang="en-US" dirty="0" err="1"/>
              <a:t>SageMaker</a:t>
            </a:r>
            <a:r>
              <a:rPr lang="en-US" dirty="0"/>
              <a:t>, a fully managed service, is web-based, integrated development environment (IDE) for machine learning  that enables developers and data scientists to quickly and easily build, train, and deploy machine learning models at any scale. It has many features and Amazon </a:t>
            </a:r>
            <a:r>
              <a:rPr lang="en-US" dirty="0" err="1"/>
              <a:t>SageMaker</a:t>
            </a:r>
            <a:r>
              <a:rPr lang="en-US" dirty="0"/>
              <a:t> Studio is one.</a:t>
            </a:r>
          </a:p>
          <a:p>
            <a:r>
              <a:rPr lang="en-US" dirty="0"/>
              <a:t>In a single unified visual interface, customers can perform the following tasks:</a:t>
            </a:r>
          </a:p>
          <a:p>
            <a:pPr lvl="1"/>
            <a:r>
              <a:rPr lang="en-US" dirty="0"/>
              <a:t>Write and execute code in </a:t>
            </a:r>
            <a:r>
              <a:rPr lang="en-US" dirty="0" err="1"/>
              <a:t>Jupyter</a:t>
            </a:r>
            <a:r>
              <a:rPr lang="en-US" dirty="0"/>
              <a:t> notebooks</a:t>
            </a:r>
          </a:p>
          <a:p>
            <a:pPr lvl="1"/>
            <a:r>
              <a:rPr lang="en-US" dirty="0"/>
              <a:t>Build and train machine learning models</a:t>
            </a:r>
          </a:p>
          <a:p>
            <a:pPr lvl="1"/>
            <a:r>
              <a:rPr lang="en-US" dirty="0"/>
              <a:t>Deploy the models and monitor the performance of their predictions</a:t>
            </a:r>
          </a:p>
          <a:p>
            <a:pPr lvl="1"/>
            <a:r>
              <a:rPr lang="en-US" dirty="0"/>
              <a:t>Track and debug the machine learning experiments</a:t>
            </a:r>
          </a:p>
          <a:p>
            <a:r>
              <a:rPr lang="en-US" dirty="0"/>
              <a:t>Create login &amp; environment. Configuration: new instance for environment (EC2) </a:t>
            </a:r>
            <a:r>
              <a:rPr lang="en-US" i="1" dirty="0"/>
              <a:t>(or SSH – remote server)</a:t>
            </a:r>
            <a:r>
              <a:rPr lang="en-US" dirty="0"/>
              <a:t>, Free tier eligible – t2.micro(1GiB RAM + 1vCPU), Amazon Linux2 platform</a:t>
            </a:r>
          </a:p>
          <a:p>
            <a:r>
              <a:rPr lang="en-US" dirty="0"/>
              <a:t>For running </a:t>
            </a:r>
            <a:r>
              <a:rPr lang="en-US" dirty="0" err="1"/>
              <a:t>Jupyter</a:t>
            </a:r>
            <a:r>
              <a:rPr lang="en-US" dirty="0"/>
              <a:t> notebook, set up Amazon </a:t>
            </a:r>
            <a:r>
              <a:rPr lang="en-US" dirty="0" err="1"/>
              <a:t>SageMaker</a:t>
            </a:r>
            <a:r>
              <a:rPr lang="en-US" dirty="0"/>
              <a:t> Domain Studio User (one-time config to allow access to other services) – </a:t>
            </a:r>
            <a:r>
              <a:rPr lang="en-US" i="1" dirty="0"/>
              <a:t>takes few mins to create the </a:t>
            </a:r>
            <a:r>
              <a:rPr lang="en-US" i="1" dirty="0" err="1"/>
              <a:t>JupyterServer</a:t>
            </a:r>
            <a:r>
              <a:rPr lang="en-US" i="1" dirty="0"/>
              <a:t> application default.</a:t>
            </a:r>
          </a:p>
          <a:p>
            <a:r>
              <a:rPr lang="en-US" u="sng" dirty="0"/>
              <a:t>Prerequisites</a:t>
            </a:r>
            <a:r>
              <a:rPr lang="en-US" dirty="0"/>
              <a:t> – AWS Services: (1) IAM, (2) Cloud9, (3) S3, (4) </a:t>
            </a:r>
            <a:r>
              <a:rPr lang="en-US" dirty="0" err="1"/>
              <a:t>Sagemaker</a:t>
            </a:r>
            <a:endParaRPr lang="en-US" dirty="0"/>
          </a:p>
          <a:p>
            <a:endParaRPr lang="en-US" dirty="0"/>
          </a:p>
        </p:txBody>
      </p:sp>
      <p:sp>
        <p:nvSpPr>
          <p:cNvPr id="4" name="Slide Number Placeholder 3"/>
          <p:cNvSpPr>
            <a:spLocks noGrp="1"/>
          </p:cNvSpPr>
          <p:nvPr>
            <p:ph type="sldNum" sz="quarter" idx="5"/>
          </p:nvPr>
        </p:nvSpPr>
        <p:spPr/>
        <p:txBody>
          <a:bodyPr/>
          <a:lstStyle/>
          <a:p>
            <a:fld id="{984BFBB2-83E5-7C4A-BA40-92FEBCC91459}" type="slidenum">
              <a:rPr lang="en-US" smtClean="0"/>
              <a:t>3</a:t>
            </a:fld>
            <a:endParaRPr lang="en-US"/>
          </a:p>
        </p:txBody>
      </p:sp>
    </p:spTree>
    <p:extLst>
      <p:ext uri="{BB962C8B-B14F-4D97-AF65-F5344CB8AC3E}">
        <p14:creationId xmlns:p14="http://schemas.microsoft.com/office/powerpoint/2010/main" val="3372672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4BFBB2-83E5-7C4A-BA40-92FEBCC91459}" type="slidenum">
              <a:rPr lang="en-US" smtClean="0"/>
              <a:t>4</a:t>
            </a:fld>
            <a:endParaRPr lang="en-US"/>
          </a:p>
        </p:txBody>
      </p:sp>
    </p:spTree>
    <p:extLst>
      <p:ext uri="{BB962C8B-B14F-4D97-AF65-F5344CB8AC3E}">
        <p14:creationId xmlns:p14="http://schemas.microsoft.com/office/powerpoint/2010/main" val="853245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4BFBB2-83E5-7C4A-BA40-92FEBCC91459}" type="slidenum">
              <a:rPr lang="en-US" smtClean="0"/>
              <a:t>5</a:t>
            </a:fld>
            <a:endParaRPr lang="en-US"/>
          </a:p>
        </p:txBody>
      </p:sp>
    </p:spTree>
    <p:extLst>
      <p:ext uri="{BB962C8B-B14F-4D97-AF65-F5344CB8AC3E}">
        <p14:creationId xmlns:p14="http://schemas.microsoft.com/office/powerpoint/2010/main" val="6999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attri.ai</a:t>
            </a:r>
            <a:r>
              <a:rPr lang="en-US" dirty="0"/>
              <a:t>/blog/advantages-of-</a:t>
            </a:r>
            <a:r>
              <a:rPr lang="en-US" dirty="0" err="1"/>
              <a:t>aws</a:t>
            </a:r>
            <a:r>
              <a:rPr lang="en-US" dirty="0"/>
              <a:t>-</a:t>
            </a:r>
            <a:r>
              <a:rPr lang="en-US" dirty="0" err="1"/>
              <a:t>sagemaker</a:t>
            </a:r>
            <a:endParaRPr lang="en-US" dirty="0"/>
          </a:p>
        </p:txBody>
      </p:sp>
      <p:sp>
        <p:nvSpPr>
          <p:cNvPr id="4" name="Slide Number Placeholder 3"/>
          <p:cNvSpPr>
            <a:spLocks noGrp="1"/>
          </p:cNvSpPr>
          <p:nvPr>
            <p:ph type="sldNum" sz="quarter" idx="5"/>
          </p:nvPr>
        </p:nvSpPr>
        <p:spPr/>
        <p:txBody>
          <a:bodyPr/>
          <a:lstStyle/>
          <a:p>
            <a:fld id="{984BFBB2-83E5-7C4A-BA40-92FEBCC91459}" type="slidenum">
              <a:rPr lang="en-US" smtClean="0"/>
              <a:t>7</a:t>
            </a:fld>
            <a:endParaRPr lang="en-US"/>
          </a:p>
        </p:txBody>
      </p:sp>
    </p:spTree>
    <p:extLst>
      <p:ext uri="{BB962C8B-B14F-4D97-AF65-F5344CB8AC3E}">
        <p14:creationId xmlns:p14="http://schemas.microsoft.com/office/powerpoint/2010/main" val="3398308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4AC72-F514-9848-BA1D-412FF2DE85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C0F733-C106-E141-83C9-C7A4BC3F49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B88C66-7113-3046-9DB9-63B48BBB128A}"/>
              </a:ext>
            </a:extLst>
          </p:cNvPr>
          <p:cNvSpPr>
            <a:spLocks noGrp="1"/>
          </p:cNvSpPr>
          <p:nvPr>
            <p:ph type="dt" sz="half" idx="10"/>
          </p:nvPr>
        </p:nvSpPr>
        <p:spPr/>
        <p:txBody>
          <a:bodyPr/>
          <a:lstStyle/>
          <a:p>
            <a:fld id="{BB365AF5-EA60-904D-86CA-470DA913E647}" type="datetimeFigureOut">
              <a:rPr lang="en-US" smtClean="0"/>
              <a:t>11/19/21</a:t>
            </a:fld>
            <a:endParaRPr lang="en-US"/>
          </a:p>
        </p:txBody>
      </p:sp>
      <p:sp>
        <p:nvSpPr>
          <p:cNvPr id="5" name="Footer Placeholder 4">
            <a:extLst>
              <a:ext uri="{FF2B5EF4-FFF2-40B4-BE49-F238E27FC236}">
                <a16:creationId xmlns:a16="http://schemas.microsoft.com/office/drawing/2014/main" id="{ECB7D59C-D6F9-584F-82E0-4495476C4B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0F59E7-C9D1-5443-8AB2-21AA00B8FABB}"/>
              </a:ext>
            </a:extLst>
          </p:cNvPr>
          <p:cNvSpPr>
            <a:spLocks noGrp="1"/>
          </p:cNvSpPr>
          <p:nvPr>
            <p:ph type="sldNum" sz="quarter" idx="12"/>
          </p:nvPr>
        </p:nvSpPr>
        <p:spPr/>
        <p:txBody>
          <a:bodyPr/>
          <a:lstStyle/>
          <a:p>
            <a:fld id="{8D7A4835-8EC9-CC41-B0B1-826CD1BEBE5C}" type="slidenum">
              <a:rPr lang="en-US" smtClean="0"/>
              <a:t>‹#›</a:t>
            </a:fld>
            <a:endParaRPr lang="en-US"/>
          </a:p>
        </p:txBody>
      </p:sp>
    </p:spTree>
    <p:extLst>
      <p:ext uri="{BB962C8B-B14F-4D97-AF65-F5344CB8AC3E}">
        <p14:creationId xmlns:p14="http://schemas.microsoft.com/office/powerpoint/2010/main" val="3154216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0643F-A200-1A48-BB86-7A12C724DB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882B11-3726-1D44-B2F5-E21787011B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006B93-1609-A244-AD9A-017EA957B11C}"/>
              </a:ext>
            </a:extLst>
          </p:cNvPr>
          <p:cNvSpPr>
            <a:spLocks noGrp="1"/>
          </p:cNvSpPr>
          <p:nvPr>
            <p:ph type="dt" sz="half" idx="10"/>
          </p:nvPr>
        </p:nvSpPr>
        <p:spPr/>
        <p:txBody>
          <a:bodyPr/>
          <a:lstStyle/>
          <a:p>
            <a:fld id="{BB365AF5-EA60-904D-86CA-470DA913E647}" type="datetimeFigureOut">
              <a:rPr lang="en-US" smtClean="0"/>
              <a:t>11/19/21</a:t>
            </a:fld>
            <a:endParaRPr lang="en-US"/>
          </a:p>
        </p:txBody>
      </p:sp>
      <p:sp>
        <p:nvSpPr>
          <p:cNvPr id="5" name="Footer Placeholder 4">
            <a:extLst>
              <a:ext uri="{FF2B5EF4-FFF2-40B4-BE49-F238E27FC236}">
                <a16:creationId xmlns:a16="http://schemas.microsoft.com/office/drawing/2014/main" id="{35394065-E9D1-4D40-8C67-3D92FB1264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B6211-DB9B-574D-855D-B347418B8C8B}"/>
              </a:ext>
            </a:extLst>
          </p:cNvPr>
          <p:cNvSpPr>
            <a:spLocks noGrp="1"/>
          </p:cNvSpPr>
          <p:nvPr>
            <p:ph type="sldNum" sz="quarter" idx="12"/>
          </p:nvPr>
        </p:nvSpPr>
        <p:spPr/>
        <p:txBody>
          <a:bodyPr/>
          <a:lstStyle/>
          <a:p>
            <a:fld id="{8D7A4835-8EC9-CC41-B0B1-826CD1BEBE5C}" type="slidenum">
              <a:rPr lang="en-US" smtClean="0"/>
              <a:t>‹#›</a:t>
            </a:fld>
            <a:endParaRPr lang="en-US"/>
          </a:p>
        </p:txBody>
      </p:sp>
    </p:spTree>
    <p:extLst>
      <p:ext uri="{BB962C8B-B14F-4D97-AF65-F5344CB8AC3E}">
        <p14:creationId xmlns:p14="http://schemas.microsoft.com/office/powerpoint/2010/main" val="552633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9C6773-4B0F-244D-B44B-502EE9091C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B2D909-BFDA-D146-A5BC-26A2D31BE7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F999BD-5E87-334C-BCD3-450B94B8F3D1}"/>
              </a:ext>
            </a:extLst>
          </p:cNvPr>
          <p:cNvSpPr>
            <a:spLocks noGrp="1"/>
          </p:cNvSpPr>
          <p:nvPr>
            <p:ph type="dt" sz="half" idx="10"/>
          </p:nvPr>
        </p:nvSpPr>
        <p:spPr/>
        <p:txBody>
          <a:bodyPr/>
          <a:lstStyle/>
          <a:p>
            <a:fld id="{BB365AF5-EA60-904D-86CA-470DA913E647}" type="datetimeFigureOut">
              <a:rPr lang="en-US" smtClean="0"/>
              <a:t>11/19/21</a:t>
            </a:fld>
            <a:endParaRPr lang="en-US"/>
          </a:p>
        </p:txBody>
      </p:sp>
      <p:sp>
        <p:nvSpPr>
          <p:cNvPr id="5" name="Footer Placeholder 4">
            <a:extLst>
              <a:ext uri="{FF2B5EF4-FFF2-40B4-BE49-F238E27FC236}">
                <a16:creationId xmlns:a16="http://schemas.microsoft.com/office/drawing/2014/main" id="{750C392B-D1C9-7343-9820-4722885088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74E368-EE4A-5C49-BDB5-EAA75E2E88CD}"/>
              </a:ext>
            </a:extLst>
          </p:cNvPr>
          <p:cNvSpPr>
            <a:spLocks noGrp="1"/>
          </p:cNvSpPr>
          <p:nvPr>
            <p:ph type="sldNum" sz="quarter" idx="12"/>
          </p:nvPr>
        </p:nvSpPr>
        <p:spPr/>
        <p:txBody>
          <a:bodyPr/>
          <a:lstStyle/>
          <a:p>
            <a:fld id="{8D7A4835-8EC9-CC41-B0B1-826CD1BEBE5C}" type="slidenum">
              <a:rPr lang="en-US" smtClean="0"/>
              <a:t>‹#›</a:t>
            </a:fld>
            <a:endParaRPr lang="en-US"/>
          </a:p>
        </p:txBody>
      </p:sp>
    </p:spTree>
    <p:extLst>
      <p:ext uri="{BB962C8B-B14F-4D97-AF65-F5344CB8AC3E}">
        <p14:creationId xmlns:p14="http://schemas.microsoft.com/office/powerpoint/2010/main" val="2155263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65D55-CFE3-6543-9000-936D37B5B3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161F86-C2D2-8843-875C-3AD46C2E89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74B75F-6EA0-CB43-AFEC-47389D583A3E}"/>
              </a:ext>
            </a:extLst>
          </p:cNvPr>
          <p:cNvSpPr>
            <a:spLocks noGrp="1"/>
          </p:cNvSpPr>
          <p:nvPr>
            <p:ph type="dt" sz="half" idx="10"/>
          </p:nvPr>
        </p:nvSpPr>
        <p:spPr/>
        <p:txBody>
          <a:bodyPr/>
          <a:lstStyle/>
          <a:p>
            <a:fld id="{BB365AF5-EA60-904D-86CA-470DA913E647}" type="datetimeFigureOut">
              <a:rPr lang="en-US" smtClean="0"/>
              <a:t>11/19/21</a:t>
            </a:fld>
            <a:endParaRPr lang="en-US"/>
          </a:p>
        </p:txBody>
      </p:sp>
      <p:sp>
        <p:nvSpPr>
          <p:cNvPr id="5" name="Footer Placeholder 4">
            <a:extLst>
              <a:ext uri="{FF2B5EF4-FFF2-40B4-BE49-F238E27FC236}">
                <a16:creationId xmlns:a16="http://schemas.microsoft.com/office/drawing/2014/main" id="{F7D61F32-0D84-1E4D-8DD2-DE2A54A77B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E4E919-8B5B-4741-9E45-CE6956B6E071}"/>
              </a:ext>
            </a:extLst>
          </p:cNvPr>
          <p:cNvSpPr>
            <a:spLocks noGrp="1"/>
          </p:cNvSpPr>
          <p:nvPr>
            <p:ph type="sldNum" sz="quarter" idx="12"/>
          </p:nvPr>
        </p:nvSpPr>
        <p:spPr/>
        <p:txBody>
          <a:bodyPr/>
          <a:lstStyle/>
          <a:p>
            <a:fld id="{8D7A4835-8EC9-CC41-B0B1-826CD1BEBE5C}" type="slidenum">
              <a:rPr lang="en-US" smtClean="0"/>
              <a:t>‹#›</a:t>
            </a:fld>
            <a:endParaRPr lang="en-US"/>
          </a:p>
        </p:txBody>
      </p:sp>
    </p:spTree>
    <p:extLst>
      <p:ext uri="{BB962C8B-B14F-4D97-AF65-F5344CB8AC3E}">
        <p14:creationId xmlns:p14="http://schemas.microsoft.com/office/powerpoint/2010/main" val="1767966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57945-45C6-7645-8231-BB3C9BBB79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1F39D0-9FFD-6447-9FDF-622740613A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526D94-03C3-0944-8F78-1A66E6AF09FE}"/>
              </a:ext>
            </a:extLst>
          </p:cNvPr>
          <p:cNvSpPr>
            <a:spLocks noGrp="1"/>
          </p:cNvSpPr>
          <p:nvPr>
            <p:ph type="dt" sz="half" idx="10"/>
          </p:nvPr>
        </p:nvSpPr>
        <p:spPr/>
        <p:txBody>
          <a:bodyPr/>
          <a:lstStyle/>
          <a:p>
            <a:fld id="{BB365AF5-EA60-904D-86CA-470DA913E647}" type="datetimeFigureOut">
              <a:rPr lang="en-US" smtClean="0"/>
              <a:t>11/19/21</a:t>
            </a:fld>
            <a:endParaRPr lang="en-US"/>
          </a:p>
        </p:txBody>
      </p:sp>
      <p:sp>
        <p:nvSpPr>
          <p:cNvPr id="5" name="Footer Placeholder 4">
            <a:extLst>
              <a:ext uri="{FF2B5EF4-FFF2-40B4-BE49-F238E27FC236}">
                <a16:creationId xmlns:a16="http://schemas.microsoft.com/office/drawing/2014/main" id="{E6C6A649-0338-2A46-96DE-213D43404C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CB340-7C97-C04F-95D7-5DBD7B72F75A}"/>
              </a:ext>
            </a:extLst>
          </p:cNvPr>
          <p:cNvSpPr>
            <a:spLocks noGrp="1"/>
          </p:cNvSpPr>
          <p:nvPr>
            <p:ph type="sldNum" sz="quarter" idx="12"/>
          </p:nvPr>
        </p:nvSpPr>
        <p:spPr/>
        <p:txBody>
          <a:bodyPr/>
          <a:lstStyle/>
          <a:p>
            <a:fld id="{8D7A4835-8EC9-CC41-B0B1-826CD1BEBE5C}" type="slidenum">
              <a:rPr lang="en-US" smtClean="0"/>
              <a:t>‹#›</a:t>
            </a:fld>
            <a:endParaRPr lang="en-US"/>
          </a:p>
        </p:txBody>
      </p:sp>
    </p:spTree>
    <p:extLst>
      <p:ext uri="{BB962C8B-B14F-4D97-AF65-F5344CB8AC3E}">
        <p14:creationId xmlns:p14="http://schemas.microsoft.com/office/powerpoint/2010/main" val="941103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9F302-CC91-BF4A-BE97-35C3B7A636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5B4288-5F88-664B-8CE7-22CDEF47E2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00B58D-D38D-9A45-B3B6-8C697FFA34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1F1CA1-4B13-244B-B5EC-14502359CBA5}"/>
              </a:ext>
            </a:extLst>
          </p:cNvPr>
          <p:cNvSpPr>
            <a:spLocks noGrp="1"/>
          </p:cNvSpPr>
          <p:nvPr>
            <p:ph type="dt" sz="half" idx="10"/>
          </p:nvPr>
        </p:nvSpPr>
        <p:spPr/>
        <p:txBody>
          <a:bodyPr/>
          <a:lstStyle/>
          <a:p>
            <a:fld id="{BB365AF5-EA60-904D-86CA-470DA913E647}" type="datetimeFigureOut">
              <a:rPr lang="en-US" smtClean="0"/>
              <a:t>11/19/21</a:t>
            </a:fld>
            <a:endParaRPr lang="en-US"/>
          </a:p>
        </p:txBody>
      </p:sp>
      <p:sp>
        <p:nvSpPr>
          <p:cNvPr id="6" name="Footer Placeholder 5">
            <a:extLst>
              <a:ext uri="{FF2B5EF4-FFF2-40B4-BE49-F238E27FC236}">
                <a16:creationId xmlns:a16="http://schemas.microsoft.com/office/drawing/2014/main" id="{60B0F384-5E1D-9C4C-80A9-DC47FEFF60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5A9E73-1B3B-0943-BEF6-88B7C3940F9A}"/>
              </a:ext>
            </a:extLst>
          </p:cNvPr>
          <p:cNvSpPr>
            <a:spLocks noGrp="1"/>
          </p:cNvSpPr>
          <p:nvPr>
            <p:ph type="sldNum" sz="quarter" idx="12"/>
          </p:nvPr>
        </p:nvSpPr>
        <p:spPr/>
        <p:txBody>
          <a:bodyPr/>
          <a:lstStyle/>
          <a:p>
            <a:fld id="{8D7A4835-8EC9-CC41-B0B1-826CD1BEBE5C}" type="slidenum">
              <a:rPr lang="en-US" smtClean="0"/>
              <a:t>‹#›</a:t>
            </a:fld>
            <a:endParaRPr lang="en-US"/>
          </a:p>
        </p:txBody>
      </p:sp>
    </p:spTree>
    <p:extLst>
      <p:ext uri="{BB962C8B-B14F-4D97-AF65-F5344CB8AC3E}">
        <p14:creationId xmlns:p14="http://schemas.microsoft.com/office/powerpoint/2010/main" val="872555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B465-3497-5A4B-A7CE-81F9BA6ACC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04E72D-C586-1247-98AB-27D74685B1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E62604-51DC-DE4E-92F1-4C576E32ED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DC9E9C-8A71-624A-982C-485115E94B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2D54A3-2FAF-E640-AC48-E5E626CCF2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173E47-1114-7F40-8645-6AA7A2E77F43}"/>
              </a:ext>
            </a:extLst>
          </p:cNvPr>
          <p:cNvSpPr>
            <a:spLocks noGrp="1"/>
          </p:cNvSpPr>
          <p:nvPr>
            <p:ph type="dt" sz="half" idx="10"/>
          </p:nvPr>
        </p:nvSpPr>
        <p:spPr/>
        <p:txBody>
          <a:bodyPr/>
          <a:lstStyle/>
          <a:p>
            <a:fld id="{BB365AF5-EA60-904D-86CA-470DA913E647}" type="datetimeFigureOut">
              <a:rPr lang="en-US" smtClean="0"/>
              <a:t>11/19/21</a:t>
            </a:fld>
            <a:endParaRPr lang="en-US"/>
          </a:p>
        </p:txBody>
      </p:sp>
      <p:sp>
        <p:nvSpPr>
          <p:cNvPr id="8" name="Footer Placeholder 7">
            <a:extLst>
              <a:ext uri="{FF2B5EF4-FFF2-40B4-BE49-F238E27FC236}">
                <a16:creationId xmlns:a16="http://schemas.microsoft.com/office/drawing/2014/main" id="{AC873074-EFFD-D541-B39E-24A452D876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04A3FF-6E19-274F-998F-4BD3EDDC5DC4}"/>
              </a:ext>
            </a:extLst>
          </p:cNvPr>
          <p:cNvSpPr>
            <a:spLocks noGrp="1"/>
          </p:cNvSpPr>
          <p:nvPr>
            <p:ph type="sldNum" sz="quarter" idx="12"/>
          </p:nvPr>
        </p:nvSpPr>
        <p:spPr/>
        <p:txBody>
          <a:bodyPr/>
          <a:lstStyle/>
          <a:p>
            <a:fld id="{8D7A4835-8EC9-CC41-B0B1-826CD1BEBE5C}" type="slidenum">
              <a:rPr lang="en-US" smtClean="0"/>
              <a:t>‹#›</a:t>
            </a:fld>
            <a:endParaRPr lang="en-US"/>
          </a:p>
        </p:txBody>
      </p:sp>
    </p:spTree>
    <p:extLst>
      <p:ext uri="{BB962C8B-B14F-4D97-AF65-F5344CB8AC3E}">
        <p14:creationId xmlns:p14="http://schemas.microsoft.com/office/powerpoint/2010/main" val="2085942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1F160-381F-0A4B-BCE4-0EF0477A04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B22356-9D9C-2247-BCD4-010A1816C5C9}"/>
              </a:ext>
            </a:extLst>
          </p:cNvPr>
          <p:cNvSpPr>
            <a:spLocks noGrp="1"/>
          </p:cNvSpPr>
          <p:nvPr>
            <p:ph type="dt" sz="half" idx="10"/>
          </p:nvPr>
        </p:nvSpPr>
        <p:spPr/>
        <p:txBody>
          <a:bodyPr/>
          <a:lstStyle/>
          <a:p>
            <a:fld id="{BB365AF5-EA60-904D-86CA-470DA913E647}" type="datetimeFigureOut">
              <a:rPr lang="en-US" smtClean="0"/>
              <a:t>11/19/21</a:t>
            </a:fld>
            <a:endParaRPr lang="en-US"/>
          </a:p>
        </p:txBody>
      </p:sp>
      <p:sp>
        <p:nvSpPr>
          <p:cNvPr id="4" name="Footer Placeholder 3">
            <a:extLst>
              <a:ext uri="{FF2B5EF4-FFF2-40B4-BE49-F238E27FC236}">
                <a16:creationId xmlns:a16="http://schemas.microsoft.com/office/drawing/2014/main" id="{CE6D8627-784E-B541-9B0D-8798BB771A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C7D837-029B-8B44-96F8-6076A1B9B3CB}"/>
              </a:ext>
            </a:extLst>
          </p:cNvPr>
          <p:cNvSpPr>
            <a:spLocks noGrp="1"/>
          </p:cNvSpPr>
          <p:nvPr>
            <p:ph type="sldNum" sz="quarter" idx="12"/>
          </p:nvPr>
        </p:nvSpPr>
        <p:spPr/>
        <p:txBody>
          <a:bodyPr/>
          <a:lstStyle/>
          <a:p>
            <a:fld id="{8D7A4835-8EC9-CC41-B0B1-826CD1BEBE5C}" type="slidenum">
              <a:rPr lang="en-US" smtClean="0"/>
              <a:t>‹#›</a:t>
            </a:fld>
            <a:endParaRPr lang="en-US"/>
          </a:p>
        </p:txBody>
      </p:sp>
    </p:spTree>
    <p:extLst>
      <p:ext uri="{BB962C8B-B14F-4D97-AF65-F5344CB8AC3E}">
        <p14:creationId xmlns:p14="http://schemas.microsoft.com/office/powerpoint/2010/main" val="1957705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EFC87C-CF3A-EB48-B00B-07EC56974CCF}"/>
              </a:ext>
            </a:extLst>
          </p:cNvPr>
          <p:cNvSpPr>
            <a:spLocks noGrp="1"/>
          </p:cNvSpPr>
          <p:nvPr>
            <p:ph type="dt" sz="half" idx="10"/>
          </p:nvPr>
        </p:nvSpPr>
        <p:spPr/>
        <p:txBody>
          <a:bodyPr/>
          <a:lstStyle/>
          <a:p>
            <a:fld id="{BB365AF5-EA60-904D-86CA-470DA913E647}" type="datetimeFigureOut">
              <a:rPr lang="en-US" smtClean="0"/>
              <a:t>11/19/21</a:t>
            </a:fld>
            <a:endParaRPr lang="en-US"/>
          </a:p>
        </p:txBody>
      </p:sp>
      <p:sp>
        <p:nvSpPr>
          <p:cNvPr id="3" name="Footer Placeholder 2">
            <a:extLst>
              <a:ext uri="{FF2B5EF4-FFF2-40B4-BE49-F238E27FC236}">
                <a16:creationId xmlns:a16="http://schemas.microsoft.com/office/drawing/2014/main" id="{79AE1C27-6659-4E4D-8ECD-941F0F2EA0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B617DB-E657-FE42-BEA3-DA57C1913B3A}"/>
              </a:ext>
            </a:extLst>
          </p:cNvPr>
          <p:cNvSpPr>
            <a:spLocks noGrp="1"/>
          </p:cNvSpPr>
          <p:nvPr>
            <p:ph type="sldNum" sz="quarter" idx="12"/>
          </p:nvPr>
        </p:nvSpPr>
        <p:spPr/>
        <p:txBody>
          <a:bodyPr/>
          <a:lstStyle/>
          <a:p>
            <a:fld id="{8D7A4835-8EC9-CC41-B0B1-826CD1BEBE5C}" type="slidenum">
              <a:rPr lang="en-US" smtClean="0"/>
              <a:t>‹#›</a:t>
            </a:fld>
            <a:endParaRPr lang="en-US"/>
          </a:p>
        </p:txBody>
      </p:sp>
    </p:spTree>
    <p:extLst>
      <p:ext uri="{BB962C8B-B14F-4D97-AF65-F5344CB8AC3E}">
        <p14:creationId xmlns:p14="http://schemas.microsoft.com/office/powerpoint/2010/main" val="1739835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DEF48-D52A-534E-BA01-1080AF5293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6CEA85-CDEA-BF41-85D6-FAB3973A6A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FF6964-18FF-CC4A-87B0-F0AC21B17C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96673B-EBB7-D24E-A54D-9B620068390B}"/>
              </a:ext>
            </a:extLst>
          </p:cNvPr>
          <p:cNvSpPr>
            <a:spLocks noGrp="1"/>
          </p:cNvSpPr>
          <p:nvPr>
            <p:ph type="dt" sz="half" idx="10"/>
          </p:nvPr>
        </p:nvSpPr>
        <p:spPr/>
        <p:txBody>
          <a:bodyPr/>
          <a:lstStyle/>
          <a:p>
            <a:fld id="{BB365AF5-EA60-904D-86CA-470DA913E647}" type="datetimeFigureOut">
              <a:rPr lang="en-US" smtClean="0"/>
              <a:t>11/19/21</a:t>
            </a:fld>
            <a:endParaRPr lang="en-US"/>
          </a:p>
        </p:txBody>
      </p:sp>
      <p:sp>
        <p:nvSpPr>
          <p:cNvPr id="6" name="Footer Placeholder 5">
            <a:extLst>
              <a:ext uri="{FF2B5EF4-FFF2-40B4-BE49-F238E27FC236}">
                <a16:creationId xmlns:a16="http://schemas.microsoft.com/office/drawing/2014/main" id="{83FF929E-1582-494E-85AE-B1F09F59AA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0DC57E-4D0B-C446-8730-853F0B2F9590}"/>
              </a:ext>
            </a:extLst>
          </p:cNvPr>
          <p:cNvSpPr>
            <a:spLocks noGrp="1"/>
          </p:cNvSpPr>
          <p:nvPr>
            <p:ph type="sldNum" sz="quarter" idx="12"/>
          </p:nvPr>
        </p:nvSpPr>
        <p:spPr/>
        <p:txBody>
          <a:bodyPr/>
          <a:lstStyle/>
          <a:p>
            <a:fld id="{8D7A4835-8EC9-CC41-B0B1-826CD1BEBE5C}" type="slidenum">
              <a:rPr lang="en-US" smtClean="0"/>
              <a:t>‹#›</a:t>
            </a:fld>
            <a:endParaRPr lang="en-US"/>
          </a:p>
        </p:txBody>
      </p:sp>
    </p:spTree>
    <p:extLst>
      <p:ext uri="{BB962C8B-B14F-4D97-AF65-F5344CB8AC3E}">
        <p14:creationId xmlns:p14="http://schemas.microsoft.com/office/powerpoint/2010/main" val="2840970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7FC6-8460-4E43-9042-9788A48404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3C69D1-47B4-204C-93D9-5C0471BB6D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93C74A-FC1F-CE48-B845-4CB67176E6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5A1802-EBD1-D04E-88BC-7065A8EE81F2}"/>
              </a:ext>
            </a:extLst>
          </p:cNvPr>
          <p:cNvSpPr>
            <a:spLocks noGrp="1"/>
          </p:cNvSpPr>
          <p:nvPr>
            <p:ph type="dt" sz="half" idx="10"/>
          </p:nvPr>
        </p:nvSpPr>
        <p:spPr/>
        <p:txBody>
          <a:bodyPr/>
          <a:lstStyle/>
          <a:p>
            <a:fld id="{BB365AF5-EA60-904D-86CA-470DA913E647}" type="datetimeFigureOut">
              <a:rPr lang="en-US" smtClean="0"/>
              <a:t>11/19/21</a:t>
            </a:fld>
            <a:endParaRPr lang="en-US"/>
          </a:p>
        </p:txBody>
      </p:sp>
      <p:sp>
        <p:nvSpPr>
          <p:cNvPr id="6" name="Footer Placeholder 5">
            <a:extLst>
              <a:ext uri="{FF2B5EF4-FFF2-40B4-BE49-F238E27FC236}">
                <a16:creationId xmlns:a16="http://schemas.microsoft.com/office/drawing/2014/main" id="{62894DB0-C5A6-C54D-8B73-79D2F7426F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D08C77-A784-BE4E-976B-65EED4D3323F}"/>
              </a:ext>
            </a:extLst>
          </p:cNvPr>
          <p:cNvSpPr>
            <a:spLocks noGrp="1"/>
          </p:cNvSpPr>
          <p:nvPr>
            <p:ph type="sldNum" sz="quarter" idx="12"/>
          </p:nvPr>
        </p:nvSpPr>
        <p:spPr/>
        <p:txBody>
          <a:bodyPr/>
          <a:lstStyle/>
          <a:p>
            <a:fld id="{8D7A4835-8EC9-CC41-B0B1-826CD1BEBE5C}" type="slidenum">
              <a:rPr lang="en-US" smtClean="0"/>
              <a:t>‹#›</a:t>
            </a:fld>
            <a:endParaRPr lang="en-US"/>
          </a:p>
        </p:txBody>
      </p:sp>
    </p:spTree>
    <p:extLst>
      <p:ext uri="{BB962C8B-B14F-4D97-AF65-F5344CB8AC3E}">
        <p14:creationId xmlns:p14="http://schemas.microsoft.com/office/powerpoint/2010/main" val="2671267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A4FC19-0CB5-8F4E-9260-11B420896F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E0959E-1FDC-834F-A661-3E1C9C3E2B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E282C0-F894-574F-B0D8-D946E0DCC6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365AF5-EA60-904D-86CA-470DA913E647}" type="datetimeFigureOut">
              <a:rPr lang="en-US" smtClean="0"/>
              <a:t>11/19/21</a:t>
            </a:fld>
            <a:endParaRPr lang="en-US"/>
          </a:p>
        </p:txBody>
      </p:sp>
      <p:sp>
        <p:nvSpPr>
          <p:cNvPr id="5" name="Footer Placeholder 4">
            <a:extLst>
              <a:ext uri="{FF2B5EF4-FFF2-40B4-BE49-F238E27FC236}">
                <a16:creationId xmlns:a16="http://schemas.microsoft.com/office/drawing/2014/main" id="{16E463F8-F112-5047-9283-D17154A996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62D4BC-5D59-E541-92A8-13B5D7773C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7A4835-8EC9-CC41-B0B1-826CD1BEBE5C}" type="slidenum">
              <a:rPr lang="en-US" smtClean="0"/>
              <a:t>‹#›</a:t>
            </a:fld>
            <a:endParaRPr lang="en-US"/>
          </a:p>
        </p:txBody>
      </p:sp>
    </p:spTree>
    <p:extLst>
      <p:ext uri="{BB962C8B-B14F-4D97-AF65-F5344CB8AC3E}">
        <p14:creationId xmlns:p14="http://schemas.microsoft.com/office/powerpoint/2010/main" val="2118019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59E29-4F09-7145-A816-2D306E02CDA0}"/>
              </a:ext>
            </a:extLst>
          </p:cNvPr>
          <p:cNvSpPr>
            <a:spLocks noGrp="1"/>
          </p:cNvSpPr>
          <p:nvPr>
            <p:ph type="ctrTitle"/>
          </p:nvPr>
        </p:nvSpPr>
        <p:spPr/>
        <p:txBody>
          <a:bodyPr/>
          <a:lstStyle/>
          <a:p>
            <a:r>
              <a:rPr lang="en-US" dirty="0"/>
              <a:t>Amazon </a:t>
            </a:r>
            <a:r>
              <a:rPr lang="en-US" dirty="0" err="1"/>
              <a:t>SageMaker</a:t>
            </a:r>
            <a:r>
              <a:rPr lang="en-US" dirty="0"/>
              <a:t> Studio</a:t>
            </a:r>
          </a:p>
        </p:txBody>
      </p:sp>
      <p:sp>
        <p:nvSpPr>
          <p:cNvPr id="3" name="Subtitle 2">
            <a:extLst>
              <a:ext uri="{FF2B5EF4-FFF2-40B4-BE49-F238E27FC236}">
                <a16:creationId xmlns:a16="http://schemas.microsoft.com/office/drawing/2014/main" id="{17380213-EC20-5C4D-B0BA-3607F4F4773B}"/>
              </a:ext>
            </a:extLst>
          </p:cNvPr>
          <p:cNvSpPr>
            <a:spLocks noGrp="1"/>
          </p:cNvSpPr>
          <p:nvPr>
            <p:ph type="subTitle" idx="1"/>
          </p:nvPr>
        </p:nvSpPr>
        <p:spPr/>
        <p:txBody>
          <a:bodyPr/>
          <a:lstStyle/>
          <a:p>
            <a:r>
              <a:rPr lang="en-US" dirty="0"/>
              <a:t>Keerthi Balla</a:t>
            </a:r>
          </a:p>
          <a:p>
            <a:r>
              <a:rPr lang="en-US" dirty="0"/>
              <a:t>Data Cohort 2.2</a:t>
            </a:r>
          </a:p>
          <a:p>
            <a:r>
              <a:rPr lang="en-US" dirty="0"/>
              <a:t>Zip Code Wilmington</a:t>
            </a:r>
          </a:p>
        </p:txBody>
      </p:sp>
      <p:sp>
        <p:nvSpPr>
          <p:cNvPr id="4" name="Date Placeholder 3">
            <a:extLst>
              <a:ext uri="{FF2B5EF4-FFF2-40B4-BE49-F238E27FC236}">
                <a16:creationId xmlns:a16="http://schemas.microsoft.com/office/drawing/2014/main" id="{47F2F547-BA1D-2445-84E9-2E53755ED4CC}"/>
              </a:ext>
            </a:extLst>
          </p:cNvPr>
          <p:cNvSpPr>
            <a:spLocks noGrp="1"/>
          </p:cNvSpPr>
          <p:nvPr>
            <p:ph type="dt" sz="half" idx="10"/>
          </p:nvPr>
        </p:nvSpPr>
        <p:spPr/>
        <p:txBody>
          <a:bodyPr/>
          <a:lstStyle/>
          <a:p>
            <a:r>
              <a:rPr lang="en-US"/>
              <a:t>11/19/21</a:t>
            </a:r>
          </a:p>
        </p:txBody>
      </p:sp>
    </p:spTree>
    <p:extLst>
      <p:ext uri="{BB962C8B-B14F-4D97-AF65-F5344CB8AC3E}">
        <p14:creationId xmlns:p14="http://schemas.microsoft.com/office/powerpoint/2010/main" val="372501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4D5EC-5011-9E4C-A206-6865EF15D416}"/>
              </a:ext>
            </a:extLst>
          </p:cNvPr>
          <p:cNvSpPr>
            <a:spLocks noGrp="1"/>
          </p:cNvSpPr>
          <p:nvPr>
            <p:ph type="title"/>
          </p:nvPr>
        </p:nvSpPr>
        <p:spPr/>
        <p:txBody>
          <a:bodyPr/>
          <a:lstStyle/>
          <a:p>
            <a:r>
              <a:rPr lang="en-US" dirty="0"/>
              <a:t>In this presentation…</a:t>
            </a:r>
          </a:p>
        </p:txBody>
      </p:sp>
      <p:sp>
        <p:nvSpPr>
          <p:cNvPr id="3" name="Content Placeholder 2">
            <a:extLst>
              <a:ext uri="{FF2B5EF4-FFF2-40B4-BE49-F238E27FC236}">
                <a16:creationId xmlns:a16="http://schemas.microsoft.com/office/drawing/2014/main" id="{AB8C5BBA-F823-E749-961D-D17D53317C95}"/>
              </a:ext>
            </a:extLst>
          </p:cNvPr>
          <p:cNvSpPr>
            <a:spLocks noGrp="1"/>
          </p:cNvSpPr>
          <p:nvPr>
            <p:ph idx="1"/>
          </p:nvPr>
        </p:nvSpPr>
        <p:spPr/>
        <p:txBody>
          <a:bodyPr/>
          <a:lstStyle/>
          <a:p>
            <a:pPr marL="514350" indent="-514350">
              <a:buFont typeface="+mj-lt"/>
              <a:buAutoNum type="arabicPeriod"/>
            </a:pPr>
            <a:r>
              <a:rPr lang="en-US" dirty="0"/>
              <a:t>The tech, who built it &amp; its key features</a:t>
            </a:r>
          </a:p>
          <a:p>
            <a:pPr marL="514350" indent="-514350">
              <a:buFont typeface="+mj-lt"/>
              <a:buAutoNum type="arabicPeriod"/>
            </a:pPr>
            <a:r>
              <a:rPr lang="en-US" dirty="0"/>
              <a:t>Special features that the creators stressed</a:t>
            </a:r>
          </a:p>
          <a:p>
            <a:pPr marL="514350" indent="-514350">
              <a:buFont typeface="+mj-lt"/>
              <a:buAutoNum type="arabicPeriod"/>
            </a:pPr>
            <a:r>
              <a:rPr lang="en-US" dirty="0"/>
              <a:t>Comparison with </a:t>
            </a:r>
            <a:r>
              <a:rPr lang="en-US" dirty="0" err="1"/>
              <a:t>Jupyter</a:t>
            </a:r>
            <a:r>
              <a:rPr lang="en-US" dirty="0"/>
              <a:t> Notebook</a:t>
            </a:r>
          </a:p>
          <a:p>
            <a:pPr marL="514350" indent="-514350">
              <a:buFont typeface="+mj-lt"/>
              <a:buAutoNum type="arabicPeriod"/>
            </a:pPr>
            <a:r>
              <a:rPr lang="en-US" dirty="0"/>
              <a:t>Contrast against </a:t>
            </a:r>
            <a:r>
              <a:rPr lang="en-US" dirty="0" err="1"/>
              <a:t>Jupyter</a:t>
            </a:r>
            <a:r>
              <a:rPr lang="en-US" dirty="0"/>
              <a:t>, what does it do that is really different</a:t>
            </a:r>
          </a:p>
          <a:p>
            <a:pPr marL="514350" indent="-514350">
              <a:buFont typeface="+mj-lt"/>
              <a:buAutoNum type="arabicPeriod"/>
            </a:pPr>
            <a:r>
              <a:rPr lang="en-US" dirty="0"/>
              <a:t>Where we might use this instead of </a:t>
            </a:r>
            <a:r>
              <a:rPr lang="en-US" dirty="0" err="1"/>
              <a:t>Jupyter</a:t>
            </a:r>
            <a:endParaRPr lang="en-US" dirty="0"/>
          </a:p>
          <a:p>
            <a:pPr marL="514350" indent="-514350">
              <a:buFont typeface="+mj-lt"/>
              <a:buAutoNum type="arabicPeriod"/>
            </a:pPr>
            <a:r>
              <a:rPr lang="en-US" dirty="0"/>
              <a:t>Recommendation to use or not use it</a:t>
            </a:r>
          </a:p>
          <a:p>
            <a:pPr marL="514350" indent="-514350">
              <a:buFont typeface="+mj-lt"/>
              <a:buAutoNum type="arabicPeriod"/>
            </a:pPr>
            <a:endParaRPr lang="en-US" dirty="0"/>
          </a:p>
        </p:txBody>
      </p:sp>
    </p:spTree>
    <p:extLst>
      <p:ext uri="{BB962C8B-B14F-4D97-AF65-F5344CB8AC3E}">
        <p14:creationId xmlns:p14="http://schemas.microsoft.com/office/powerpoint/2010/main" val="908366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364DF-A4EE-4847-A5F5-E54BCAB460F0}"/>
              </a:ext>
            </a:extLst>
          </p:cNvPr>
          <p:cNvSpPr>
            <a:spLocks noGrp="1"/>
          </p:cNvSpPr>
          <p:nvPr>
            <p:ph type="title"/>
          </p:nvPr>
        </p:nvSpPr>
        <p:spPr/>
        <p:txBody>
          <a:bodyPr/>
          <a:lstStyle/>
          <a:p>
            <a:r>
              <a:rPr lang="en-US" dirty="0"/>
              <a:t>The tech, who built it &amp; its key features</a:t>
            </a:r>
          </a:p>
        </p:txBody>
      </p:sp>
      <p:sp>
        <p:nvSpPr>
          <p:cNvPr id="3" name="Content Placeholder 2">
            <a:extLst>
              <a:ext uri="{FF2B5EF4-FFF2-40B4-BE49-F238E27FC236}">
                <a16:creationId xmlns:a16="http://schemas.microsoft.com/office/drawing/2014/main" id="{9356C523-CF5B-454D-A4A4-82B6C394F08A}"/>
              </a:ext>
            </a:extLst>
          </p:cNvPr>
          <p:cNvSpPr>
            <a:spLocks noGrp="1"/>
          </p:cNvSpPr>
          <p:nvPr>
            <p:ph idx="1"/>
          </p:nvPr>
        </p:nvSpPr>
        <p:spPr>
          <a:xfrm>
            <a:off x="838200" y="1825625"/>
            <a:ext cx="10515600" cy="4667250"/>
          </a:xfrm>
        </p:spPr>
        <p:txBody>
          <a:bodyPr>
            <a:normAutofit lnSpcReduction="10000"/>
          </a:bodyPr>
          <a:lstStyle/>
          <a:p>
            <a:r>
              <a:rPr lang="en-US" dirty="0"/>
              <a:t>Amazon </a:t>
            </a:r>
            <a:r>
              <a:rPr lang="en-US" dirty="0" err="1"/>
              <a:t>SageMaker</a:t>
            </a:r>
            <a:r>
              <a:rPr lang="en-US" dirty="0"/>
              <a:t>, a fully managed service, is web-based, integrated development environment (IDE) for machine learning  that enables developers and data scientists to quickly and easily build, train, and deploy machine learning models at any scale. It has many features and Amazon </a:t>
            </a:r>
            <a:r>
              <a:rPr lang="en-US" dirty="0" err="1"/>
              <a:t>SageMaker</a:t>
            </a:r>
            <a:r>
              <a:rPr lang="en-US" dirty="0"/>
              <a:t> Studio is one.</a:t>
            </a:r>
          </a:p>
          <a:p>
            <a:r>
              <a:rPr lang="en-US" dirty="0"/>
              <a:t>Uses:</a:t>
            </a:r>
          </a:p>
          <a:p>
            <a:pPr lvl="1"/>
            <a:r>
              <a:rPr lang="en-US" dirty="0"/>
              <a:t>Write and execute code in </a:t>
            </a:r>
            <a:r>
              <a:rPr lang="en-US" dirty="0" err="1"/>
              <a:t>Jupyter</a:t>
            </a:r>
            <a:r>
              <a:rPr lang="en-US" dirty="0"/>
              <a:t> notebooks</a:t>
            </a:r>
          </a:p>
          <a:p>
            <a:pPr lvl="1"/>
            <a:r>
              <a:rPr lang="en-US" dirty="0"/>
              <a:t>Build and train machine learning models</a:t>
            </a:r>
          </a:p>
          <a:p>
            <a:pPr lvl="1"/>
            <a:r>
              <a:rPr lang="en-US" dirty="0"/>
              <a:t>Deploy the models and monitor the performance of their predictions</a:t>
            </a:r>
          </a:p>
          <a:p>
            <a:pPr lvl="1"/>
            <a:r>
              <a:rPr lang="en-US" dirty="0"/>
              <a:t>Track and debug the machine learning experiments</a:t>
            </a:r>
          </a:p>
          <a:p>
            <a:r>
              <a:rPr lang="en-US" u="sng" dirty="0"/>
              <a:t>Prerequisites</a:t>
            </a:r>
            <a:r>
              <a:rPr lang="en-US" dirty="0"/>
              <a:t> – AWS Services: (1) IAM, (2) Cloud9, (3) S3, (4) </a:t>
            </a:r>
            <a:r>
              <a:rPr lang="en-US" dirty="0" err="1"/>
              <a:t>Sagemaker</a:t>
            </a:r>
            <a:endParaRPr lang="en-US" dirty="0"/>
          </a:p>
          <a:p>
            <a:endParaRPr lang="en-US" dirty="0"/>
          </a:p>
          <a:p>
            <a:endParaRPr lang="en-US" dirty="0"/>
          </a:p>
        </p:txBody>
      </p:sp>
    </p:spTree>
    <p:extLst>
      <p:ext uri="{BB962C8B-B14F-4D97-AF65-F5344CB8AC3E}">
        <p14:creationId xmlns:p14="http://schemas.microsoft.com/office/powerpoint/2010/main" val="1937173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1A5FD-7B42-6142-B2BB-2490B172FA9C}"/>
              </a:ext>
            </a:extLst>
          </p:cNvPr>
          <p:cNvSpPr>
            <a:spLocks noGrp="1"/>
          </p:cNvSpPr>
          <p:nvPr>
            <p:ph type="title"/>
          </p:nvPr>
        </p:nvSpPr>
        <p:spPr/>
        <p:txBody>
          <a:bodyPr/>
          <a:lstStyle/>
          <a:p>
            <a:r>
              <a:rPr lang="en-US" dirty="0"/>
              <a:t>Why new IDE?/Features</a:t>
            </a:r>
          </a:p>
        </p:txBody>
      </p:sp>
      <p:sp>
        <p:nvSpPr>
          <p:cNvPr id="3" name="Content Placeholder 2">
            <a:extLst>
              <a:ext uri="{FF2B5EF4-FFF2-40B4-BE49-F238E27FC236}">
                <a16:creationId xmlns:a16="http://schemas.microsoft.com/office/drawing/2014/main" id="{081496C8-9EB7-4448-9AD6-3BA6D07A63C0}"/>
              </a:ext>
            </a:extLst>
          </p:cNvPr>
          <p:cNvSpPr>
            <a:spLocks noGrp="1"/>
          </p:cNvSpPr>
          <p:nvPr>
            <p:ph idx="1"/>
          </p:nvPr>
        </p:nvSpPr>
        <p:spPr/>
        <p:txBody>
          <a:bodyPr>
            <a:normAutofit fontScale="92500" lnSpcReduction="20000"/>
          </a:bodyPr>
          <a:lstStyle/>
          <a:p>
            <a:r>
              <a:rPr lang="en-US" dirty="0"/>
              <a:t>Developers are building for the cloud, but use local machines</a:t>
            </a:r>
          </a:p>
          <a:p>
            <a:pPr lvl="1"/>
            <a:r>
              <a:rPr lang="en-US" dirty="0"/>
              <a:t>Rely on local machine’s hardware/config</a:t>
            </a:r>
          </a:p>
          <a:p>
            <a:pPr lvl="1"/>
            <a:r>
              <a:rPr lang="en-US" dirty="0"/>
              <a:t>Hard to multi-task on various projects</a:t>
            </a:r>
          </a:p>
          <a:p>
            <a:pPr lvl="1"/>
            <a:r>
              <a:rPr lang="en-US" dirty="0"/>
              <a:t>Difficult to work from multiple locations</a:t>
            </a:r>
          </a:p>
          <a:p>
            <a:r>
              <a:rPr lang="en-US" dirty="0"/>
              <a:t>Cumbersome to setup development environment</a:t>
            </a:r>
          </a:p>
          <a:p>
            <a:pPr lvl="1"/>
            <a:r>
              <a:rPr lang="en-US" dirty="0"/>
              <a:t>Install IDE &amp; Plugins</a:t>
            </a:r>
          </a:p>
          <a:p>
            <a:pPr lvl="1"/>
            <a:r>
              <a:rPr lang="en-US" dirty="0"/>
              <a:t>Configure stack</a:t>
            </a:r>
          </a:p>
          <a:p>
            <a:pPr lvl="1"/>
            <a:r>
              <a:rPr lang="en-US" dirty="0"/>
              <a:t>Match environment to production</a:t>
            </a:r>
          </a:p>
          <a:p>
            <a:r>
              <a:rPr lang="en-US" dirty="0"/>
              <a:t>Developers need an easier way to collaborate on code. AWS (</a:t>
            </a:r>
            <a:r>
              <a:rPr lang="en-US" dirty="0" err="1"/>
              <a:t>SageMaker</a:t>
            </a:r>
            <a:r>
              <a:rPr lang="en-US" dirty="0"/>
              <a:t> Studio/Cloud9) allows to code together in real time</a:t>
            </a:r>
          </a:p>
          <a:p>
            <a:r>
              <a:rPr lang="en-US" dirty="0"/>
              <a:t>IDEs have not caught up to needs of Serverless Applications</a:t>
            </a:r>
          </a:p>
          <a:p>
            <a:r>
              <a:rPr lang="en-US" dirty="0"/>
              <a:t>AWS Cloud9/</a:t>
            </a:r>
            <a:r>
              <a:rPr lang="en-US" dirty="0" err="1"/>
              <a:t>SageMaker</a:t>
            </a:r>
            <a:r>
              <a:rPr lang="en-US" dirty="0"/>
              <a:t> Studio provides direct terminal access to AWS services</a:t>
            </a:r>
          </a:p>
        </p:txBody>
      </p:sp>
    </p:spTree>
    <p:extLst>
      <p:ext uri="{BB962C8B-B14F-4D97-AF65-F5344CB8AC3E}">
        <p14:creationId xmlns:p14="http://schemas.microsoft.com/office/powerpoint/2010/main" val="1339185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92A24-858F-D142-BD21-433B96D40B46}"/>
              </a:ext>
            </a:extLst>
          </p:cNvPr>
          <p:cNvSpPr>
            <a:spLocks noGrp="1"/>
          </p:cNvSpPr>
          <p:nvPr>
            <p:ph type="title"/>
          </p:nvPr>
        </p:nvSpPr>
        <p:spPr/>
        <p:txBody>
          <a:bodyPr/>
          <a:lstStyle/>
          <a:p>
            <a:r>
              <a:rPr lang="en-US" dirty="0"/>
              <a:t>Amazon </a:t>
            </a:r>
            <a:r>
              <a:rPr lang="en-US" dirty="0" err="1"/>
              <a:t>SageMaker</a:t>
            </a:r>
            <a:r>
              <a:rPr lang="en-US" dirty="0"/>
              <a:t> vs </a:t>
            </a:r>
            <a:r>
              <a:rPr lang="en-US" dirty="0" err="1"/>
              <a:t>Jupyter</a:t>
            </a:r>
            <a:r>
              <a:rPr lang="en-US" dirty="0"/>
              <a:t> notebook</a:t>
            </a:r>
          </a:p>
        </p:txBody>
      </p:sp>
      <p:graphicFrame>
        <p:nvGraphicFramePr>
          <p:cNvPr id="4" name="Table 4">
            <a:extLst>
              <a:ext uri="{FF2B5EF4-FFF2-40B4-BE49-F238E27FC236}">
                <a16:creationId xmlns:a16="http://schemas.microsoft.com/office/drawing/2014/main" id="{D2A10DE6-EA59-6249-BA9A-A2FB46AA53B1}"/>
              </a:ext>
            </a:extLst>
          </p:cNvPr>
          <p:cNvGraphicFramePr>
            <a:graphicFrameLocks noGrp="1"/>
          </p:cNvGraphicFramePr>
          <p:nvPr>
            <p:ph idx="1"/>
            <p:extLst>
              <p:ext uri="{D42A27DB-BD31-4B8C-83A1-F6EECF244321}">
                <p14:modId xmlns:p14="http://schemas.microsoft.com/office/powerpoint/2010/main" val="235881574"/>
              </p:ext>
            </p:extLst>
          </p:nvPr>
        </p:nvGraphicFramePr>
        <p:xfrm>
          <a:off x="838200" y="1825625"/>
          <a:ext cx="10515600" cy="48514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894624308"/>
                    </a:ext>
                  </a:extLst>
                </a:gridCol>
                <a:gridCol w="5257800">
                  <a:extLst>
                    <a:ext uri="{9D8B030D-6E8A-4147-A177-3AD203B41FA5}">
                      <a16:colId xmlns:a16="http://schemas.microsoft.com/office/drawing/2014/main" val="1000106620"/>
                    </a:ext>
                  </a:extLst>
                </a:gridCol>
              </a:tblGrid>
              <a:tr h="370840">
                <a:tc>
                  <a:txBody>
                    <a:bodyPr/>
                    <a:lstStyle/>
                    <a:p>
                      <a:r>
                        <a:rPr lang="en-US" dirty="0"/>
                        <a:t>Amazon </a:t>
                      </a:r>
                      <a:r>
                        <a:rPr lang="en-US" dirty="0" err="1"/>
                        <a:t>SageMaker</a:t>
                      </a:r>
                      <a:endParaRPr lang="en-US" dirty="0"/>
                    </a:p>
                  </a:txBody>
                  <a:tcPr/>
                </a:tc>
                <a:tc>
                  <a:txBody>
                    <a:bodyPr/>
                    <a:lstStyle/>
                    <a:p>
                      <a:r>
                        <a:rPr lang="en-US" dirty="0" err="1"/>
                        <a:t>Jupyter</a:t>
                      </a:r>
                      <a:r>
                        <a:rPr lang="en-US" dirty="0"/>
                        <a:t> notebook</a:t>
                      </a:r>
                    </a:p>
                  </a:txBody>
                  <a:tcPr/>
                </a:tc>
                <a:extLst>
                  <a:ext uri="{0D108BD9-81ED-4DB2-BD59-A6C34878D82A}">
                    <a16:rowId xmlns:a16="http://schemas.microsoft.com/office/drawing/2014/main" val="1480821321"/>
                  </a:ext>
                </a:extLst>
              </a:tr>
              <a:tr h="370840">
                <a:tc>
                  <a:txBody>
                    <a:bodyPr/>
                    <a:lstStyle/>
                    <a:p>
                      <a:r>
                        <a:rPr lang="en-US" dirty="0"/>
                        <a:t>Has some free tier &amp; some paid services – fully managed ML service</a:t>
                      </a:r>
                    </a:p>
                  </a:txBody>
                  <a:tcPr/>
                </a:tc>
                <a:tc>
                  <a:txBody>
                    <a:bodyPr/>
                    <a:lstStyle/>
                    <a:p>
                      <a:r>
                        <a:rPr lang="en-US" dirty="0"/>
                        <a:t>Open-source web application</a:t>
                      </a:r>
                    </a:p>
                  </a:txBody>
                  <a:tcPr/>
                </a:tc>
                <a:extLst>
                  <a:ext uri="{0D108BD9-81ED-4DB2-BD59-A6C34878D82A}">
                    <a16:rowId xmlns:a16="http://schemas.microsoft.com/office/drawing/2014/main" val="3263488872"/>
                  </a:ext>
                </a:extLst>
              </a:tr>
              <a:tr h="370840">
                <a:tc>
                  <a:txBody>
                    <a:bodyPr/>
                    <a:lstStyle/>
                    <a:p>
                      <a:r>
                        <a:rPr lang="en-US" sz="1800" b="0" i="0" u="none" strike="noStrike" kern="1200" dirty="0">
                          <a:solidFill>
                            <a:schemeClr val="dk1"/>
                          </a:solidFill>
                          <a:effectLst/>
                          <a:latin typeface="+mn-lt"/>
                          <a:ea typeface="+mn-ea"/>
                          <a:cs typeface="+mn-cs"/>
                        </a:rPr>
                        <a:t>It provides an integrated </a:t>
                      </a:r>
                      <a:r>
                        <a:rPr lang="en-US" sz="1800" b="0" i="0" u="none" strike="noStrike" kern="1200" dirty="0" err="1">
                          <a:solidFill>
                            <a:schemeClr val="dk1"/>
                          </a:solidFill>
                          <a:effectLst/>
                          <a:latin typeface="+mn-lt"/>
                          <a:ea typeface="+mn-ea"/>
                          <a:cs typeface="+mn-cs"/>
                        </a:rPr>
                        <a:t>Jupyter</a:t>
                      </a:r>
                      <a:r>
                        <a:rPr lang="en-US" sz="1800" b="0" i="0" u="none" strike="noStrike" kern="1200" dirty="0">
                          <a:solidFill>
                            <a:schemeClr val="dk1"/>
                          </a:solidFill>
                          <a:effectLst/>
                          <a:latin typeface="+mn-lt"/>
                          <a:ea typeface="+mn-ea"/>
                          <a:cs typeface="+mn-cs"/>
                        </a:rPr>
                        <a:t> authoring notebook instance for easy access to your data sources for exploration and analysis, so you don't have to manage servers.</a:t>
                      </a:r>
                      <a:endParaRPr lang="en-US" dirty="0"/>
                    </a:p>
                  </a:txBody>
                  <a:tcPr/>
                </a:tc>
                <a:tc>
                  <a:txBody>
                    <a:bodyPr/>
                    <a:lstStyle/>
                    <a:p>
                      <a:r>
                        <a:rPr lang="en-US" sz="1800" b="0" i="0" u="none" strike="noStrike" kern="1200" dirty="0">
                          <a:solidFill>
                            <a:schemeClr val="dk1"/>
                          </a:solidFill>
                          <a:effectLst/>
                          <a:latin typeface="+mn-lt"/>
                          <a:ea typeface="+mn-ea"/>
                          <a:cs typeface="+mn-cs"/>
                        </a:rPr>
                        <a:t>Allows to create and share documents that contain live code, equations, visualizations and narrative text.</a:t>
                      </a:r>
                      <a:endParaRPr lang="en-US" dirty="0"/>
                    </a:p>
                  </a:txBody>
                  <a:tcPr/>
                </a:tc>
                <a:extLst>
                  <a:ext uri="{0D108BD9-81ED-4DB2-BD59-A6C34878D82A}">
                    <a16:rowId xmlns:a16="http://schemas.microsoft.com/office/drawing/2014/main" val="2728752624"/>
                  </a:ext>
                </a:extLst>
              </a:tr>
              <a:tr h="370840">
                <a:tc>
                  <a:txBody>
                    <a:bodyPr/>
                    <a:lstStyle/>
                    <a:p>
                      <a:r>
                        <a:rPr lang="en-US" dirty="0"/>
                        <a:t>Uses: </a:t>
                      </a:r>
                      <a:r>
                        <a:rPr lang="en-US" sz="1800" b="0" i="0" u="none" strike="noStrike" kern="1200" dirty="0">
                          <a:solidFill>
                            <a:schemeClr val="dk1"/>
                          </a:solidFill>
                          <a:effectLst/>
                          <a:latin typeface="+mn-lt"/>
                          <a:ea typeface="+mn-ea"/>
                          <a:cs typeface="+mn-cs"/>
                        </a:rPr>
                        <a:t>quickly and easily build and train machine learning models, and then directly deploy them into a production-ready hosted environment</a:t>
                      </a:r>
                      <a:endParaRPr lang="en-US" dirty="0"/>
                    </a:p>
                  </a:txBody>
                  <a:tcPr/>
                </a:tc>
                <a:tc>
                  <a:txBody>
                    <a:bodyPr/>
                    <a:lstStyle/>
                    <a:p>
                      <a:r>
                        <a:rPr lang="en-US" sz="1800" b="0" i="0" u="none" strike="noStrike" kern="1200" dirty="0">
                          <a:solidFill>
                            <a:schemeClr val="dk1"/>
                          </a:solidFill>
                          <a:effectLst/>
                          <a:latin typeface="+mn-lt"/>
                          <a:ea typeface="+mn-ea"/>
                          <a:cs typeface="+mn-cs"/>
                        </a:rPr>
                        <a:t>Uses include: data cleaning and transformation, numerical simulation, statistical modelling, data visualization, machine learning, and much more.</a:t>
                      </a:r>
                      <a:endParaRPr lang="en-US" dirty="0"/>
                    </a:p>
                  </a:txBody>
                  <a:tcPr/>
                </a:tc>
                <a:extLst>
                  <a:ext uri="{0D108BD9-81ED-4DB2-BD59-A6C34878D82A}">
                    <a16:rowId xmlns:a16="http://schemas.microsoft.com/office/drawing/2014/main" val="1330394085"/>
                  </a:ext>
                </a:extLst>
              </a:tr>
              <a:tr h="370840">
                <a:tc>
                  <a:txBody>
                    <a:bodyPr/>
                    <a:lstStyle/>
                    <a:p>
                      <a:r>
                        <a:rPr lang="en-US" sz="1800" b="0" i="0" u="none" strike="noStrike" kern="1200" dirty="0" err="1">
                          <a:solidFill>
                            <a:schemeClr val="dk1"/>
                          </a:solidFill>
                          <a:effectLst/>
                          <a:latin typeface="+mn-lt"/>
                          <a:ea typeface="+mn-ea"/>
                          <a:cs typeface="+mn-cs"/>
                        </a:rPr>
                        <a:t>SageMaker</a:t>
                      </a:r>
                      <a:r>
                        <a:rPr lang="en-US" sz="1800" b="0" i="0" u="none" strike="noStrike" kern="1200" dirty="0">
                          <a:solidFill>
                            <a:schemeClr val="dk1"/>
                          </a:solidFill>
                          <a:effectLst/>
                          <a:latin typeface="+mn-lt"/>
                          <a:ea typeface="+mn-ea"/>
                          <a:cs typeface="+mn-cs"/>
                        </a:rPr>
                        <a:t> provides hosted </a:t>
                      </a:r>
                      <a:r>
                        <a:rPr lang="en-US" sz="1800" b="0" i="0" u="none" strike="noStrike" kern="1200" dirty="0" err="1">
                          <a:solidFill>
                            <a:schemeClr val="dk1"/>
                          </a:solidFill>
                          <a:effectLst/>
                          <a:latin typeface="+mn-lt"/>
                          <a:ea typeface="+mn-ea"/>
                          <a:cs typeface="+mn-cs"/>
                        </a:rPr>
                        <a:t>Jupyter</a:t>
                      </a:r>
                      <a:r>
                        <a:rPr lang="en-US" sz="1800" b="0" i="0" u="none" strike="noStrike" kern="1200" dirty="0">
                          <a:solidFill>
                            <a:schemeClr val="dk1"/>
                          </a:solidFill>
                          <a:effectLst/>
                          <a:latin typeface="+mn-lt"/>
                          <a:ea typeface="+mn-ea"/>
                          <a:cs typeface="+mn-cs"/>
                        </a:rPr>
                        <a:t> notebooks that require no setup, so you can begin processing your training data sets immediately. With a few clicks in the </a:t>
                      </a:r>
                      <a:r>
                        <a:rPr lang="en-US" sz="1800" b="0" i="0" u="none" strike="noStrike" kern="1200" dirty="0" err="1">
                          <a:solidFill>
                            <a:schemeClr val="dk1"/>
                          </a:solidFill>
                          <a:effectLst/>
                          <a:latin typeface="+mn-lt"/>
                          <a:ea typeface="+mn-ea"/>
                          <a:cs typeface="+mn-cs"/>
                        </a:rPr>
                        <a:t>SageMaker</a:t>
                      </a:r>
                      <a:r>
                        <a:rPr lang="en-US" sz="1800" b="0" i="0" u="none" strike="noStrike" kern="1200" dirty="0">
                          <a:solidFill>
                            <a:schemeClr val="dk1"/>
                          </a:solidFill>
                          <a:effectLst/>
                          <a:latin typeface="+mn-lt"/>
                          <a:ea typeface="+mn-ea"/>
                          <a:cs typeface="+mn-cs"/>
                        </a:rPr>
                        <a:t> console, you can create a fully managed notebook instance, pre-loaded with useful libraries for machine learning. You need only add your data.</a:t>
                      </a:r>
                      <a:endParaRPr lang="en-US" dirty="0"/>
                    </a:p>
                  </a:txBody>
                  <a:tcPr/>
                </a:tc>
                <a:tc>
                  <a:txBody>
                    <a:bodyPr/>
                    <a:lstStyle/>
                    <a:p>
                      <a:r>
                        <a:rPr lang="en-US" sz="1800" b="0" i="0" u="none" strike="noStrike" kern="1200" dirty="0">
                          <a:solidFill>
                            <a:schemeClr val="dk1"/>
                          </a:solidFill>
                          <a:effectLst/>
                          <a:latin typeface="+mn-lt"/>
                          <a:ea typeface="+mn-ea"/>
                          <a:cs typeface="+mn-cs"/>
                        </a:rPr>
                        <a:t>With respect to code, it can be thought of as a web-based IDE that executes code on the server it is running on instead of locally.</a:t>
                      </a:r>
                      <a:endParaRPr lang="en-US" dirty="0"/>
                    </a:p>
                  </a:txBody>
                  <a:tcPr/>
                </a:tc>
                <a:extLst>
                  <a:ext uri="{0D108BD9-81ED-4DB2-BD59-A6C34878D82A}">
                    <a16:rowId xmlns:a16="http://schemas.microsoft.com/office/drawing/2014/main" val="1141669861"/>
                  </a:ext>
                </a:extLst>
              </a:tr>
            </a:tbl>
          </a:graphicData>
        </a:graphic>
      </p:graphicFrame>
    </p:spTree>
    <p:extLst>
      <p:ext uri="{BB962C8B-B14F-4D97-AF65-F5344CB8AC3E}">
        <p14:creationId xmlns:p14="http://schemas.microsoft.com/office/powerpoint/2010/main" val="2810956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92A24-858F-D142-BD21-433B96D40B46}"/>
              </a:ext>
            </a:extLst>
          </p:cNvPr>
          <p:cNvSpPr>
            <a:spLocks noGrp="1"/>
          </p:cNvSpPr>
          <p:nvPr>
            <p:ph type="title"/>
          </p:nvPr>
        </p:nvSpPr>
        <p:spPr/>
        <p:txBody>
          <a:bodyPr/>
          <a:lstStyle/>
          <a:p>
            <a:r>
              <a:rPr lang="en-US" dirty="0"/>
              <a:t>Amazon </a:t>
            </a:r>
            <a:r>
              <a:rPr lang="en-US" dirty="0" err="1"/>
              <a:t>SageMaker</a:t>
            </a:r>
            <a:r>
              <a:rPr lang="en-US" dirty="0"/>
              <a:t> vs </a:t>
            </a:r>
            <a:r>
              <a:rPr lang="en-US" dirty="0" err="1"/>
              <a:t>Jupyter</a:t>
            </a:r>
            <a:r>
              <a:rPr lang="en-US" dirty="0"/>
              <a:t> notebook</a:t>
            </a:r>
          </a:p>
        </p:txBody>
      </p:sp>
      <p:graphicFrame>
        <p:nvGraphicFramePr>
          <p:cNvPr id="4" name="Table 4">
            <a:extLst>
              <a:ext uri="{FF2B5EF4-FFF2-40B4-BE49-F238E27FC236}">
                <a16:creationId xmlns:a16="http://schemas.microsoft.com/office/drawing/2014/main" id="{D2A10DE6-EA59-6249-BA9A-A2FB46AA53B1}"/>
              </a:ext>
            </a:extLst>
          </p:cNvPr>
          <p:cNvGraphicFramePr>
            <a:graphicFrameLocks noGrp="1"/>
          </p:cNvGraphicFramePr>
          <p:nvPr>
            <p:ph idx="1"/>
            <p:extLst>
              <p:ext uri="{D42A27DB-BD31-4B8C-83A1-F6EECF244321}">
                <p14:modId xmlns:p14="http://schemas.microsoft.com/office/powerpoint/2010/main" val="883171236"/>
              </p:ext>
            </p:extLst>
          </p:nvPr>
        </p:nvGraphicFramePr>
        <p:xfrm>
          <a:off x="838200" y="1825625"/>
          <a:ext cx="10515600" cy="35052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894624308"/>
                    </a:ext>
                  </a:extLst>
                </a:gridCol>
                <a:gridCol w="5257800">
                  <a:extLst>
                    <a:ext uri="{9D8B030D-6E8A-4147-A177-3AD203B41FA5}">
                      <a16:colId xmlns:a16="http://schemas.microsoft.com/office/drawing/2014/main" val="1000106620"/>
                    </a:ext>
                  </a:extLst>
                </a:gridCol>
              </a:tblGrid>
              <a:tr h="370840">
                <a:tc>
                  <a:txBody>
                    <a:bodyPr/>
                    <a:lstStyle/>
                    <a:p>
                      <a:r>
                        <a:rPr lang="en-US" dirty="0"/>
                        <a:t>Amazon </a:t>
                      </a:r>
                      <a:r>
                        <a:rPr lang="en-US" dirty="0" err="1"/>
                        <a:t>SageMaker</a:t>
                      </a:r>
                      <a:endParaRPr lang="en-US" dirty="0"/>
                    </a:p>
                  </a:txBody>
                  <a:tcPr/>
                </a:tc>
                <a:tc>
                  <a:txBody>
                    <a:bodyPr/>
                    <a:lstStyle/>
                    <a:p>
                      <a:r>
                        <a:rPr lang="en-US" dirty="0" err="1"/>
                        <a:t>Jupyter</a:t>
                      </a:r>
                      <a:r>
                        <a:rPr lang="en-US" dirty="0"/>
                        <a:t> notebook</a:t>
                      </a:r>
                    </a:p>
                  </a:txBody>
                  <a:tcPr/>
                </a:tc>
                <a:extLst>
                  <a:ext uri="{0D108BD9-81ED-4DB2-BD59-A6C34878D82A}">
                    <a16:rowId xmlns:a16="http://schemas.microsoft.com/office/drawing/2014/main" val="1480821321"/>
                  </a:ext>
                </a:extLst>
              </a:tr>
              <a:tr h="370840">
                <a:tc>
                  <a:txBody>
                    <a:bodyPr/>
                    <a:lstStyle/>
                    <a:p>
                      <a:r>
                        <a:rPr lang="en-US" dirty="0"/>
                        <a:t>Terminal is accessible from within the notebook instance</a:t>
                      </a:r>
                    </a:p>
                  </a:txBody>
                  <a:tcPr/>
                </a:tc>
                <a:tc>
                  <a:txBody>
                    <a:bodyPr/>
                    <a:lstStyle/>
                    <a:p>
                      <a:r>
                        <a:rPr lang="en-US" dirty="0"/>
                        <a:t>Terminal needs to be accessed from the local machine</a:t>
                      </a:r>
                    </a:p>
                  </a:txBody>
                  <a:tcPr/>
                </a:tc>
                <a:extLst>
                  <a:ext uri="{0D108BD9-81ED-4DB2-BD59-A6C34878D82A}">
                    <a16:rowId xmlns:a16="http://schemas.microsoft.com/office/drawing/2014/main" val="3263488872"/>
                  </a:ext>
                </a:extLst>
              </a:tr>
              <a:tr h="370840">
                <a:tc>
                  <a:txBody>
                    <a:bodyPr/>
                    <a:lstStyle/>
                    <a:p>
                      <a:r>
                        <a:rPr lang="en-US" dirty="0"/>
                        <a:t>Autocomplete while writing code is available</a:t>
                      </a:r>
                    </a:p>
                  </a:txBody>
                  <a:tcPr/>
                </a:tc>
                <a:tc>
                  <a:txBody>
                    <a:bodyPr/>
                    <a:lstStyle/>
                    <a:p>
                      <a:r>
                        <a:rPr lang="en-US" dirty="0"/>
                        <a:t>Autocomplete while writing code is not available</a:t>
                      </a:r>
                    </a:p>
                  </a:txBody>
                  <a:tcPr/>
                </a:tc>
                <a:extLst>
                  <a:ext uri="{0D108BD9-81ED-4DB2-BD59-A6C34878D82A}">
                    <a16:rowId xmlns:a16="http://schemas.microsoft.com/office/drawing/2014/main" val="2728752624"/>
                  </a:ext>
                </a:extLst>
              </a:tr>
              <a:tr h="370840">
                <a:tc>
                  <a:txBody>
                    <a:bodyPr/>
                    <a:lstStyle/>
                    <a:p>
                      <a:r>
                        <a:rPr lang="en-US" dirty="0"/>
                        <a:t>Integration with Git can be done from within the instance in the terminal panel</a:t>
                      </a:r>
                    </a:p>
                  </a:txBody>
                  <a:tcPr/>
                </a:tc>
                <a:tc>
                  <a:txBody>
                    <a:bodyPr/>
                    <a:lstStyle/>
                    <a:p>
                      <a:r>
                        <a:rPr lang="en-US" dirty="0"/>
                        <a:t>Integration with Git needs to be done from outside the web app in a terminal or other means</a:t>
                      </a:r>
                    </a:p>
                  </a:txBody>
                  <a:tcPr/>
                </a:tc>
                <a:extLst>
                  <a:ext uri="{0D108BD9-81ED-4DB2-BD59-A6C34878D82A}">
                    <a16:rowId xmlns:a16="http://schemas.microsoft.com/office/drawing/2014/main" val="1330394085"/>
                  </a:ext>
                </a:extLst>
              </a:tr>
              <a:tr h="370840">
                <a:tc>
                  <a:txBody>
                    <a:bodyPr/>
                    <a:lstStyle/>
                    <a:p>
                      <a:r>
                        <a:rPr lang="en-US" dirty="0"/>
                        <a:t>Quicker deployment into production</a:t>
                      </a:r>
                    </a:p>
                  </a:txBody>
                  <a:tcPr/>
                </a:tc>
                <a:tc>
                  <a:txBody>
                    <a:bodyPr/>
                    <a:lstStyle/>
                    <a:p>
                      <a:r>
                        <a:rPr lang="en-US" dirty="0"/>
                        <a:t>Not possible</a:t>
                      </a:r>
                    </a:p>
                  </a:txBody>
                  <a:tcPr/>
                </a:tc>
                <a:extLst>
                  <a:ext uri="{0D108BD9-81ED-4DB2-BD59-A6C34878D82A}">
                    <a16:rowId xmlns:a16="http://schemas.microsoft.com/office/drawing/2014/main" val="1141669861"/>
                  </a:ext>
                </a:extLst>
              </a:tr>
              <a:tr h="370840">
                <a:tc>
                  <a:txBody>
                    <a:bodyPr/>
                    <a:lstStyle/>
                    <a:p>
                      <a:r>
                        <a:rPr lang="en-US" dirty="0"/>
                        <a:t>Cloud computing</a:t>
                      </a:r>
                    </a:p>
                  </a:txBody>
                  <a:tcPr/>
                </a:tc>
                <a:tc>
                  <a:txBody>
                    <a:bodyPr/>
                    <a:lstStyle/>
                    <a:p>
                      <a:r>
                        <a:rPr lang="en-US" dirty="0"/>
                        <a:t>Not possible </a:t>
                      </a:r>
                    </a:p>
                  </a:txBody>
                  <a:tcPr/>
                </a:tc>
                <a:extLst>
                  <a:ext uri="{0D108BD9-81ED-4DB2-BD59-A6C34878D82A}">
                    <a16:rowId xmlns:a16="http://schemas.microsoft.com/office/drawing/2014/main" val="851931361"/>
                  </a:ext>
                </a:extLst>
              </a:tr>
              <a:tr h="370840">
                <a:tc>
                  <a:txBody>
                    <a:bodyPr/>
                    <a:lstStyle/>
                    <a:p>
                      <a:r>
                        <a:rPr lang="en-US" dirty="0"/>
                        <a:t>Easy team collaboration in real time</a:t>
                      </a:r>
                    </a:p>
                  </a:txBody>
                  <a:tcPr/>
                </a:tc>
                <a:tc>
                  <a:txBody>
                    <a:bodyPr/>
                    <a:lstStyle/>
                    <a:p>
                      <a:r>
                        <a:rPr lang="en-US" dirty="0"/>
                        <a:t>Not possible</a:t>
                      </a:r>
                    </a:p>
                  </a:txBody>
                  <a:tcPr/>
                </a:tc>
                <a:extLst>
                  <a:ext uri="{0D108BD9-81ED-4DB2-BD59-A6C34878D82A}">
                    <a16:rowId xmlns:a16="http://schemas.microsoft.com/office/drawing/2014/main" val="2058018057"/>
                  </a:ext>
                </a:extLst>
              </a:tr>
              <a:tr h="370840">
                <a:tc>
                  <a:txBody>
                    <a:bodyPr/>
                    <a:lstStyle/>
                    <a:p>
                      <a:r>
                        <a:rPr lang="en-US" dirty="0"/>
                        <a:t>Cannot access local machine files?</a:t>
                      </a:r>
                    </a:p>
                  </a:txBody>
                  <a:tcPr/>
                </a:tc>
                <a:tc>
                  <a:txBody>
                    <a:bodyPr/>
                    <a:lstStyle/>
                    <a:p>
                      <a:r>
                        <a:rPr lang="en-US" dirty="0"/>
                        <a:t>Can access local machine files</a:t>
                      </a:r>
                    </a:p>
                  </a:txBody>
                  <a:tcPr/>
                </a:tc>
                <a:extLst>
                  <a:ext uri="{0D108BD9-81ED-4DB2-BD59-A6C34878D82A}">
                    <a16:rowId xmlns:a16="http://schemas.microsoft.com/office/drawing/2014/main" val="326127710"/>
                  </a:ext>
                </a:extLst>
              </a:tr>
            </a:tbl>
          </a:graphicData>
        </a:graphic>
      </p:graphicFrame>
    </p:spTree>
    <p:extLst>
      <p:ext uri="{BB962C8B-B14F-4D97-AF65-F5344CB8AC3E}">
        <p14:creationId xmlns:p14="http://schemas.microsoft.com/office/powerpoint/2010/main" val="3504916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20277-7013-9E42-8F0E-19BED9D095FE}"/>
              </a:ext>
            </a:extLst>
          </p:cNvPr>
          <p:cNvSpPr>
            <a:spLocks noGrp="1"/>
          </p:cNvSpPr>
          <p:nvPr>
            <p:ph type="title"/>
          </p:nvPr>
        </p:nvSpPr>
        <p:spPr/>
        <p:txBody>
          <a:bodyPr/>
          <a:lstStyle/>
          <a:p>
            <a:r>
              <a:rPr lang="en-US" dirty="0"/>
              <a:t>Advantages &amp; Disadvantages of </a:t>
            </a:r>
            <a:r>
              <a:rPr lang="en-US" dirty="0" err="1"/>
              <a:t>Sagemaker</a:t>
            </a:r>
            <a:endParaRPr lang="en-US" dirty="0"/>
          </a:p>
        </p:txBody>
      </p:sp>
      <p:sp>
        <p:nvSpPr>
          <p:cNvPr id="3" name="Content Placeholder 2">
            <a:extLst>
              <a:ext uri="{FF2B5EF4-FFF2-40B4-BE49-F238E27FC236}">
                <a16:creationId xmlns:a16="http://schemas.microsoft.com/office/drawing/2014/main" id="{2495B44D-DF6F-6841-8799-7B002F4B8B7A}"/>
              </a:ext>
            </a:extLst>
          </p:cNvPr>
          <p:cNvSpPr>
            <a:spLocks noGrp="1"/>
          </p:cNvSpPr>
          <p:nvPr>
            <p:ph idx="1"/>
          </p:nvPr>
        </p:nvSpPr>
        <p:spPr/>
        <p:txBody>
          <a:bodyPr>
            <a:normAutofit fontScale="92500" lnSpcReduction="10000"/>
          </a:bodyPr>
          <a:lstStyle/>
          <a:p>
            <a:r>
              <a:rPr lang="en-US" dirty="0"/>
              <a:t>Advantages</a:t>
            </a:r>
          </a:p>
          <a:p>
            <a:pPr lvl="1"/>
            <a:r>
              <a:rPr lang="en-US" dirty="0"/>
              <a:t>Dynamic Computing Instances</a:t>
            </a:r>
          </a:p>
          <a:p>
            <a:pPr lvl="1"/>
            <a:r>
              <a:rPr lang="en-US" dirty="0"/>
              <a:t>AWS rich algorithm library</a:t>
            </a:r>
          </a:p>
          <a:p>
            <a:pPr lvl="1"/>
            <a:r>
              <a:rPr lang="en-US" dirty="0"/>
              <a:t>Hosting the model in an endpoint</a:t>
            </a:r>
          </a:p>
          <a:p>
            <a:pPr lvl="1"/>
            <a:r>
              <a:rPr lang="en-US" dirty="0"/>
              <a:t>Smart hyperparameter tuning</a:t>
            </a:r>
          </a:p>
          <a:p>
            <a:pPr lvl="1"/>
            <a:r>
              <a:rPr lang="en-US" dirty="0"/>
              <a:t>Pay as you use model</a:t>
            </a:r>
          </a:p>
          <a:p>
            <a:pPr lvl="1"/>
            <a:r>
              <a:rPr lang="en-US" dirty="0"/>
              <a:t>Provides </a:t>
            </a:r>
            <a:r>
              <a:rPr lang="en-US" dirty="0" err="1"/>
              <a:t>Jupyter</a:t>
            </a:r>
            <a:r>
              <a:rPr lang="en-US" dirty="0"/>
              <a:t> notebooks</a:t>
            </a:r>
          </a:p>
          <a:p>
            <a:r>
              <a:rPr lang="en-US" dirty="0"/>
              <a:t>Disadvantages</a:t>
            </a:r>
          </a:p>
          <a:p>
            <a:pPr lvl="1"/>
            <a:r>
              <a:rPr lang="en-US" dirty="0"/>
              <a:t>No no-code (drag and drop) solution</a:t>
            </a:r>
          </a:p>
          <a:p>
            <a:pPr lvl="1"/>
            <a:r>
              <a:rPr lang="en-US" dirty="0"/>
              <a:t>Configuring the pre processing &amp; post processing pipelines and the Docker containers for endpoints with multiple models is tedious</a:t>
            </a:r>
          </a:p>
          <a:p>
            <a:pPr lvl="1"/>
            <a:r>
              <a:rPr lang="en-US" dirty="0"/>
              <a:t>Refer AWS documentation</a:t>
            </a:r>
          </a:p>
        </p:txBody>
      </p:sp>
    </p:spTree>
    <p:extLst>
      <p:ext uri="{BB962C8B-B14F-4D97-AF65-F5344CB8AC3E}">
        <p14:creationId xmlns:p14="http://schemas.microsoft.com/office/powerpoint/2010/main" val="841394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12C52-6408-2142-BCDD-416B1C42D0CB}"/>
              </a:ext>
            </a:extLst>
          </p:cNvPr>
          <p:cNvSpPr>
            <a:spLocks noGrp="1"/>
          </p:cNvSpPr>
          <p:nvPr>
            <p:ph type="title"/>
          </p:nvPr>
        </p:nvSpPr>
        <p:spPr/>
        <p:txBody>
          <a:bodyPr/>
          <a:lstStyle/>
          <a:p>
            <a:r>
              <a:rPr lang="en-US" dirty="0"/>
              <a:t>Recommendation</a:t>
            </a:r>
          </a:p>
        </p:txBody>
      </p:sp>
      <p:sp>
        <p:nvSpPr>
          <p:cNvPr id="3" name="Content Placeholder 2">
            <a:extLst>
              <a:ext uri="{FF2B5EF4-FFF2-40B4-BE49-F238E27FC236}">
                <a16:creationId xmlns:a16="http://schemas.microsoft.com/office/drawing/2014/main" id="{C53B2DE6-3370-9641-B63C-1458CAAFA14E}"/>
              </a:ext>
            </a:extLst>
          </p:cNvPr>
          <p:cNvSpPr>
            <a:spLocks noGrp="1"/>
          </p:cNvSpPr>
          <p:nvPr>
            <p:ph idx="1"/>
          </p:nvPr>
        </p:nvSpPr>
        <p:spPr>
          <a:xfrm>
            <a:off x="838200" y="1825625"/>
            <a:ext cx="10515600" cy="1603375"/>
          </a:xfrm>
        </p:spPr>
        <p:txBody>
          <a:bodyPr/>
          <a:lstStyle/>
          <a:p>
            <a:r>
              <a:rPr lang="en-US" dirty="0"/>
              <a:t>I would use like to it later, since it provides the flexibility to use it for machine learning and to integrate with cloud and I am well within the free trial period to avail free tier AWS services </a:t>
            </a:r>
          </a:p>
          <a:p>
            <a:endParaRPr lang="en-US" dirty="0"/>
          </a:p>
          <a:p>
            <a:endParaRPr lang="en-US" dirty="0"/>
          </a:p>
          <a:p>
            <a:endParaRPr lang="en-US" dirty="0"/>
          </a:p>
        </p:txBody>
      </p:sp>
      <p:sp>
        <p:nvSpPr>
          <p:cNvPr id="4" name="Title 1">
            <a:extLst>
              <a:ext uri="{FF2B5EF4-FFF2-40B4-BE49-F238E27FC236}">
                <a16:creationId xmlns:a16="http://schemas.microsoft.com/office/drawing/2014/main" id="{A32E633B-4422-614C-A816-963247933725}"/>
              </a:ext>
            </a:extLst>
          </p:cNvPr>
          <p:cNvSpPr txBox="1">
            <a:spLocks/>
          </p:cNvSpPr>
          <p:nvPr/>
        </p:nvSpPr>
        <p:spPr>
          <a:xfrm>
            <a:off x="844296" y="331558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Demo</a:t>
            </a:r>
          </a:p>
        </p:txBody>
      </p:sp>
    </p:spTree>
    <p:extLst>
      <p:ext uri="{BB962C8B-B14F-4D97-AF65-F5344CB8AC3E}">
        <p14:creationId xmlns:p14="http://schemas.microsoft.com/office/powerpoint/2010/main" val="2146190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8DAB2E5-21D9-FB49-A022-A32FADCB590D}"/>
              </a:ext>
            </a:extLst>
          </p:cNvPr>
          <p:cNvSpPr>
            <a:spLocks noGrp="1"/>
          </p:cNvSpPr>
          <p:nvPr>
            <p:ph type="body" idx="1"/>
          </p:nvPr>
        </p:nvSpPr>
        <p:spPr>
          <a:xfrm>
            <a:off x="838200" y="4877562"/>
            <a:ext cx="10515600" cy="1500187"/>
          </a:xfrm>
        </p:spPr>
        <p:txBody>
          <a:bodyPr>
            <a:normAutofit/>
          </a:bodyPr>
          <a:lstStyle/>
          <a:p>
            <a:pPr algn="ctr"/>
            <a:r>
              <a:rPr lang="en-US" sz="8800" dirty="0"/>
              <a:t>Thank you!</a:t>
            </a:r>
          </a:p>
        </p:txBody>
      </p:sp>
      <p:pic>
        <p:nvPicPr>
          <p:cNvPr id="4" name="Picture 3">
            <a:extLst>
              <a:ext uri="{FF2B5EF4-FFF2-40B4-BE49-F238E27FC236}">
                <a16:creationId xmlns:a16="http://schemas.microsoft.com/office/drawing/2014/main" id="{BA401D49-FA34-ED49-BF6D-D895D44B1718}"/>
              </a:ext>
            </a:extLst>
          </p:cNvPr>
          <p:cNvPicPr>
            <a:picLocks noChangeAspect="1"/>
          </p:cNvPicPr>
          <p:nvPr/>
        </p:nvPicPr>
        <p:blipFill>
          <a:blip r:embed="rId2"/>
          <a:stretch>
            <a:fillRect/>
          </a:stretch>
        </p:blipFill>
        <p:spPr>
          <a:xfrm>
            <a:off x="4110885" y="780136"/>
            <a:ext cx="3970229" cy="3970229"/>
          </a:xfrm>
          <a:prstGeom prst="rect">
            <a:avLst/>
          </a:prstGeom>
        </p:spPr>
      </p:pic>
    </p:spTree>
    <p:extLst>
      <p:ext uri="{BB962C8B-B14F-4D97-AF65-F5344CB8AC3E}">
        <p14:creationId xmlns:p14="http://schemas.microsoft.com/office/powerpoint/2010/main" val="2336888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TotalTime>
  <Words>889</Words>
  <Application>Microsoft Macintosh PowerPoint</Application>
  <PresentationFormat>Widescreen</PresentationFormat>
  <Paragraphs>92</Paragraphs>
  <Slides>9</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Amazon SageMaker Studio</vt:lpstr>
      <vt:lpstr>In this presentation…</vt:lpstr>
      <vt:lpstr>The tech, who built it &amp; its key features</vt:lpstr>
      <vt:lpstr>Why new IDE?/Features</vt:lpstr>
      <vt:lpstr>Amazon SageMaker vs Jupyter notebook</vt:lpstr>
      <vt:lpstr>Amazon SageMaker vs Jupyter notebook</vt:lpstr>
      <vt:lpstr>Advantages &amp; Disadvantages of Sagemaker</vt:lpstr>
      <vt:lpstr>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Alternate Notebook:  Amazon SageMaker</dc:title>
  <dc:creator>keerthi balla</dc:creator>
  <cp:lastModifiedBy>keerthi balla</cp:lastModifiedBy>
  <cp:revision>4</cp:revision>
  <dcterms:created xsi:type="dcterms:W3CDTF">2021-11-18T18:16:51Z</dcterms:created>
  <dcterms:modified xsi:type="dcterms:W3CDTF">2021-11-19T21:50:55Z</dcterms:modified>
</cp:coreProperties>
</file>