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23246" y="-158992"/>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D.KEERTHI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22KN1A6328</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NRI INSTITUTE OF TECHNOLODY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CA225BF-A072-DCF8-9537-A782B65497AD}"/>
              </a:ext>
            </a:extLst>
          </p:cNvPr>
          <p:cNvPicPr>
            <a:picLocks noChangeAspect="1"/>
          </p:cNvPicPr>
          <p:nvPr/>
        </p:nvPicPr>
        <p:blipFill>
          <a:blip r:embed="rId3"/>
          <a:stretch>
            <a:fillRect/>
          </a:stretch>
        </p:blipFill>
        <p:spPr>
          <a:xfrm>
            <a:off x="1139125" y="1220865"/>
            <a:ext cx="7163800" cy="3238952"/>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41903" y="1122556"/>
            <a:ext cx="4556179"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An Online Auction, excluding a Live Auction, will close at the end of the time period specified for that Online Auction, provided there are no new successful bids during the limited period immediately preceding the end of the time period specified. If there are any successful bids on a particular lot or item within that period of the time specified for the close of the Online Auction (the going, going, gone period), the auction will continue to be extended until there are no more within the Refresh Period. We accept no responsibility for any missed or unsuccessful bids resulting from any slight variations that may occur in the length of the Refresh Period.</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cs typeface="Poppins"/>
                </a:rPr>
                <a:t>Online auction platform with React and </a:t>
              </a:r>
              <a:r>
                <a:rPr lang="en-US" sz="1600" b="1" dirty="0" err="1">
                  <a:latin typeface="+mj-lt"/>
                  <a:cs typeface="Poppins"/>
                </a:rPr>
                <a:t>ExpressJS</a:t>
              </a:r>
              <a:r>
                <a:rPr lang="en-US" sz="1600" b="1" dirty="0">
                  <a:latin typeface="+mj-lt"/>
                  <a:cs typeface="Poppins"/>
                </a:rPr>
                <a:t> Framework</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393913" y="1274998"/>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D1E7C3FB-C72C-EE52-B982-6FDD8D1C83DE}"/>
              </a:ext>
            </a:extLst>
          </p:cNvPr>
          <p:cNvSpPr txBox="1"/>
          <p:nvPr/>
        </p:nvSpPr>
        <p:spPr>
          <a:xfrm>
            <a:off x="1226634" y="1405054"/>
            <a:ext cx="5666678" cy="307777"/>
          </a:xfrm>
          <a:prstGeom prst="rect">
            <a:avLst/>
          </a:prstGeom>
          <a:noFill/>
        </p:spPr>
        <p:txBody>
          <a:bodyPr wrap="square">
            <a:spAutoFit/>
          </a:bodyPr>
          <a:lstStyle/>
          <a:p>
            <a:r>
              <a:rPr lang="en-IN" dirty="0"/>
              <a:t>An online auction is an auction which is held over the internet. </a:t>
            </a:r>
          </a:p>
        </p:txBody>
      </p:sp>
      <p:sp>
        <p:nvSpPr>
          <p:cNvPr id="8" name="TextBox 7">
            <a:extLst>
              <a:ext uri="{FF2B5EF4-FFF2-40B4-BE49-F238E27FC236}">
                <a16:creationId xmlns:a16="http://schemas.microsoft.com/office/drawing/2014/main" id="{BA0E5018-38FB-55F7-717B-361160131BA3}"/>
              </a:ext>
            </a:extLst>
          </p:cNvPr>
          <p:cNvSpPr txBox="1"/>
          <p:nvPr/>
        </p:nvSpPr>
        <p:spPr>
          <a:xfrm>
            <a:off x="1226634" y="2095161"/>
            <a:ext cx="5666678" cy="738664"/>
          </a:xfrm>
          <a:prstGeom prst="rect">
            <a:avLst/>
          </a:prstGeom>
          <a:noFill/>
        </p:spPr>
        <p:txBody>
          <a:bodyPr wrap="square">
            <a:spAutoFit/>
          </a:bodyPr>
          <a:lstStyle/>
          <a:p>
            <a:r>
              <a:rPr lang="en-IN" dirty="0"/>
              <a:t>It is a popular method for buying and selling products and services. Online Auction System helps to customer to sell </a:t>
            </a:r>
          </a:p>
          <a:p>
            <a:r>
              <a:rPr lang="en-IN" dirty="0"/>
              <a:t>and buy product in best price</a:t>
            </a:r>
          </a:p>
        </p:txBody>
      </p:sp>
      <p:sp>
        <p:nvSpPr>
          <p:cNvPr id="10" name="TextBox 9">
            <a:extLst>
              <a:ext uri="{FF2B5EF4-FFF2-40B4-BE49-F238E27FC236}">
                <a16:creationId xmlns:a16="http://schemas.microsoft.com/office/drawing/2014/main" id="{B91BE968-3436-CDFE-561D-FED844CCF396}"/>
              </a:ext>
            </a:extLst>
          </p:cNvPr>
          <p:cNvSpPr txBox="1"/>
          <p:nvPr/>
        </p:nvSpPr>
        <p:spPr>
          <a:xfrm>
            <a:off x="1332778" y="2999920"/>
            <a:ext cx="5649744" cy="738664"/>
          </a:xfrm>
          <a:prstGeom prst="rect">
            <a:avLst/>
          </a:prstGeom>
          <a:noFill/>
        </p:spPr>
        <p:txBody>
          <a:bodyPr wrap="square">
            <a:spAutoFit/>
          </a:bodyPr>
          <a:lstStyle/>
          <a:p>
            <a:r>
              <a:rPr lang="en-IN" dirty="0"/>
              <a:t>It is developed with the objective of making the system reliable, easier and fast. This application is used to sell the anything on the website from house</a:t>
            </a:r>
          </a:p>
        </p:txBody>
      </p:sp>
      <p:sp>
        <p:nvSpPr>
          <p:cNvPr id="12" name="TextBox 11">
            <a:extLst>
              <a:ext uri="{FF2B5EF4-FFF2-40B4-BE49-F238E27FC236}">
                <a16:creationId xmlns:a16="http://schemas.microsoft.com/office/drawing/2014/main" id="{1A384509-CC72-6E64-FB2B-587ADADE879F}"/>
              </a:ext>
            </a:extLst>
          </p:cNvPr>
          <p:cNvSpPr txBox="1"/>
          <p:nvPr/>
        </p:nvSpPr>
        <p:spPr>
          <a:xfrm>
            <a:off x="1071246" y="1987439"/>
            <a:ext cx="6172808" cy="2462213"/>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This application is used to sell the anything on the website from house.  </a:t>
            </a:r>
          </a:p>
          <a:p>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522784"/>
            <a:ext cx="5058525" cy="1600438"/>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b="0" i="0" dirty="0">
                <a:solidFill>
                  <a:srgbClr val="5C5776"/>
                </a:solidFill>
                <a:effectLst/>
                <a:latin typeface="Nunito" pitchFamily="2" charset="0"/>
              </a:rPr>
              <a:t>This project focuses on developing a modern online auction platform using React for the frontend and Express.js for the backend, offering a seamless and real-time auction experience. The platform will allow sellers to list products and buyers to place bids, all while providing secure payments, user-friendly interfaces, and scalable performance.</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82668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1. MERN Stack: Built using MongoDB, Express.js, React.js, and Node.js.</a:t>
            </a:r>
          </a:p>
          <a:p>
            <a:pPr marL="173736" indent="-173736">
              <a:spcAft>
                <a:spcPts val="800"/>
              </a:spcAft>
              <a:buFont typeface="Arial" panose="020B0604020202020204" pitchFamily="34" charset="0"/>
              <a:buChar char="•"/>
            </a:pPr>
            <a:r>
              <a:rPr lang="en-US" dirty="0">
                <a:latin typeface="+mn-lt"/>
              </a:rPr>
              <a:t>2. Online Auction Platform: Allows users to create accounts, browse and bid on items.</a:t>
            </a:r>
          </a:p>
          <a:p>
            <a:pPr marL="173736" indent="-173736">
              <a:spcAft>
                <a:spcPts val="800"/>
              </a:spcAft>
              <a:buFont typeface="Arial" panose="020B0604020202020204" pitchFamily="34" charset="0"/>
              <a:buChar char="•"/>
            </a:pPr>
            <a:r>
              <a:rPr lang="en-US" dirty="0">
                <a:latin typeface="+mn-lt"/>
              </a:rPr>
              <a:t>3. User Authentication: Secure login and registration system.</a:t>
            </a:r>
          </a:p>
          <a:p>
            <a:pPr marL="173736" indent="-173736">
              <a:spcAft>
                <a:spcPts val="800"/>
              </a:spcAft>
              <a:buFont typeface="Arial" panose="020B0604020202020204" pitchFamily="34" charset="0"/>
              <a:buChar char="•"/>
            </a:pPr>
            <a:r>
              <a:rPr lang="en-US" dirty="0">
                <a:latin typeface="+mn-lt"/>
              </a:rPr>
              <a:t>4. Item Browsing: Users can browse items by category or search.</a:t>
            </a:r>
          </a:p>
          <a:p>
            <a:pPr marL="173736" indent="-173736">
              <a:spcAft>
                <a:spcPts val="800"/>
              </a:spcAft>
              <a:buFont typeface="Arial" panose="020B0604020202020204" pitchFamily="34" charset="0"/>
              <a:buChar char="•"/>
            </a:pPr>
            <a:r>
              <a:rPr lang="en-US" dirty="0">
                <a:latin typeface="+mn-lt"/>
              </a:rPr>
              <a:t>5. Bidding System: Users can place bids on items.</a:t>
            </a:r>
          </a:p>
          <a:p>
            <a:pPr marL="173736" indent="-173736">
              <a:spcAft>
                <a:spcPts val="800"/>
              </a:spcAft>
              <a:buFont typeface="Arial" panose="020B0604020202020204" pitchFamily="34" charset="0"/>
              <a:buChar char="•"/>
            </a:pPr>
            <a:r>
              <a:rPr lang="en-US" dirty="0">
                <a:latin typeface="+mn-lt"/>
              </a:rPr>
              <a:t>6. Auction Management: Users can create and manage their own auctions.</a:t>
            </a:r>
          </a:p>
          <a:p>
            <a:pPr marL="173736" indent="-173736">
              <a:spcAft>
                <a:spcPts val="800"/>
              </a:spcAft>
              <a:buFont typeface="Arial" panose="020B0604020202020204" pitchFamily="34" charset="0"/>
              <a:buChar char="•"/>
            </a:pPr>
            <a:r>
              <a:rPr lang="en-US" dirty="0">
                <a:latin typeface="+mn-lt"/>
              </a:rPr>
              <a:t>7. Payment Gateway: Integrates a secure payment gateway.</a:t>
            </a:r>
          </a:p>
          <a:p>
            <a:pPr>
              <a:spcAft>
                <a:spcPts val="800"/>
              </a:spcAft>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238508" y="1097392"/>
            <a:ext cx="8466813" cy="288284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 proposed solution is to develop an online auction platform using the MERN (MongoDB, Express.js, React.js, Node.js) stack. The platform will allow users to create accounts, browse and bid on items, and manage their own auctions.</a:t>
            </a:r>
          </a:p>
          <a:p>
            <a:pPr algn="l">
              <a:buNone/>
            </a:pPr>
            <a:r>
              <a:rPr lang="en-US" b="0" i="0" u="sng" dirty="0">
                <a:solidFill>
                  <a:schemeClr val="tx1"/>
                </a:solidFill>
                <a:effectLst/>
                <a:latin typeface="var(--font-fk-grotesk)"/>
              </a:rPr>
              <a:t> Core Features</a:t>
            </a:r>
          </a:p>
          <a:p>
            <a:pPr algn="l">
              <a:buFont typeface="+mj-lt"/>
              <a:buAutoNum type="arabicPeriod"/>
            </a:pPr>
            <a:r>
              <a:rPr lang="en-US" b="0" i="0" dirty="0">
                <a:effectLst/>
                <a:latin typeface="fkGroteskNeue"/>
              </a:rPr>
              <a:t>User Management: Registration, login, and profiles.</a:t>
            </a:r>
          </a:p>
          <a:p>
            <a:pPr algn="l">
              <a:buFont typeface="+mj-lt"/>
              <a:buAutoNum type="arabicPeriod"/>
            </a:pPr>
            <a:r>
              <a:rPr lang="en-US" b="0" i="0" dirty="0">
                <a:effectLst/>
                <a:latin typeface="fkGroteskNeue"/>
              </a:rPr>
              <a:t>Product Listing: Sellers list items with descriptions and images.</a:t>
            </a:r>
          </a:p>
          <a:p>
            <a:pPr algn="l">
              <a:buFont typeface="+mj-lt"/>
              <a:buAutoNum type="arabicPeriod"/>
            </a:pPr>
            <a:r>
              <a:rPr lang="en-US" b="0" i="0" dirty="0">
                <a:effectLst/>
                <a:latin typeface="fkGroteskNeue"/>
              </a:rPr>
              <a:t>Auction Management: Multiple auction types with real-time updates.</a:t>
            </a:r>
          </a:p>
          <a:p>
            <a:pPr algn="l">
              <a:buFont typeface="+mj-lt"/>
              <a:buAutoNum type="arabicPeriod"/>
            </a:pPr>
            <a:r>
              <a:rPr lang="en-US" b="0" i="0" dirty="0">
                <a:effectLst/>
                <a:latin typeface="fkGroteskNeue"/>
              </a:rPr>
              <a:t>Bidding System: Real-time bidding with notifications.</a:t>
            </a:r>
          </a:p>
          <a:p>
            <a:pPr algn="l">
              <a:buFont typeface="+mj-lt"/>
              <a:buAutoNum type="arabicPeriod"/>
            </a:pPr>
            <a:r>
              <a:rPr lang="en-US" b="0" i="0" dirty="0">
                <a:effectLst/>
                <a:latin typeface="fkGroteskNeue"/>
              </a:rPr>
              <a:t>Secure Payment Processing: Integrated payment gateways.</a:t>
            </a:r>
          </a:p>
          <a:p>
            <a:pPr algn="l">
              <a:buFont typeface="+mj-lt"/>
              <a:buAutoNum type="arabicPeriod"/>
            </a:pPr>
            <a:r>
              <a:rPr lang="en-US" b="0" i="0" dirty="0">
                <a:effectLst/>
                <a:latin typeface="fkGroteskNeue"/>
              </a:rPr>
              <a:t>Administrative Controls: User, auction, and transaction management.</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954107"/>
          </a:xfrm>
          <a:prstGeom prst="rect">
            <a:avLst/>
          </a:prstGeom>
          <a:noFill/>
        </p:spPr>
        <p:txBody>
          <a:bodyPr wrap="square" rtlCol="0">
            <a:spAutoFit/>
          </a:bodyPr>
          <a:lstStyle/>
          <a:p>
            <a:pPr algn="l">
              <a:buFont typeface="Arial" panose="020B0604020202020204" pitchFamily="34" charset="0"/>
              <a:buChar char="•"/>
            </a:pPr>
            <a:r>
              <a:rPr lang="en-IN" b="0" i="0">
                <a:effectLst/>
                <a:latin typeface="fkGroteskNeue"/>
              </a:rPr>
              <a:t>Frontend: React.js</a:t>
            </a:r>
          </a:p>
          <a:p>
            <a:pPr algn="l">
              <a:buFont typeface="Arial" panose="020B0604020202020204" pitchFamily="34" charset="0"/>
              <a:buChar char="•"/>
            </a:pPr>
            <a:r>
              <a:rPr lang="en-IN" b="0" i="0">
                <a:effectLst/>
                <a:latin typeface="fkGroteskNeue"/>
              </a:rPr>
              <a:t>Backend: Node.js with Express.js</a:t>
            </a:r>
          </a:p>
          <a:p>
            <a:pPr algn="l">
              <a:buFont typeface="Arial" panose="020B0604020202020204" pitchFamily="34" charset="0"/>
              <a:buChar char="•"/>
            </a:pPr>
            <a:r>
              <a:rPr lang="en-IN" b="0" i="0">
                <a:effectLst/>
                <a:latin typeface="fkGroteskNeue"/>
              </a:rPr>
              <a:t>Database: MongoDB</a:t>
            </a:r>
          </a:p>
          <a:p>
            <a:pPr algn="l">
              <a:buFont typeface="Arial" panose="020B0604020202020204" pitchFamily="34" charset="0"/>
              <a:buChar char="•"/>
            </a:pPr>
            <a:r>
              <a:rPr lang="en-IN" b="0" i="0">
                <a:effectLst/>
                <a:latin typeface="fkGroteskNeue"/>
              </a:rPr>
              <a:t>Real-time Updates: WebSockets</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8D9DEAA-1BA5-DB8B-1871-CB57BD1CCE35}"/>
              </a:ext>
            </a:extLst>
          </p:cNvPr>
          <p:cNvPicPr>
            <a:picLocks noChangeAspect="1"/>
          </p:cNvPicPr>
          <p:nvPr/>
        </p:nvPicPr>
        <p:blipFill>
          <a:blip r:embed="rId3"/>
          <a:stretch>
            <a:fillRect/>
          </a:stretch>
        </p:blipFill>
        <p:spPr>
          <a:xfrm>
            <a:off x="706244" y="1243418"/>
            <a:ext cx="7181385" cy="3380621"/>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CDCF6C1-2A4F-FA40-A6BD-5E49D7080B9C}"/>
              </a:ext>
            </a:extLst>
          </p:cNvPr>
          <p:cNvPicPr>
            <a:picLocks noChangeAspect="1"/>
          </p:cNvPicPr>
          <p:nvPr/>
        </p:nvPicPr>
        <p:blipFill>
          <a:blip r:embed="rId3"/>
          <a:stretch>
            <a:fillRect/>
          </a:stretch>
        </p:blipFill>
        <p:spPr>
          <a:xfrm>
            <a:off x="1042495" y="1009432"/>
            <a:ext cx="7059010" cy="3124636"/>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2761</TotalTime>
  <Words>587</Words>
  <Application>Microsoft Office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fkGroteskNeue</vt:lpstr>
      <vt:lpstr>Nunito</vt:lpstr>
      <vt:lpstr>Times New Roman</vt:lpstr>
      <vt:lpstr>var(--font-fk-grotesk)</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DAMPUDU</cp:lastModifiedBy>
  <cp:revision>54</cp:revision>
  <dcterms:modified xsi:type="dcterms:W3CDTF">2025-04-07T13:48:27Z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