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902" y="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G.R.Keerthika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:au814721104031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588C960-52C6-94FD-9A91-1F0D30B12E4B}"/>
              </a:ext>
            </a:extLst>
          </p:cNvPr>
          <p:cNvSpPr txBox="1"/>
          <p:nvPr/>
        </p:nvSpPr>
        <p:spPr>
          <a:xfrm flipV="1">
            <a:off x="4572000" y="351693"/>
            <a:ext cx="3501292" cy="307777"/>
          </a:xfrm>
          <a:prstGeom prst="rect">
            <a:avLst/>
          </a:prstGeom>
          <a:noFill/>
        </p:spPr>
        <p:txBody>
          <a:bodyPr wrap="square">
            <a:spAutoFit/>
          </a:bodyPr>
          <a:lstStyle/>
          <a:p>
            <a:r>
              <a:rPr lang="en-IN" dirty="0"/>
              <a:t>.</a:t>
            </a:r>
          </a:p>
        </p:txBody>
      </p:sp>
      <p:sp>
        <p:nvSpPr>
          <p:cNvPr id="7" name="TextBox 6">
            <a:extLst>
              <a:ext uri="{FF2B5EF4-FFF2-40B4-BE49-F238E27FC236}">
                <a16:creationId xmlns:a16="http://schemas.microsoft.com/office/drawing/2014/main" id="{ABDD6C4D-A310-4C0D-21FC-BD01A51B46B9}"/>
              </a:ext>
            </a:extLst>
          </p:cNvPr>
          <p:cNvSpPr txBox="1"/>
          <p:nvPr/>
        </p:nvSpPr>
        <p:spPr>
          <a:xfrm>
            <a:off x="0" y="1122483"/>
            <a:ext cx="9081477" cy="2462213"/>
          </a:xfrm>
          <a:prstGeom prst="rect">
            <a:avLst/>
          </a:prstGeom>
          <a:noFill/>
        </p:spPr>
        <p:txBody>
          <a:bodyPr wrap="square">
            <a:spAutoFit/>
          </a:bodyPr>
          <a:lstStyle/>
          <a:p>
            <a:r>
              <a:rPr lang="en-IN" b="1" dirty="0"/>
              <a:t>Database Schema: </a:t>
            </a:r>
            <a:r>
              <a:rPr lang="en-IN" dirty="0"/>
              <a:t>Design a database schema to store user accounts, notes, shared notes, user permissions, and any other relevant information. This schema should facilitate efficient retrieval and manipulation of data.</a:t>
            </a:r>
          </a:p>
          <a:p>
            <a:r>
              <a:rPr lang="en-IN" b="1" dirty="0"/>
              <a:t>User Authentication and Authorization: </a:t>
            </a:r>
            <a:r>
              <a:rPr lang="en-IN" dirty="0"/>
              <a:t>Implement user authentication mechanisms such as username/password authentication or OAuth integration for logging in users. Additionally, enforce authorization rules to control access to notes based on user roles and permissions.</a:t>
            </a:r>
          </a:p>
          <a:p>
            <a:r>
              <a:rPr lang="en-IN" b="1" dirty="0"/>
              <a:t>Note Creation and Management: </a:t>
            </a:r>
            <a:r>
              <a:rPr lang="en-IN" dirty="0"/>
              <a:t>Develop functionality for users to create, edit, delete, and organize their notes within the application. Consider providing options for formatting text, attaching files, and categorizing notes for better organization.</a:t>
            </a:r>
          </a:p>
          <a:p>
            <a:r>
              <a:rPr lang="en-IN" b="1" dirty="0"/>
              <a:t>Sharing Mechanism: </a:t>
            </a:r>
            <a:r>
              <a:rPr lang="en-IN" dirty="0"/>
              <a:t>Implement a sharing mechanism that allows users to share their notes with other users or groups. This feature should enable users to specify the level of access (e.g., view-only, edit) granted to each collaborator.</a:t>
            </a:r>
          </a:p>
        </p:txBody>
      </p:sp>
      <p:sp>
        <p:nvSpPr>
          <p:cNvPr id="9" name="TextBox 8">
            <a:extLst>
              <a:ext uri="{FF2B5EF4-FFF2-40B4-BE49-F238E27FC236}">
                <a16:creationId xmlns:a16="http://schemas.microsoft.com/office/drawing/2014/main" id="{8AABF850-2508-3E43-B940-CCC13F1C40FE}"/>
              </a:ext>
            </a:extLst>
          </p:cNvPr>
          <p:cNvSpPr txBox="1"/>
          <p:nvPr/>
        </p:nvSpPr>
        <p:spPr>
          <a:xfrm>
            <a:off x="62523" y="3543062"/>
            <a:ext cx="8729785" cy="1384995"/>
          </a:xfrm>
          <a:prstGeom prst="rect">
            <a:avLst/>
          </a:prstGeom>
          <a:noFill/>
        </p:spPr>
        <p:txBody>
          <a:bodyPr wrap="square">
            <a:spAutoFit/>
          </a:bodyPr>
          <a:lstStyle/>
          <a:p>
            <a:r>
              <a:rPr lang="en-IN" b="1" dirty="0"/>
              <a:t>Real-Time Collaboration: </a:t>
            </a:r>
            <a:r>
              <a:rPr lang="en-IN" dirty="0"/>
              <a:t>Incorporate real-time collaboration features using technologies like </a:t>
            </a:r>
            <a:r>
              <a:rPr lang="en-IN" dirty="0" err="1"/>
              <a:t>WebSockets</a:t>
            </a:r>
            <a:r>
              <a:rPr lang="en-IN" dirty="0"/>
              <a:t> or WebRTC to allow multiple users to simultaneously edit shared notes. Ensure proper conflict resolution mechanisms to handle concurrent edits gracefully.</a:t>
            </a:r>
          </a:p>
          <a:p>
            <a:r>
              <a:rPr lang="en-IN" b="1" dirty="0"/>
              <a:t>Version Control: </a:t>
            </a:r>
            <a:r>
              <a:rPr lang="en-IN" dirty="0"/>
              <a:t>Implement version control functionality to track changes made to shared notes over time. This feature enables users to review previous versions of a note, revert to a specific version if needed, and view the history of edits.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107401" y="559020"/>
            <a:ext cx="8696833" cy="3179400"/>
          </a:xfrm>
        </p:spPr>
        <p:txBody>
          <a:bodyPr/>
          <a:lstStyle/>
          <a:p>
            <a:pPr marL="152396" indent="0">
              <a:buNone/>
            </a:pPr>
            <a:r>
              <a:rPr lang="en-US" sz="1800" b="1" dirty="0"/>
              <a:t>Student login</a:t>
            </a:r>
          </a:p>
          <a:p>
            <a:pPr marL="152396" indent="0">
              <a:buNone/>
            </a:pPr>
            <a:endParaRPr lang="en-US" sz="1800" b="1" dirty="0"/>
          </a:p>
        </p:txBody>
      </p:sp>
      <p:pic>
        <p:nvPicPr>
          <p:cNvPr id="7" name="Picture 6">
            <a:extLst>
              <a:ext uri="{FF2B5EF4-FFF2-40B4-BE49-F238E27FC236}">
                <a16:creationId xmlns:a16="http://schemas.microsoft.com/office/drawing/2014/main" id="{6686A68A-0D15-E928-3B52-E7D1B944E94D}"/>
              </a:ext>
            </a:extLst>
          </p:cNvPr>
          <p:cNvPicPr>
            <a:picLocks noChangeAspect="1"/>
          </p:cNvPicPr>
          <p:nvPr/>
        </p:nvPicPr>
        <p:blipFill>
          <a:blip r:embed="rId2"/>
          <a:stretch>
            <a:fillRect/>
          </a:stretch>
        </p:blipFill>
        <p:spPr>
          <a:xfrm>
            <a:off x="1021080" y="1188720"/>
            <a:ext cx="6911340" cy="345567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6424D-26C7-03A4-0600-F8A20858D24B}"/>
              </a:ext>
            </a:extLst>
          </p:cNvPr>
          <p:cNvSpPr txBox="1"/>
          <p:nvPr/>
        </p:nvSpPr>
        <p:spPr>
          <a:xfrm>
            <a:off x="83820" y="815340"/>
            <a:ext cx="1706880" cy="307777"/>
          </a:xfrm>
          <a:prstGeom prst="rect">
            <a:avLst/>
          </a:prstGeom>
          <a:noFill/>
        </p:spPr>
        <p:txBody>
          <a:bodyPr wrap="square" rtlCol="0">
            <a:spAutoFit/>
          </a:bodyPr>
          <a:lstStyle/>
          <a:p>
            <a:r>
              <a:rPr lang="en-US" b="1" dirty="0"/>
              <a:t>Teachers Login:</a:t>
            </a:r>
            <a:endParaRPr lang="en-IN" b="1" dirty="0"/>
          </a:p>
        </p:txBody>
      </p:sp>
      <p:pic>
        <p:nvPicPr>
          <p:cNvPr id="5" name="Picture 4">
            <a:extLst>
              <a:ext uri="{FF2B5EF4-FFF2-40B4-BE49-F238E27FC236}">
                <a16:creationId xmlns:a16="http://schemas.microsoft.com/office/drawing/2014/main" id="{4A6B4113-E53C-B8EE-88EF-4DDE622ADF3A}"/>
              </a:ext>
            </a:extLst>
          </p:cNvPr>
          <p:cNvPicPr>
            <a:picLocks noChangeAspect="1"/>
          </p:cNvPicPr>
          <p:nvPr/>
        </p:nvPicPr>
        <p:blipFill>
          <a:blip r:embed="rId2"/>
          <a:stretch>
            <a:fillRect/>
          </a:stretch>
        </p:blipFill>
        <p:spPr>
          <a:xfrm>
            <a:off x="830580" y="1352525"/>
            <a:ext cx="6522720" cy="321048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2411820" y="528320"/>
            <a:ext cx="7886430" cy="632649"/>
          </a:xfrm>
        </p:spPr>
        <p:txBody>
          <a:bodyPr/>
          <a:lstStyle/>
          <a:p>
            <a:pPr algn="ctr"/>
            <a:r>
              <a:rPr lang="en-US" sz="2000" b="1" dirty="0"/>
              <a:t>No Response page:</a:t>
            </a:r>
          </a:p>
        </p:txBody>
      </p:sp>
      <p:pic>
        <p:nvPicPr>
          <p:cNvPr id="6" name="Picture 5">
            <a:extLst>
              <a:ext uri="{FF2B5EF4-FFF2-40B4-BE49-F238E27FC236}">
                <a16:creationId xmlns:a16="http://schemas.microsoft.com/office/drawing/2014/main" id="{B3A1CE50-7057-F07A-93B3-3B6747A7DA2F}"/>
              </a:ext>
            </a:extLst>
          </p:cNvPr>
          <p:cNvPicPr>
            <a:picLocks noChangeAspect="1"/>
          </p:cNvPicPr>
          <p:nvPr/>
        </p:nvPicPr>
        <p:blipFill>
          <a:blip r:embed="rId2"/>
          <a:stretch>
            <a:fillRect/>
          </a:stretch>
        </p:blipFill>
        <p:spPr>
          <a:xfrm>
            <a:off x="797170" y="1295794"/>
            <a:ext cx="6369538" cy="316433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E522-6877-AC63-0F63-4018B16FFBB8}"/>
              </a:ext>
            </a:extLst>
          </p:cNvPr>
          <p:cNvSpPr>
            <a:spLocks noGrp="1"/>
          </p:cNvSpPr>
          <p:nvPr>
            <p:ph type="title"/>
          </p:nvPr>
        </p:nvSpPr>
        <p:spPr/>
        <p:txBody>
          <a:bodyPr/>
          <a:lstStyle/>
          <a:p>
            <a:r>
              <a:rPr lang="en-IN" b="1" dirty="0"/>
              <a:t>404Error:</a:t>
            </a:r>
          </a:p>
        </p:txBody>
      </p:sp>
      <p:pic>
        <p:nvPicPr>
          <p:cNvPr id="7" name="Picture 6">
            <a:extLst>
              <a:ext uri="{FF2B5EF4-FFF2-40B4-BE49-F238E27FC236}">
                <a16:creationId xmlns:a16="http://schemas.microsoft.com/office/drawing/2014/main" id="{5AB1093F-3B02-F505-6FD1-C7DE6EC7E4E5}"/>
              </a:ext>
            </a:extLst>
          </p:cNvPr>
          <p:cNvPicPr>
            <a:picLocks noChangeAspect="1"/>
          </p:cNvPicPr>
          <p:nvPr/>
        </p:nvPicPr>
        <p:blipFill>
          <a:blip r:embed="rId2"/>
          <a:stretch>
            <a:fillRect/>
          </a:stretch>
        </p:blipFill>
        <p:spPr>
          <a:xfrm>
            <a:off x="457110" y="1016328"/>
            <a:ext cx="6667790" cy="3357084"/>
          </a:xfrm>
          <a:prstGeom prst="rect">
            <a:avLst/>
          </a:prstGeom>
        </p:spPr>
      </p:pic>
    </p:spTree>
    <p:extLst>
      <p:ext uri="{BB962C8B-B14F-4D97-AF65-F5344CB8AC3E}">
        <p14:creationId xmlns:p14="http://schemas.microsoft.com/office/powerpoint/2010/main" val="369214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E4F00577-FA7F-ECC8-7ED7-019505192462}"/>
              </a:ext>
            </a:extLst>
          </p:cNvPr>
          <p:cNvSpPr txBox="1"/>
          <p:nvPr/>
        </p:nvSpPr>
        <p:spPr>
          <a:xfrm>
            <a:off x="912446" y="1099848"/>
            <a:ext cx="6981091" cy="2462213"/>
          </a:xfrm>
          <a:prstGeom prst="rect">
            <a:avLst/>
          </a:prstGeom>
          <a:noFill/>
        </p:spPr>
        <p:txBody>
          <a:bodyPr wrap="square">
            <a:spAutoFit/>
          </a:bodyPr>
          <a:lstStyle/>
          <a:p>
            <a:r>
              <a:rPr lang="en-IN" b="1" dirty="0"/>
              <a:t>Advanced Collaboration Features:</a:t>
            </a:r>
            <a:r>
              <a:rPr lang="en-IN" dirty="0"/>
              <a:t> Integrate advanced collaboration tools such as real-time editing with cursor tracking, video conferencing within the application, and commenting features to facilitate seamless communication and interaction among users working on shared notes.</a:t>
            </a:r>
          </a:p>
          <a:p>
            <a:r>
              <a:rPr lang="en-IN" b="1" dirty="0"/>
              <a:t>AI-Powered Assistance: </a:t>
            </a:r>
            <a:r>
              <a:rPr lang="en-IN" dirty="0"/>
              <a:t>Implement AI algorithms for features like automatic summarization, sentiment analysis, and content recommendation to assist users in managing and understanding their notes more effectively.</a:t>
            </a:r>
          </a:p>
          <a:p>
            <a:r>
              <a:rPr lang="en-IN" b="1" dirty="0"/>
              <a:t>Enhanced Security Measures: </a:t>
            </a:r>
            <a:r>
              <a:rPr lang="en-IN" dirty="0"/>
              <a:t>Continuously update and reinforce security measures to protect user data, including encryption for data transmission and storage, multi-factor authentication, and regular security audits to identify and address potential vulnerabilities.</a:t>
            </a:r>
          </a:p>
        </p:txBody>
      </p:sp>
      <p:sp>
        <p:nvSpPr>
          <p:cNvPr id="6" name="TextBox 5">
            <a:extLst>
              <a:ext uri="{FF2B5EF4-FFF2-40B4-BE49-F238E27FC236}">
                <a16:creationId xmlns:a16="http://schemas.microsoft.com/office/drawing/2014/main" id="{6BC26776-0EB7-2B5C-2701-FB5C14B033D0}"/>
              </a:ext>
            </a:extLst>
          </p:cNvPr>
          <p:cNvSpPr txBox="1"/>
          <p:nvPr/>
        </p:nvSpPr>
        <p:spPr>
          <a:xfrm>
            <a:off x="835268" y="3458876"/>
            <a:ext cx="7135446" cy="1384995"/>
          </a:xfrm>
          <a:prstGeom prst="rect">
            <a:avLst/>
          </a:prstGeom>
          <a:noFill/>
        </p:spPr>
        <p:txBody>
          <a:bodyPr wrap="square">
            <a:spAutoFit/>
          </a:bodyPr>
          <a:lstStyle/>
          <a:p>
            <a:r>
              <a:rPr lang="en-IN" b="1" dirty="0"/>
              <a:t>Offline Mode and Syncing: </a:t>
            </a:r>
            <a:r>
              <a:rPr lang="en-IN" dirty="0"/>
              <a:t>Implement offline access to notes with automatic syncing when the user reconnects to the internet, enabling users to work seamlessly even when they're offline or experiencing connectivity issues.</a:t>
            </a:r>
          </a:p>
          <a:p>
            <a:r>
              <a:rPr lang="en-IN" b="1" dirty="0"/>
              <a:t>Social Features: </a:t>
            </a:r>
            <a:r>
              <a:rPr lang="en-IN" dirty="0"/>
              <a:t>Introduce social features such as user profiles, activity feeds, and public note sharing to foster a sense of community and facilitate knowledge exchange among users within the application.</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228BB715-9626-F9A7-8168-C5892FB94AF8}"/>
              </a:ext>
            </a:extLst>
          </p:cNvPr>
          <p:cNvSpPr txBox="1"/>
          <p:nvPr/>
        </p:nvSpPr>
        <p:spPr>
          <a:xfrm>
            <a:off x="1076020" y="1004393"/>
            <a:ext cx="6252307" cy="2677656"/>
          </a:xfrm>
          <a:prstGeom prst="rect">
            <a:avLst/>
          </a:prstGeom>
          <a:noFill/>
        </p:spPr>
        <p:txBody>
          <a:bodyPr wrap="square">
            <a:spAutoFit/>
          </a:bodyPr>
          <a:lstStyle/>
          <a:p>
            <a:r>
              <a:rPr lang="en-IN" dirty="0"/>
              <a:t>In conclusion, the development of a note-sharing web application presents a significant opportunity to enhance collaboration, productivity, and knowledge sharing among users. By providing a user-friendly platform for creating, organizing, and sharing notes, such an application can streamline workflows, facilitate seamless communication, and promote collective learning.</a:t>
            </a:r>
          </a:p>
          <a:p>
            <a:endParaRPr lang="en-IN" dirty="0"/>
          </a:p>
          <a:p>
            <a:r>
              <a:rPr lang="en-IN" dirty="0"/>
              <a:t>Through the implementation of features such as real-time collaboration, version control, and access permissions, the note-sharing web application can cater to the diverse needs of individuals, teams, and organizations across various industries and domains. Additionally, integrating robust security measures ensures the confidentiality and integrity of shared information, fostering trust and reliability among users.</a:t>
            </a:r>
          </a:p>
        </p:txBody>
      </p:sp>
      <p:sp>
        <p:nvSpPr>
          <p:cNvPr id="12" name="Rectangle 2">
            <a:extLst>
              <a:ext uri="{FF2B5EF4-FFF2-40B4-BE49-F238E27FC236}">
                <a16:creationId xmlns:a16="http://schemas.microsoft.com/office/drawing/2014/main" id="{A3DADC11-473F-CFE3-23B6-840A51BD9A69}"/>
              </a:ext>
            </a:extLst>
          </p:cNvPr>
          <p:cNvSpPr>
            <a:spLocks noChangeArrowheads="1"/>
          </p:cNvSpPr>
          <p:nvPr/>
        </p:nvSpPr>
        <p:spPr bwMode="auto">
          <a:xfrm>
            <a:off x="15541" y="0"/>
            <a:ext cx="31670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FD0421ED-7AC9-FD9A-F27F-F9BC884541CF}"/>
              </a:ext>
            </a:extLst>
          </p:cNvPr>
          <p:cNvSpPr>
            <a:spLocks noChangeArrowheads="1"/>
          </p:cNvSpPr>
          <p:nvPr/>
        </p:nvSpPr>
        <p:spPr bwMode="auto">
          <a:xfrm>
            <a:off x="0" y="-110211"/>
            <a:ext cx="65"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C20340B-7ED3-DC00-AC6A-48F277337E8B}"/>
              </a:ext>
            </a:extLst>
          </p:cNvPr>
          <p:cNvSpPr>
            <a:spLocks noChangeArrowheads="1"/>
          </p:cNvSpPr>
          <p:nvPr/>
        </p:nvSpPr>
        <p:spPr bwMode="auto">
          <a:xfrm>
            <a:off x="0" y="0"/>
            <a:ext cx="32527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9462EF2-DFCF-32B3-9D5C-7EE355890773}"/>
              </a:ext>
            </a:extLst>
          </p:cNvPr>
          <p:cNvSpPr txBox="1"/>
          <p:nvPr/>
        </p:nvSpPr>
        <p:spPr>
          <a:xfrm>
            <a:off x="1242646" y="682130"/>
            <a:ext cx="5261930" cy="4185761"/>
          </a:xfrm>
          <a:prstGeom prst="rect">
            <a:avLst/>
          </a:prstGeom>
          <a:noFill/>
        </p:spPr>
        <p:txBody>
          <a:bodyPr wrap="square">
            <a:spAutoFit/>
          </a:bodyPr>
          <a:lstStyle/>
          <a:p>
            <a:r>
              <a:rPr lang="en-IN" dirty="0"/>
              <a:t>Collaborative Note Sharing </a:t>
            </a:r>
            <a:r>
              <a:rPr lang="en-IN" dirty="0" err="1"/>
              <a:t>PlatformThis</a:t>
            </a:r>
            <a:r>
              <a:rPr lang="en-IN" dirty="0"/>
              <a:t> web application addresses the need for a user-friendly and efficient platform for sharing learning resources. It caters to students, educators, and professionals by providing a central hub to create, store, and share notes. The platform fosters collaboration and knowledge exchange by enabling users </a:t>
            </a:r>
            <a:r>
              <a:rPr lang="en-IN" dirty="0" err="1"/>
              <a:t>to:Create</a:t>
            </a:r>
            <a:r>
              <a:rPr lang="en-IN" dirty="0"/>
              <a:t> and Organize Notes: Users can create notes in various formats like text, images, or attachments. An intuitive interface allows for easy organization with features like tagging and </a:t>
            </a:r>
            <a:r>
              <a:rPr lang="en-IN" dirty="0" err="1"/>
              <a:t>categorization.Share</a:t>
            </a:r>
            <a:r>
              <a:rPr lang="en-IN" dirty="0"/>
              <a:t> Securely: Granular permission controls ensure notes can be shared publicly, with specific users, or kept </a:t>
            </a:r>
            <a:r>
              <a:rPr lang="en-IN" dirty="0" err="1"/>
              <a:t>private.Search</a:t>
            </a:r>
            <a:r>
              <a:rPr lang="en-IN" dirty="0"/>
              <a:t> and Discovery: A robust search function facilitates easy discovery of relevant notes based on keywords, tags, or user-defined </a:t>
            </a:r>
            <a:r>
              <a:rPr lang="en-IN" err="1"/>
              <a:t>criteria</a:t>
            </a:r>
            <a:r>
              <a:rPr lang="en-IN"/>
              <a:t>.</a:t>
            </a:r>
          </a:p>
          <a:p>
            <a:r>
              <a:rPr lang="en-IN"/>
              <a:t>Collaborative </a:t>
            </a:r>
            <a:r>
              <a:rPr lang="en-IN" dirty="0"/>
              <a:t>Editing (Optional): The application can optionally include features for real-time collaborative editing, enabling multiple users to work on notes </a:t>
            </a:r>
            <a:r>
              <a:rPr lang="en-IN" dirty="0" err="1"/>
              <a:t>simultaneously.This</a:t>
            </a:r>
            <a:r>
              <a:rPr lang="en-IN" dirty="0"/>
              <a:t> web application aims to streamline the note-sharing process, promote knowledge sharing, and enhance learning efficiency for individuals and communities.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FFEDD2E1-6964-E0A7-CD0B-80127CC2179F}"/>
              </a:ext>
            </a:extLst>
          </p:cNvPr>
          <p:cNvSpPr txBox="1"/>
          <p:nvPr/>
        </p:nvSpPr>
        <p:spPr>
          <a:xfrm>
            <a:off x="2282093" y="1994302"/>
            <a:ext cx="4579814" cy="307777"/>
          </a:xfrm>
          <a:prstGeom prst="rect">
            <a:avLst/>
          </a:prstGeom>
          <a:noFill/>
        </p:spPr>
        <p:txBody>
          <a:bodyPr wrap="square">
            <a:spAutoFit/>
          </a:bodyPr>
          <a:lstStyle/>
          <a:p>
            <a:endParaRPr lang="en-IN" dirty="0"/>
          </a:p>
        </p:txBody>
      </p:sp>
      <p:sp>
        <p:nvSpPr>
          <p:cNvPr id="11" name="TextBox 10">
            <a:extLst>
              <a:ext uri="{FF2B5EF4-FFF2-40B4-BE49-F238E27FC236}">
                <a16:creationId xmlns:a16="http://schemas.microsoft.com/office/drawing/2014/main" id="{FEFC1160-84B5-F52B-9B10-80BACB06BDAA}"/>
              </a:ext>
            </a:extLst>
          </p:cNvPr>
          <p:cNvSpPr txBox="1"/>
          <p:nvPr/>
        </p:nvSpPr>
        <p:spPr>
          <a:xfrm>
            <a:off x="1738924" y="1402199"/>
            <a:ext cx="4579814" cy="1169551"/>
          </a:xfrm>
          <a:prstGeom prst="rect">
            <a:avLst/>
          </a:prstGeom>
          <a:noFill/>
        </p:spPr>
        <p:txBody>
          <a:bodyPr wrap="square">
            <a:spAutoFit/>
          </a:bodyPr>
          <a:lstStyle/>
          <a:p>
            <a:r>
              <a:rPr lang="en-US"/>
              <a:t>Students, professionals, and learners of all kinds struggle with scattered information and inefficient note-taking methods. Traditional note-taking involves physical notebooks or digital documents that can be difficult to organize, share, and collaborate on.</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2E7FDF26-B36F-B7AD-E80D-263F8DB1B800}"/>
              </a:ext>
            </a:extLst>
          </p:cNvPr>
          <p:cNvSpPr>
            <a:spLocks noChangeArrowheads="1"/>
          </p:cNvSpPr>
          <p:nvPr/>
        </p:nvSpPr>
        <p:spPr bwMode="auto">
          <a:xfrm>
            <a:off x="0" y="140120"/>
            <a:ext cx="25648" cy="17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Google San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730209B-4ED7-24F9-8B10-3C1C986C5291}"/>
              </a:ext>
            </a:extLst>
          </p:cNvPr>
          <p:cNvSpPr txBox="1"/>
          <p:nvPr/>
        </p:nvSpPr>
        <p:spPr>
          <a:xfrm>
            <a:off x="415290" y="1133933"/>
            <a:ext cx="7614698" cy="2308324"/>
          </a:xfrm>
          <a:prstGeom prst="rect">
            <a:avLst/>
          </a:prstGeom>
          <a:noFill/>
        </p:spPr>
        <p:txBody>
          <a:bodyPr wrap="square">
            <a:spAutoFit/>
          </a:bodyPr>
          <a:lstStyle/>
          <a:p>
            <a:r>
              <a:rPr lang="en-IN" sz="1800" dirty="0"/>
              <a:t>Note Sharing Web Application</a:t>
            </a:r>
            <a:r>
              <a:rPr lang="en-IN" dirty="0"/>
              <a:t>:</a:t>
            </a:r>
          </a:p>
          <a:p>
            <a:r>
              <a:rPr lang="en-IN" dirty="0"/>
              <a:t>                                             This project aims to develop a web application that facilitates users in creating, storing, and sharing notes online. The application will cater to a variety of purposes, including educational use by students and professional use for collaboration among colleagues.</a:t>
            </a:r>
          </a:p>
          <a:p>
            <a:r>
              <a:rPr lang="en-US" b="1" dirty="0"/>
              <a:t>Students</a:t>
            </a:r>
            <a:r>
              <a:rPr lang="en-US" dirty="0"/>
              <a:t>: Can share class notes, study guides, and project materials.</a:t>
            </a:r>
          </a:p>
          <a:p>
            <a:r>
              <a:rPr lang="en-US" b="1" dirty="0"/>
              <a:t>Professionals</a:t>
            </a:r>
            <a:r>
              <a:rPr lang="en-US" dirty="0"/>
              <a:t>: Can collaborate on documents, share meeting minutes, and brainstorm ideas.</a:t>
            </a:r>
          </a:p>
          <a:p>
            <a:r>
              <a:rPr lang="en-US" b="1" dirty="0"/>
              <a:t>Researchers:</a:t>
            </a:r>
            <a:r>
              <a:rPr lang="en-US" dirty="0"/>
              <a:t> Can share research findings, lab reports, and data analysis.</a:t>
            </a:r>
          </a:p>
          <a:p>
            <a:r>
              <a:rPr lang="en-US" b="1" dirty="0"/>
              <a:t>General users</a:t>
            </a:r>
            <a:r>
              <a:rPr lang="en-US" dirty="0"/>
              <a:t>: Anyone who wants to take notes, organize information, and share it with others.</a:t>
            </a:r>
            <a:endParaRPr lang="en-IN" dirty="0"/>
          </a:p>
        </p:txBody>
      </p:sp>
      <p:sp>
        <p:nvSpPr>
          <p:cNvPr id="10" name="TextBox 9">
            <a:extLst>
              <a:ext uri="{FF2B5EF4-FFF2-40B4-BE49-F238E27FC236}">
                <a16:creationId xmlns:a16="http://schemas.microsoft.com/office/drawing/2014/main" id="{FDC2B60A-616C-20AC-9548-69661FD4E801}"/>
              </a:ext>
            </a:extLst>
          </p:cNvPr>
          <p:cNvSpPr txBox="1"/>
          <p:nvPr/>
        </p:nvSpPr>
        <p:spPr>
          <a:xfrm>
            <a:off x="415290" y="3442257"/>
            <a:ext cx="7098030" cy="523220"/>
          </a:xfrm>
          <a:prstGeom prst="rect">
            <a:avLst/>
          </a:prstGeom>
          <a:noFill/>
        </p:spPr>
        <p:txBody>
          <a:bodyPr wrap="square">
            <a:spAutoFit/>
          </a:bodyPr>
          <a:lstStyle/>
          <a:p>
            <a:r>
              <a:rPr lang="en-IN" dirty="0"/>
              <a:t>This is a high-level overview. Further details can be fleshed out based on specific project goals and target audience.</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DA4CBD7-9EB0-BEAA-39A8-06D8C20F5165}"/>
              </a:ext>
            </a:extLst>
          </p:cNvPr>
          <p:cNvSpPr txBox="1"/>
          <p:nvPr/>
        </p:nvSpPr>
        <p:spPr>
          <a:xfrm>
            <a:off x="925830" y="1102220"/>
            <a:ext cx="4579620" cy="523220"/>
          </a:xfrm>
          <a:prstGeom prst="rect">
            <a:avLst/>
          </a:prstGeom>
          <a:noFill/>
        </p:spPr>
        <p:txBody>
          <a:bodyPr wrap="square">
            <a:spAutoFit/>
          </a:bodyPr>
          <a:lstStyle/>
          <a:p>
            <a:r>
              <a:rPr lang="en-IN" dirty="0"/>
              <a:t>Building upon the project overview, here's a proposed solution for the note sharing web application</a:t>
            </a:r>
          </a:p>
        </p:txBody>
      </p:sp>
      <p:sp>
        <p:nvSpPr>
          <p:cNvPr id="7" name="TextBox 6">
            <a:extLst>
              <a:ext uri="{FF2B5EF4-FFF2-40B4-BE49-F238E27FC236}">
                <a16:creationId xmlns:a16="http://schemas.microsoft.com/office/drawing/2014/main" id="{A057E753-E968-4435-A370-FD16AC3FDE28}"/>
              </a:ext>
            </a:extLst>
          </p:cNvPr>
          <p:cNvSpPr txBox="1"/>
          <p:nvPr/>
        </p:nvSpPr>
        <p:spPr>
          <a:xfrm>
            <a:off x="925830" y="1662639"/>
            <a:ext cx="7791450" cy="1815882"/>
          </a:xfrm>
          <a:prstGeom prst="rect">
            <a:avLst/>
          </a:prstGeom>
          <a:noFill/>
        </p:spPr>
        <p:txBody>
          <a:bodyPr wrap="square">
            <a:spAutoFit/>
          </a:bodyPr>
          <a:lstStyle/>
          <a:p>
            <a:r>
              <a:rPr lang="en-IN" b="1" dirty="0"/>
              <a:t>Technology </a:t>
            </a:r>
            <a:r>
              <a:rPr lang="en-IN" b="1" dirty="0" err="1"/>
              <a:t>Stack:Frontend</a:t>
            </a:r>
            <a:r>
              <a:rPr lang="en-IN" dirty="0"/>
              <a:t>: React.js - A popular JavaScript library for building user interfaces. It offers a component-based structure, allowing for reusable UI elements and a smooth user experience.</a:t>
            </a:r>
          </a:p>
          <a:p>
            <a:r>
              <a:rPr lang="en-IN" b="1" dirty="0"/>
              <a:t>Backend</a:t>
            </a:r>
            <a:r>
              <a:rPr lang="en-IN" dirty="0"/>
              <a:t>: Python (Django) - A high-level web framework known for its rapid development and clean syntax. Django provides built-in functionalities for user authentication, database management, and security features.</a:t>
            </a:r>
          </a:p>
          <a:p>
            <a:r>
              <a:rPr lang="en-IN" b="1" dirty="0"/>
              <a:t>Database: </a:t>
            </a:r>
            <a:r>
              <a:rPr lang="en-IN" dirty="0"/>
              <a:t>PostgreSQL - An open-source, object-relational database management system (ORDBMS) known for its scalability, reliability, and robust security features.</a:t>
            </a:r>
          </a:p>
        </p:txBody>
      </p:sp>
      <p:sp>
        <p:nvSpPr>
          <p:cNvPr id="9" name="TextBox 8">
            <a:extLst>
              <a:ext uri="{FF2B5EF4-FFF2-40B4-BE49-F238E27FC236}">
                <a16:creationId xmlns:a16="http://schemas.microsoft.com/office/drawing/2014/main" id="{C48C537D-67EC-052D-6EDE-E5CF0D787369}"/>
              </a:ext>
            </a:extLst>
          </p:cNvPr>
          <p:cNvSpPr txBox="1"/>
          <p:nvPr/>
        </p:nvSpPr>
        <p:spPr>
          <a:xfrm>
            <a:off x="925830" y="3478521"/>
            <a:ext cx="7025640" cy="954107"/>
          </a:xfrm>
          <a:prstGeom prst="rect">
            <a:avLst/>
          </a:prstGeom>
          <a:noFill/>
        </p:spPr>
        <p:txBody>
          <a:bodyPr wrap="square">
            <a:spAutoFit/>
          </a:bodyPr>
          <a:lstStyle/>
          <a:p>
            <a:r>
              <a:rPr lang="en-IN" dirty="0"/>
              <a:t>This proposed solution provides a comprehensive framework for building a secure, user-friendly, and feature-rich note sharing web application. The specific features and functionalities can be further prioritized and customized based on project requirements and target user needs.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26720" y="220980"/>
            <a:ext cx="7812193" cy="821828"/>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a:lnSpc>
                <a:spcPct val="150000"/>
              </a:lnSpc>
            </a:pPr>
            <a:r>
              <a:rPr lang="en-US" sz="2000" b="1" dirty="0">
                <a:solidFill>
                  <a:srgbClr val="374151"/>
                </a:solidFill>
                <a:latin typeface="Times New Roman" panose="02020603050405020304" pitchFamily="18" charset="0"/>
                <a:cs typeface="Times New Roman" panose="02020603050405020304" pitchFamily="18" charset="0"/>
              </a:rPr>
              <a:t>Login </a:t>
            </a:r>
            <a:r>
              <a:rPr lang="en-US" sz="2000" b="1" i="0" dirty="0">
                <a:solidFill>
                  <a:srgbClr val="374151"/>
                </a:solidFill>
                <a:effectLst/>
                <a:latin typeface="Times New Roman" panose="02020603050405020304" pitchFamily="18" charset="0"/>
                <a:cs typeface="Times New Roman" panose="02020603050405020304" pitchFamily="18" charset="0"/>
              </a:rPr>
              <a:t>page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3C9299BF-84AF-0946-AFE8-F098FCCEB496}"/>
              </a:ext>
            </a:extLst>
          </p:cNvPr>
          <p:cNvPicPr>
            <a:picLocks noChangeAspect="1"/>
          </p:cNvPicPr>
          <p:nvPr/>
        </p:nvPicPr>
        <p:blipFill>
          <a:blip r:embed="rId2"/>
          <a:stretch>
            <a:fillRect/>
          </a:stretch>
        </p:blipFill>
        <p:spPr>
          <a:xfrm>
            <a:off x="845820" y="1187209"/>
            <a:ext cx="5148056" cy="2567171"/>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498663"/>
          </a:xfrm>
          <a:prstGeom prst="rect">
            <a:avLst/>
          </a:prstGeom>
          <a:noFill/>
        </p:spPr>
        <p:txBody>
          <a:bodyPr wrap="square">
            <a:spAutoFit/>
          </a:bodyPr>
          <a:lstStyle/>
          <a:p>
            <a:pPr marL="457200">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Sign in page</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a:extLst>
              <a:ext uri="{FF2B5EF4-FFF2-40B4-BE49-F238E27FC236}">
                <a16:creationId xmlns:a16="http://schemas.microsoft.com/office/drawing/2014/main" id="{EC26C1BF-DF21-558C-94DF-62CC5A9A0FAA}"/>
              </a:ext>
            </a:extLst>
          </p:cNvPr>
          <p:cNvPicPr>
            <a:picLocks noChangeAspect="1"/>
          </p:cNvPicPr>
          <p:nvPr/>
        </p:nvPicPr>
        <p:blipFill>
          <a:blip r:embed="rId2"/>
          <a:stretch>
            <a:fillRect/>
          </a:stretch>
        </p:blipFill>
        <p:spPr>
          <a:xfrm>
            <a:off x="1359877" y="1367973"/>
            <a:ext cx="6541476" cy="3270738"/>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361</TotalTime>
  <Words>1164</Words>
  <Application>Microsoft Office PowerPoint</Application>
  <PresentationFormat>On-screen Show (16:9)</PresentationFormat>
  <Paragraphs>75</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Google Sans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PowerPoint Presentation</vt:lpstr>
      <vt:lpstr>PowerPoint Presentation</vt:lpstr>
      <vt:lpstr>No Response page:</vt:lpstr>
      <vt:lpstr>404Error: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keerthika G.R</cp:lastModifiedBy>
  <cp:revision>10</cp:revision>
  <dcterms:modified xsi:type="dcterms:W3CDTF">2024-04-10T08:36:18Z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