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9753600" cy="7315200"/>
  <p:notesSz cx="6858000" cy="9144000"/>
  <p:embeddedFontLst>
    <p:embeddedFont>
      <p:font typeface="TT Rounds Condensed Bold" charset="1" panose="02000806030000020003"/>
      <p:regular r:id="rId31"/>
    </p:embeddedFont>
    <p:embeddedFont>
      <p:font typeface="TT Rounds Condensed" charset="1" panose="02000506030000020003"/>
      <p:regular r:id="rId33"/>
    </p:embeddedFont>
    <p:embeddedFont>
      <p:font typeface="Times New Roman" charset="1" panose="02030502070405020303"/>
      <p:regular r:id="rId39"/>
    </p:embeddedFont>
    <p:embeddedFont>
      <p:font typeface="Canva Sans Bold" charset="1" panose="020B0803030501040103"/>
      <p:regular r:id="rId42"/>
    </p:embeddedFont>
    <p:embeddedFont>
      <p:font typeface="IBM Plex Sans Condensed" charset="1" panose="020B0506050203000203"/>
      <p:regular r:id="rId49"/>
    </p:embeddedFont>
    <p:embeddedFont>
      <p:font typeface="Arial" charset="1" panose="020B0502020202020204"/>
      <p:regular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notesMasters/notesMaster1.xml" Type="http://schemas.openxmlformats.org/officeDocument/2006/relationships/notesMaster"/><Relationship Id="rId29" Target="theme/theme2.xml" Type="http://schemas.openxmlformats.org/officeDocument/2006/relationships/theme"/><Relationship Id="rId3" Target="viewProps.xml" Type="http://schemas.openxmlformats.org/officeDocument/2006/relationships/viewProps"/><Relationship Id="rId30" Target="notesSlides/notesSlide1.xml" Type="http://schemas.openxmlformats.org/officeDocument/2006/relationships/notesSlide"/><Relationship Id="rId31" Target="fonts/font31.fntdata" Type="http://schemas.openxmlformats.org/officeDocument/2006/relationships/font"/><Relationship Id="rId32" Target="notesSlides/notesSlide2.xml" Type="http://schemas.openxmlformats.org/officeDocument/2006/relationships/notesSlide"/><Relationship Id="rId33" Target="fonts/font33.fntdata" Type="http://schemas.openxmlformats.org/officeDocument/2006/relationships/font"/><Relationship Id="rId34" Target="notesSlides/notesSlide3.xml" Type="http://schemas.openxmlformats.org/officeDocument/2006/relationships/notesSlide"/><Relationship Id="rId35" Target="notesSlides/notesSlide4.xml" Type="http://schemas.openxmlformats.org/officeDocument/2006/relationships/notesSlide"/><Relationship Id="rId36" Target="notesSlides/notesSlide5.xml" Type="http://schemas.openxmlformats.org/officeDocument/2006/relationships/notesSlide"/><Relationship Id="rId37" Target="notesSlides/notesSlide6.xml" Type="http://schemas.openxmlformats.org/officeDocument/2006/relationships/notesSlide"/><Relationship Id="rId38" Target="notesSlides/notesSlide7.xml" Type="http://schemas.openxmlformats.org/officeDocument/2006/relationships/notesSlide"/><Relationship Id="rId39" Target="fonts/font39.fntdata" Type="http://schemas.openxmlformats.org/officeDocument/2006/relationships/font"/><Relationship Id="rId4" Target="theme/theme1.xml" Type="http://schemas.openxmlformats.org/officeDocument/2006/relationships/theme"/><Relationship Id="rId40" Target="notesSlides/notesSlide8.xml" Type="http://schemas.openxmlformats.org/officeDocument/2006/relationships/notesSlide"/><Relationship Id="rId41" Target="notesSlides/notesSlide9.xml" Type="http://schemas.openxmlformats.org/officeDocument/2006/relationships/notesSlide"/><Relationship Id="rId42" Target="fonts/font42.fntdata" Type="http://schemas.openxmlformats.org/officeDocument/2006/relationships/font"/><Relationship Id="rId43" Target="notesSlides/notesSlide10.xml" Type="http://schemas.openxmlformats.org/officeDocument/2006/relationships/notesSlide"/><Relationship Id="rId44" Target="notesSlides/notesSlide11.xml" Type="http://schemas.openxmlformats.org/officeDocument/2006/relationships/notesSlide"/><Relationship Id="rId45" Target="notesSlides/notesSlide12.xml" Type="http://schemas.openxmlformats.org/officeDocument/2006/relationships/notesSlide"/><Relationship Id="rId46" Target="notesSlides/notesSlide13.xml" Type="http://schemas.openxmlformats.org/officeDocument/2006/relationships/notesSlide"/><Relationship Id="rId47" Target="notesSlides/notesSlide14.xml" Type="http://schemas.openxmlformats.org/officeDocument/2006/relationships/notesSlide"/><Relationship Id="rId48" Target="notesSlides/notesSlide15.xml" Type="http://schemas.openxmlformats.org/officeDocument/2006/relationships/notesSlide"/><Relationship Id="rId49" Target="fonts/font49.fntdata" Type="http://schemas.openxmlformats.org/officeDocument/2006/relationships/font"/><Relationship Id="rId5" Target="tableStyles.xml" Type="http://schemas.openxmlformats.org/officeDocument/2006/relationships/tableStyles"/><Relationship Id="rId50" Target="notesSlides/notesSlide16.xml" Type="http://schemas.openxmlformats.org/officeDocument/2006/relationships/notesSlide"/><Relationship Id="rId51" Target="notesSlides/notesSlide17.xml" Type="http://schemas.openxmlformats.org/officeDocument/2006/relationships/notesSlide"/><Relationship Id="rId52" Target="notesSlides/notesSlide18.xml" Type="http://schemas.openxmlformats.org/officeDocument/2006/relationships/notesSlide"/><Relationship Id="rId53" Target="notesSlides/notesSlide19.xml" Type="http://schemas.openxmlformats.org/officeDocument/2006/relationships/notesSlide"/><Relationship Id="rId54" Target="fonts/font54.fntdata" Type="http://schemas.openxmlformats.org/officeDocument/2006/relationships/font"/><Relationship Id="rId55" Target="notesSlides/notesSlide20.xml" Type="http://schemas.openxmlformats.org/officeDocument/2006/relationships/notesSlide"/><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10</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 Id="rId4"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1.jpeg" Type="http://schemas.openxmlformats.org/officeDocument/2006/relationships/image"/><Relationship Id="rId4" Target="../media/image12.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3.jpeg" Type="http://schemas.openxmlformats.org/officeDocument/2006/relationships/image"/><Relationship Id="rId4" Target="../media/image14.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5.jpe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https://wiki.grooper.com/index.php?title=OCR_Engine_-_2021" TargetMode="External" Type="http://schemas.openxmlformats.org/officeDocument/2006/relationships/hyperlink"/><Relationship Id="rId4" Target="https://docs.uipath.com/activities/docs/google-ocr" TargetMode="External" Type="http://schemas.openxmlformats.org/officeDocument/2006/relationships/hyperlink"/><Relationship Id="rId5" Target="https://docs.uipath.com/activities/docs/google-ocr" TargetMode="External" Type="http://schemas.openxmlformats.org/officeDocument/2006/relationships/hyperlink"/><Relationship Id="rId6" Target="https://www.uipath.com/blog/rpa/the-solution-to-data-migration-troubles" TargetMode="External" Type="http://schemas.openxmlformats.org/officeDocument/2006/relationships/hyperlink"/><Relationship Id="rId7" Target="https://www.uipath.com/blog/rpa/the-solution-to-data-migration-troubles"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811" y="-2701"/>
            <a:ext cx="9830411" cy="3447265"/>
          </a:xfrm>
          <a:custGeom>
            <a:avLst/>
            <a:gdLst/>
            <a:ahLst/>
            <a:cxnLst/>
            <a:rect r="r" b="b" t="t" l="l"/>
            <a:pathLst>
              <a:path h="3447265" w="9830411">
                <a:moveTo>
                  <a:pt x="0" y="0"/>
                </a:moveTo>
                <a:lnTo>
                  <a:pt x="9830411" y="0"/>
                </a:lnTo>
                <a:lnTo>
                  <a:pt x="9830411" y="3447265"/>
                </a:lnTo>
                <a:lnTo>
                  <a:pt x="0" y="3447265"/>
                </a:lnTo>
                <a:lnTo>
                  <a:pt x="0" y="0"/>
                </a:lnTo>
                <a:close/>
              </a:path>
            </a:pathLst>
          </a:custGeom>
          <a:blipFill>
            <a:blip r:embed="rId3"/>
            <a:stretch>
              <a:fillRect l="776" t="-94318" r="-775" b="45264"/>
            </a:stretch>
          </a:blipFill>
        </p:spPr>
      </p:sp>
      <p:sp>
        <p:nvSpPr>
          <p:cNvPr name="TextBox 3" id="3"/>
          <p:cNvSpPr txBox="true"/>
          <p:nvPr/>
        </p:nvSpPr>
        <p:spPr>
          <a:xfrm rot="0">
            <a:off x="290576" y="5178607"/>
            <a:ext cx="4964350" cy="1295400"/>
          </a:xfrm>
          <a:prstGeom prst="rect">
            <a:avLst/>
          </a:prstGeom>
        </p:spPr>
        <p:txBody>
          <a:bodyPr anchor="t" rtlCol="false" tIns="0" lIns="0" bIns="0" rIns="0">
            <a:spAutoFit/>
          </a:bodyPr>
          <a:lstStyle/>
          <a:p>
            <a:pPr algn="l">
              <a:lnSpc>
                <a:spcPts val="2559"/>
              </a:lnSpc>
            </a:pPr>
            <a:r>
              <a:rPr lang="en-US" b="true" sz="2133" spc="19">
                <a:solidFill>
                  <a:srgbClr val="000000"/>
                </a:solidFill>
                <a:latin typeface="TT Rounds Condensed Bold"/>
                <a:ea typeface="TT Rounds Condensed Bold"/>
                <a:cs typeface="TT Rounds Condensed Bold"/>
                <a:sym typeface="TT Rounds Condensed Bold"/>
              </a:rPr>
              <a:t>220701125                 </a:t>
            </a:r>
          </a:p>
          <a:p>
            <a:pPr algn="l">
              <a:lnSpc>
                <a:spcPts val="2560"/>
              </a:lnSpc>
            </a:pPr>
            <a:r>
              <a:rPr lang="en-US" b="true" sz="2133" spc="19">
                <a:solidFill>
                  <a:srgbClr val="000000"/>
                </a:solidFill>
                <a:latin typeface="TT Rounds Condensed Bold"/>
                <a:ea typeface="TT Rounds Condensed Bold"/>
                <a:cs typeface="TT Rounds Condensed Bold"/>
                <a:sym typeface="TT Rounds Condensed Bold"/>
              </a:rPr>
              <a:t>KEERTHIGA P</a:t>
            </a:r>
          </a:p>
          <a:p>
            <a:pPr algn="l">
              <a:lnSpc>
                <a:spcPts val="2560"/>
              </a:lnSpc>
            </a:pPr>
            <a:r>
              <a:rPr lang="en-US" b="true" sz="2133" spc="19">
                <a:solidFill>
                  <a:srgbClr val="000000"/>
                </a:solidFill>
                <a:latin typeface="TT Rounds Condensed Bold"/>
                <a:ea typeface="TT Rounds Condensed Bold"/>
                <a:cs typeface="TT Rounds Condensed Bold"/>
                <a:sym typeface="TT Rounds Condensed Bold"/>
              </a:rPr>
              <a:t>MRS.JINU SOPHIA </a:t>
            </a:r>
          </a:p>
          <a:p>
            <a:pPr algn="l">
              <a:lnSpc>
                <a:spcPts val="2560"/>
              </a:lnSpc>
            </a:pPr>
            <a:r>
              <a:rPr lang="en-US" b="true" sz="2133" spc="19">
                <a:solidFill>
                  <a:srgbClr val="000000"/>
                </a:solidFill>
                <a:latin typeface="TT Rounds Condensed Bold"/>
                <a:ea typeface="TT Rounds Condensed Bold"/>
                <a:cs typeface="TT Rounds Condensed Bold"/>
                <a:sym typeface="TT Rounds Condensed Bold"/>
              </a:rPr>
              <a:t> B.E and CSE</a:t>
            </a:r>
          </a:p>
        </p:txBody>
      </p:sp>
      <p:grpSp>
        <p:nvGrpSpPr>
          <p:cNvPr name="Group 4" id="4"/>
          <p:cNvGrpSpPr/>
          <p:nvPr/>
        </p:nvGrpSpPr>
        <p:grpSpPr>
          <a:xfrm rot="0">
            <a:off x="5336750" y="1878612"/>
            <a:ext cx="4416850" cy="2797275"/>
            <a:chOff x="0" y="0"/>
            <a:chExt cx="5889134" cy="3729700"/>
          </a:xfrm>
        </p:grpSpPr>
        <p:sp>
          <p:nvSpPr>
            <p:cNvPr name="Freeform 5" id="5"/>
            <p:cNvSpPr/>
            <p:nvPr/>
          </p:nvSpPr>
          <p:spPr>
            <a:xfrm flipH="false" flipV="false" rot="0">
              <a:off x="0" y="0"/>
              <a:ext cx="5889117" cy="3729736"/>
            </a:xfrm>
            <a:custGeom>
              <a:avLst/>
              <a:gdLst/>
              <a:ahLst/>
              <a:cxnLst/>
              <a:rect r="r" b="b" t="t" l="l"/>
              <a:pathLst>
                <a:path h="3729736" w="5889117">
                  <a:moveTo>
                    <a:pt x="0" y="0"/>
                  </a:moveTo>
                  <a:lnTo>
                    <a:pt x="5889117" y="0"/>
                  </a:lnTo>
                  <a:lnTo>
                    <a:pt x="5889117" y="3729736"/>
                  </a:lnTo>
                  <a:lnTo>
                    <a:pt x="0" y="3729736"/>
                  </a:lnTo>
                  <a:lnTo>
                    <a:pt x="1864868" y="1864868"/>
                  </a:lnTo>
                  <a:lnTo>
                    <a:pt x="0" y="0"/>
                  </a:lnTo>
                  <a:close/>
                </a:path>
              </a:pathLst>
            </a:custGeom>
            <a:solidFill>
              <a:srgbClr val="00AAAD"/>
            </a:solidFill>
          </p:spPr>
        </p:sp>
      </p:grpSp>
      <p:grpSp>
        <p:nvGrpSpPr>
          <p:cNvPr name="Group 6" id="6"/>
          <p:cNvGrpSpPr/>
          <p:nvPr/>
        </p:nvGrpSpPr>
        <p:grpSpPr>
          <a:xfrm rot="0">
            <a:off x="-13547" y="1617782"/>
            <a:ext cx="6154133" cy="3318933"/>
            <a:chOff x="0" y="0"/>
            <a:chExt cx="8205511" cy="4425244"/>
          </a:xfrm>
        </p:grpSpPr>
        <p:sp>
          <p:nvSpPr>
            <p:cNvPr name="Freeform 7" id="7"/>
            <p:cNvSpPr/>
            <p:nvPr/>
          </p:nvSpPr>
          <p:spPr>
            <a:xfrm flipH="false" flipV="false" rot="0">
              <a:off x="18034" y="18034"/>
              <a:ext cx="8169402" cy="4389120"/>
            </a:xfrm>
            <a:custGeom>
              <a:avLst/>
              <a:gdLst/>
              <a:ahLst/>
              <a:cxnLst/>
              <a:rect r="r" b="b" t="t" l="l"/>
              <a:pathLst>
                <a:path h="4389120" w="8169402">
                  <a:moveTo>
                    <a:pt x="0" y="0"/>
                  </a:moveTo>
                  <a:lnTo>
                    <a:pt x="5966460" y="0"/>
                  </a:lnTo>
                  <a:lnTo>
                    <a:pt x="8169402" y="2194560"/>
                  </a:lnTo>
                  <a:lnTo>
                    <a:pt x="5966460" y="4389120"/>
                  </a:lnTo>
                  <a:lnTo>
                    <a:pt x="0" y="4389120"/>
                  </a:lnTo>
                  <a:close/>
                </a:path>
              </a:pathLst>
            </a:custGeom>
            <a:solidFill>
              <a:srgbClr val="59595B"/>
            </a:solidFill>
          </p:spPr>
        </p:sp>
        <p:sp>
          <p:nvSpPr>
            <p:cNvPr name="Freeform 8" id="8"/>
            <p:cNvSpPr/>
            <p:nvPr/>
          </p:nvSpPr>
          <p:spPr>
            <a:xfrm flipH="false" flipV="false" rot="0">
              <a:off x="0" y="0"/>
              <a:ext cx="8205470" cy="4425188"/>
            </a:xfrm>
            <a:custGeom>
              <a:avLst/>
              <a:gdLst/>
              <a:ahLst/>
              <a:cxnLst/>
              <a:rect r="r" b="b" t="t" l="l"/>
              <a:pathLst>
                <a:path h="4425188" w="8205470">
                  <a:moveTo>
                    <a:pt x="18034" y="0"/>
                  </a:moveTo>
                  <a:lnTo>
                    <a:pt x="5984494" y="0"/>
                  </a:lnTo>
                  <a:cubicBezTo>
                    <a:pt x="5989320" y="0"/>
                    <a:pt x="5993892" y="1905"/>
                    <a:pt x="5997194" y="5207"/>
                  </a:cubicBezTo>
                  <a:lnTo>
                    <a:pt x="8200136" y="2199767"/>
                  </a:lnTo>
                  <a:cubicBezTo>
                    <a:pt x="8203565" y="2203196"/>
                    <a:pt x="8205470" y="2207768"/>
                    <a:pt x="8205470" y="2212594"/>
                  </a:cubicBezTo>
                  <a:cubicBezTo>
                    <a:pt x="8205470" y="2217420"/>
                    <a:pt x="8203565" y="2221992"/>
                    <a:pt x="8200136" y="2225421"/>
                  </a:cubicBezTo>
                  <a:lnTo>
                    <a:pt x="5997321" y="4419981"/>
                  </a:lnTo>
                  <a:cubicBezTo>
                    <a:pt x="5993892" y="4423410"/>
                    <a:pt x="5989320" y="4425188"/>
                    <a:pt x="5984621" y="4425188"/>
                  </a:cubicBezTo>
                  <a:lnTo>
                    <a:pt x="18034" y="4425188"/>
                  </a:lnTo>
                  <a:cubicBezTo>
                    <a:pt x="8001" y="4425188"/>
                    <a:pt x="0" y="4417060"/>
                    <a:pt x="0" y="4407154"/>
                  </a:cubicBezTo>
                  <a:lnTo>
                    <a:pt x="0" y="18034"/>
                  </a:lnTo>
                  <a:cubicBezTo>
                    <a:pt x="0" y="8128"/>
                    <a:pt x="8128" y="0"/>
                    <a:pt x="18034" y="0"/>
                  </a:cubicBezTo>
                  <a:moveTo>
                    <a:pt x="18034" y="36068"/>
                  </a:moveTo>
                  <a:lnTo>
                    <a:pt x="18034" y="18034"/>
                  </a:lnTo>
                  <a:lnTo>
                    <a:pt x="36068" y="18034"/>
                  </a:lnTo>
                  <a:lnTo>
                    <a:pt x="36068" y="4407154"/>
                  </a:lnTo>
                  <a:lnTo>
                    <a:pt x="18034" y="4407154"/>
                  </a:lnTo>
                  <a:lnTo>
                    <a:pt x="18034" y="4389120"/>
                  </a:lnTo>
                  <a:lnTo>
                    <a:pt x="5984494" y="4389120"/>
                  </a:lnTo>
                  <a:lnTo>
                    <a:pt x="5984494" y="4407154"/>
                  </a:lnTo>
                  <a:lnTo>
                    <a:pt x="5971794" y="4394327"/>
                  </a:lnTo>
                  <a:lnTo>
                    <a:pt x="8174736" y="2199767"/>
                  </a:lnTo>
                  <a:lnTo>
                    <a:pt x="8187436" y="2212594"/>
                  </a:lnTo>
                  <a:lnTo>
                    <a:pt x="8174736" y="2225421"/>
                  </a:lnTo>
                  <a:lnTo>
                    <a:pt x="5971794" y="30861"/>
                  </a:lnTo>
                  <a:lnTo>
                    <a:pt x="5984494" y="18034"/>
                  </a:lnTo>
                  <a:lnTo>
                    <a:pt x="5984494" y="36068"/>
                  </a:lnTo>
                  <a:lnTo>
                    <a:pt x="18034" y="36068"/>
                  </a:lnTo>
                  <a:close/>
                </a:path>
              </a:pathLst>
            </a:custGeom>
            <a:solidFill>
              <a:srgbClr val="59595B"/>
            </a:solidFill>
          </p:spPr>
        </p:sp>
      </p:grpSp>
      <p:grpSp>
        <p:nvGrpSpPr>
          <p:cNvPr name="Group 9" id="9"/>
          <p:cNvGrpSpPr/>
          <p:nvPr/>
        </p:nvGrpSpPr>
        <p:grpSpPr>
          <a:xfrm rot="0">
            <a:off x="-15731" y="1052335"/>
            <a:ext cx="4282638" cy="1147657"/>
            <a:chOff x="0" y="0"/>
            <a:chExt cx="5710184" cy="1530209"/>
          </a:xfrm>
        </p:grpSpPr>
        <p:sp>
          <p:nvSpPr>
            <p:cNvPr name="Freeform 10" id="10"/>
            <p:cNvSpPr/>
            <p:nvPr/>
          </p:nvSpPr>
          <p:spPr>
            <a:xfrm flipH="false" flipV="false" rot="0">
              <a:off x="0" y="0"/>
              <a:ext cx="5710174" cy="1530096"/>
            </a:xfrm>
            <a:custGeom>
              <a:avLst/>
              <a:gdLst/>
              <a:ahLst/>
              <a:cxnLst/>
              <a:rect r="r" b="b" t="t" l="l"/>
              <a:pathLst>
                <a:path h="1530096" w="5710174">
                  <a:moveTo>
                    <a:pt x="0" y="0"/>
                  </a:moveTo>
                  <a:lnTo>
                    <a:pt x="4945126" y="0"/>
                  </a:lnTo>
                  <a:lnTo>
                    <a:pt x="5710174" y="765048"/>
                  </a:lnTo>
                  <a:lnTo>
                    <a:pt x="4945126" y="1530096"/>
                  </a:lnTo>
                  <a:lnTo>
                    <a:pt x="0" y="1530096"/>
                  </a:lnTo>
                  <a:close/>
                </a:path>
              </a:pathLst>
            </a:custGeom>
            <a:solidFill>
              <a:srgbClr val="00AAAD"/>
            </a:solidFill>
          </p:spPr>
        </p:sp>
      </p:grpSp>
      <p:sp>
        <p:nvSpPr>
          <p:cNvPr name="TextBox 11" id="11"/>
          <p:cNvSpPr txBox="true"/>
          <p:nvPr/>
        </p:nvSpPr>
        <p:spPr>
          <a:xfrm rot="0">
            <a:off x="281051" y="1150889"/>
            <a:ext cx="3209778" cy="663678"/>
          </a:xfrm>
          <a:prstGeom prst="rect">
            <a:avLst/>
          </a:prstGeom>
        </p:spPr>
        <p:txBody>
          <a:bodyPr anchor="t" rtlCol="false" tIns="0" lIns="0" bIns="0" rIns="0">
            <a:spAutoFit/>
          </a:bodyPr>
          <a:lstStyle/>
          <a:p>
            <a:pPr algn="ctr">
              <a:lnSpc>
                <a:spcPts val="2560"/>
              </a:lnSpc>
            </a:pPr>
            <a:r>
              <a:rPr lang="en-US" b="true" sz="2133" spc="19">
                <a:solidFill>
                  <a:srgbClr val="FFFFFF"/>
                </a:solidFill>
                <a:latin typeface="TT Rounds Condensed Bold"/>
                <a:ea typeface="TT Rounds Condensed Bold"/>
                <a:cs typeface="TT Rounds Condensed Bold"/>
                <a:sym typeface="TT Rounds Condensed Bold"/>
              </a:rPr>
              <a:t>Introduction to </a:t>
            </a:r>
          </a:p>
          <a:p>
            <a:pPr algn="ctr">
              <a:lnSpc>
                <a:spcPts val="2560"/>
              </a:lnSpc>
            </a:pPr>
            <a:r>
              <a:rPr lang="en-US" b="true" sz="2133" spc="19">
                <a:solidFill>
                  <a:srgbClr val="FFFFFF"/>
                </a:solidFill>
                <a:latin typeface="TT Rounds Condensed Bold"/>
                <a:ea typeface="TT Rounds Condensed Bold"/>
                <a:cs typeface="TT Rounds Condensed Bold"/>
                <a:sym typeface="TT Rounds Condensed Bold"/>
              </a:rPr>
              <a:t>Robotic Process Automation </a:t>
            </a:r>
          </a:p>
        </p:txBody>
      </p:sp>
      <p:sp>
        <p:nvSpPr>
          <p:cNvPr name="TextBox 12" id="12"/>
          <p:cNvSpPr txBox="true"/>
          <p:nvPr/>
        </p:nvSpPr>
        <p:spPr>
          <a:xfrm rot="0">
            <a:off x="731520" y="2530164"/>
            <a:ext cx="4284670" cy="1828800"/>
          </a:xfrm>
          <a:prstGeom prst="rect">
            <a:avLst/>
          </a:prstGeom>
        </p:spPr>
        <p:txBody>
          <a:bodyPr anchor="t" rtlCol="false" tIns="0" lIns="0" bIns="0" rIns="0">
            <a:spAutoFit/>
          </a:bodyPr>
          <a:lstStyle/>
          <a:p>
            <a:pPr algn="l">
              <a:lnSpc>
                <a:spcPts val="4872"/>
              </a:lnSpc>
            </a:pPr>
            <a:r>
              <a:rPr lang="en-US" sz="4060" spc="36" b="true">
                <a:solidFill>
                  <a:srgbClr val="FFFFFF"/>
                </a:solidFill>
                <a:latin typeface="TT Rounds Condensed Bold"/>
                <a:ea typeface="TT Rounds Condensed Bold"/>
                <a:cs typeface="TT Rounds Condensed Bold"/>
                <a:sym typeface="TT Rounds Condensed Bold"/>
              </a:rPr>
              <a:t>CUSTOMER RELATIONSHIP</a:t>
            </a:r>
          </a:p>
          <a:p>
            <a:pPr algn="l">
              <a:lnSpc>
                <a:spcPts val="4872"/>
              </a:lnSpc>
            </a:pPr>
            <a:r>
              <a:rPr lang="en-US" b="true" sz="4060" spc="37">
                <a:solidFill>
                  <a:srgbClr val="FFFFFF"/>
                </a:solidFill>
                <a:latin typeface="TT Rounds Condensed Bold"/>
                <a:ea typeface="TT Rounds Condensed Bold"/>
                <a:cs typeface="TT Rounds Condensed Bold"/>
                <a:sym typeface="TT Rounds Condensed Bold"/>
              </a:rPr>
              <a:t>MANAGEMENT</a:t>
            </a:r>
          </a:p>
        </p:txBody>
      </p:sp>
      <p:grpSp>
        <p:nvGrpSpPr>
          <p:cNvPr name="Group 13" id="13"/>
          <p:cNvGrpSpPr/>
          <p:nvPr/>
        </p:nvGrpSpPr>
        <p:grpSpPr>
          <a:xfrm rot="0">
            <a:off x="4990961" y="1631330"/>
            <a:ext cx="1783854" cy="3291839"/>
            <a:chOff x="0" y="0"/>
            <a:chExt cx="2378472" cy="4389119"/>
          </a:xfrm>
        </p:grpSpPr>
        <p:sp>
          <p:nvSpPr>
            <p:cNvPr name="Freeform 14" id="14"/>
            <p:cNvSpPr/>
            <p:nvPr/>
          </p:nvSpPr>
          <p:spPr>
            <a:xfrm flipH="false" flipV="false" rot="0">
              <a:off x="0" y="0"/>
              <a:ext cx="2378456" cy="4389120"/>
            </a:xfrm>
            <a:custGeom>
              <a:avLst/>
              <a:gdLst/>
              <a:ahLst/>
              <a:cxnLst/>
              <a:rect r="r" b="b" t="t" l="l"/>
              <a:pathLst>
                <a:path h="4389120" w="2378456">
                  <a:moveTo>
                    <a:pt x="0" y="0"/>
                  </a:moveTo>
                  <a:lnTo>
                    <a:pt x="183896" y="0"/>
                  </a:lnTo>
                  <a:lnTo>
                    <a:pt x="2378456" y="2194560"/>
                  </a:lnTo>
                  <a:lnTo>
                    <a:pt x="183896" y="4389120"/>
                  </a:lnTo>
                  <a:lnTo>
                    <a:pt x="0" y="4389120"/>
                  </a:lnTo>
                  <a:lnTo>
                    <a:pt x="2194560" y="2194560"/>
                  </a:lnTo>
                  <a:lnTo>
                    <a:pt x="0" y="0"/>
                  </a:lnTo>
                  <a:close/>
                </a:path>
              </a:pathLst>
            </a:custGeom>
            <a:solidFill>
              <a:srgbClr val="A1A6A9"/>
            </a:solidFill>
          </p:spPr>
        </p:sp>
      </p:grpSp>
      <p:sp>
        <p:nvSpPr>
          <p:cNvPr name="Freeform 15" id="15"/>
          <p:cNvSpPr/>
          <p:nvPr/>
        </p:nvSpPr>
        <p:spPr>
          <a:xfrm flipH="false" flipV="false" rot="0">
            <a:off x="7603503" y="4737556"/>
            <a:ext cx="1934445" cy="1644278"/>
          </a:xfrm>
          <a:custGeom>
            <a:avLst/>
            <a:gdLst/>
            <a:ahLst/>
            <a:cxnLst/>
            <a:rect r="r" b="b" t="t" l="l"/>
            <a:pathLst>
              <a:path h="1644278" w="1934445">
                <a:moveTo>
                  <a:pt x="0" y="0"/>
                </a:moveTo>
                <a:lnTo>
                  <a:pt x="1934445" y="0"/>
                </a:lnTo>
                <a:lnTo>
                  <a:pt x="1934445" y="1644279"/>
                </a:lnTo>
                <a:lnTo>
                  <a:pt x="0" y="1644279"/>
                </a:lnTo>
                <a:lnTo>
                  <a:pt x="0" y="0"/>
                </a:lnTo>
                <a:close/>
              </a:path>
            </a:pathLst>
          </a:custGeom>
          <a:blipFill>
            <a:blip r:embed="rId4"/>
            <a:stretch>
              <a:fillRect l="0" t="0" r="0" b="-107"/>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Freeform 9" id="9"/>
          <p:cNvSpPr/>
          <p:nvPr/>
        </p:nvSpPr>
        <p:spPr>
          <a:xfrm flipH="false" flipV="false" rot="0">
            <a:off x="1677649" y="2007793"/>
            <a:ext cx="5804070" cy="3668448"/>
          </a:xfrm>
          <a:custGeom>
            <a:avLst/>
            <a:gdLst/>
            <a:ahLst/>
            <a:cxnLst/>
            <a:rect r="r" b="b" t="t" l="l"/>
            <a:pathLst>
              <a:path h="3668448" w="5804070">
                <a:moveTo>
                  <a:pt x="0" y="0"/>
                </a:moveTo>
                <a:lnTo>
                  <a:pt x="5804070" y="0"/>
                </a:lnTo>
                <a:lnTo>
                  <a:pt x="5804070" y="3668448"/>
                </a:lnTo>
                <a:lnTo>
                  <a:pt x="0" y="3668448"/>
                </a:lnTo>
                <a:lnTo>
                  <a:pt x="0" y="0"/>
                </a:lnTo>
                <a:close/>
              </a:path>
            </a:pathLst>
          </a:custGeom>
          <a:blipFill>
            <a:blip r:embed="rId3"/>
            <a:stretch>
              <a:fillRect l="0" t="0" r="0" b="0"/>
            </a:stretch>
          </a:blipFill>
        </p:spPr>
      </p:sp>
      <p:sp>
        <p:nvSpPr>
          <p:cNvPr name="TextBox 10" id="10"/>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Functional Description</a:t>
            </a:r>
          </a:p>
        </p:txBody>
      </p:sp>
      <p:sp>
        <p:nvSpPr>
          <p:cNvPr name="TextBox 11" id="11"/>
          <p:cNvSpPr txBox="true"/>
          <p:nvPr/>
        </p:nvSpPr>
        <p:spPr>
          <a:xfrm rot="0">
            <a:off x="-248380" y="1028065"/>
            <a:ext cx="5012135" cy="304800"/>
          </a:xfrm>
          <a:prstGeom prst="rect">
            <a:avLst/>
          </a:prstGeom>
        </p:spPr>
        <p:txBody>
          <a:bodyPr anchor="t" rtlCol="false" tIns="0" lIns="0" bIns="0" rIns="0">
            <a:spAutoFit/>
          </a:bodyPr>
          <a:lstStyle/>
          <a:p>
            <a:pPr algn="ctr">
              <a:lnSpc>
                <a:spcPts val="2407"/>
              </a:lnSpc>
              <a:spcBef>
                <a:spcPct val="0"/>
              </a:spcBef>
            </a:pPr>
            <a:r>
              <a:rPr lang="en-US" b="true" sz="2006" spc="18">
                <a:solidFill>
                  <a:srgbClr val="000000"/>
                </a:solidFill>
                <a:latin typeface="TT Rounds Condensed Bold"/>
                <a:ea typeface="TT Rounds Condensed Bold"/>
                <a:cs typeface="TT Rounds Condensed Bold"/>
                <a:sym typeface="TT Rounds Condensed Bold"/>
              </a:rPr>
              <a:t>MODULE </a:t>
            </a:r>
            <a:r>
              <a:rPr lang="en-US" b="true" sz="2006" spc="18">
                <a:solidFill>
                  <a:srgbClr val="000000"/>
                </a:solidFill>
                <a:latin typeface="TT Rounds Condensed Bold"/>
                <a:ea typeface="TT Rounds Condensed Bold"/>
                <a:cs typeface="TT Rounds Condensed Bold"/>
                <a:sym typeface="TT Rounds Condensed Bold"/>
              </a:rPr>
              <a:t>2: Data Interaction Module</a:t>
            </a:r>
          </a:p>
        </p:txBody>
      </p:sp>
      <p:sp>
        <p:nvSpPr>
          <p:cNvPr name="TextBox 12" id="12"/>
          <p:cNvSpPr txBox="true"/>
          <p:nvPr/>
        </p:nvSpPr>
        <p:spPr>
          <a:xfrm rot="0">
            <a:off x="1229651" y="1428115"/>
            <a:ext cx="5019824" cy="257175"/>
          </a:xfrm>
          <a:prstGeom prst="rect">
            <a:avLst/>
          </a:prstGeom>
        </p:spPr>
        <p:txBody>
          <a:bodyPr anchor="t" rtlCol="false" tIns="0" lIns="0" bIns="0" rIns="0">
            <a:spAutoFit/>
          </a:bodyPr>
          <a:lstStyle/>
          <a:p>
            <a:pPr algn="ctr">
              <a:lnSpc>
                <a:spcPts val="2048"/>
              </a:lnSpc>
              <a:spcBef>
                <a:spcPct val="0"/>
              </a:spcBef>
            </a:pPr>
            <a:r>
              <a:rPr lang="en-US" sz="1706" spc="15">
                <a:solidFill>
                  <a:srgbClr val="000000"/>
                </a:solidFill>
                <a:latin typeface="TT Rounds Condensed"/>
                <a:ea typeface="TT Rounds Condensed"/>
                <a:cs typeface="TT Rounds Condensed"/>
                <a:sym typeface="TT Rounds Condensed"/>
              </a:rPr>
              <a:t>This module manages user interaction and data storage.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Freeform 9" id="9"/>
          <p:cNvSpPr/>
          <p:nvPr/>
        </p:nvSpPr>
        <p:spPr>
          <a:xfrm flipH="false" flipV="false" rot="0">
            <a:off x="3261590" y="1454853"/>
            <a:ext cx="2359564" cy="4405494"/>
          </a:xfrm>
          <a:custGeom>
            <a:avLst/>
            <a:gdLst/>
            <a:ahLst/>
            <a:cxnLst/>
            <a:rect r="r" b="b" t="t" l="l"/>
            <a:pathLst>
              <a:path h="4405494" w="2359564">
                <a:moveTo>
                  <a:pt x="0" y="0"/>
                </a:moveTo>
                <a:lnTo>
                  <a:pt x="2359563" y="0"/>
                </a:lnTo>
                <a:lnTo>
                  <a:pt x="2359563" y="4405494"/>
                </a:lnTo>
                <a:lnTo>
                  <a:pt x="0" y="4405494"/>
                </a:lnTo>
                <a:lnTo>
                  <a:pt x="0" y="0"/>
                </a:lnTo>
                <a:close/>
              </a:path>
            </a:pathLst>
          </a:custGeom>
          <a:blipFill>
            <a:blip r:embed="rId3"/>
            <a:stretch>
              <a:fillRect l="0" t="0" r="-434" b="0"/>
            </a:stretch>
          </a:blipFill>
        </p:spPr>
      </p:sp>
      <p:sp>
        <p:nvSpPr>
          <p:cNvPr name="TextBox 10" id="10"/>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Table Design</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Process Design</a:t>
            </a:r>
          </a:p>
        </p:txBody>
      </p:sp>
      <p:sp>
        <p:nvSpPr>
          <p:cNvPr name="TextBox 10" id="10"/>
          <p:cNvSpPr txBox="true"/>
          <p:nvPr/>
        </p:nvSpPr>
        <p:spPr>
          <a:xfrm rot="0">
            <a:off x="294625" y="1654549"/>
            <a:ext cx="9022080" cy="3457575"/>
          </a:xfrm>
          <a:prstGeom prst="rect">
            <a:avLst/>
          </a:prstGeom>
        </p:spPr>
        <p:txBody>
          <a:bodyPr anchor="t" rtlCol="false" tIns="0" lIns="0" bIns="0" rIns="0">
            <a:spAutoFit/>
          </a:bodyPr>
          <a:lstStyle/>
          <a:p>
            <a:pPr algn="just">
              <a:lnSpc>
                <a:spcPts val="2527"/>
              </a:lnSpc>
              <a:spcBef>
                <a:spcPct val="0"/>
              </a:spcBef>
            </a:pPr>
            <a:r>
              <a:rPr lang="en-US" b="true" sz="2106" spc="19">
                <a:solidFill>
                  <a:srgbClr val="000000"/>
                </a:solidFill>
                <a:latin typeface="TT Rounds Condensed Bold"/>
                <a:ea typeface="TT Rounds Condensed Bold"/>
                <a:cs typeface="TT Rounds Condensed Bold"/>
                <a:sym typeface="TT Rounds Condensed Bold"/>
              </a:rPr>
              <a:t>Main Process:</a:t>
            </a:r>
          </a:p>
          <a:p>
            <a:pPr algn="just">
              <a:lnSpc>
                <a:spcPts val="2527"/>
              </a:lnSpc>
              <a:spcBef>
                <a:spcPct val="0"/>
              </a:spcBef>
            </a:pPr>
            <a:r>
              <a:rPr lang="en-US" sz="2106" spc="19">
                <a:solidFill>
                  <a:srgbClr val="000000"/>
                </a:solidFill>
                <a:latin typeface="TT Rounds Condensed"/>
                <a:ea typeface="TT Rounds Condensed"/>
                <a:cs typeface="TT Rounds Condensed"/>
                <a:sym typeface="TT Rounds Condensed"/>
              </a:rPr>
              <a:t>Manages the collection, validation, processing, and storage of user data (Name, Phone, Email).</a:t>
            </a:r>
          </a:p>
          <a:p>
            <a:pPr algn="just">
              <a:lnSpc>
                <a:spcPts val="2527"/>
              </a:lnSpc>
              <a:spcBef>
                <a:spcPct val="0"/>
              </a:spcBef>
            </a:pPr>
            <a:r>
              <a:rPr lang="en-US" b="true" sz="2106" spc="19">
                <a:solidFill>
                  <a:srgbClr val="000000"/>
                </a:solidFill>
                <a:latin typeface="TT Rounds Condensed Bold"/>
                <a:ea typeface="TT Rounds Condensed Bold"/>
                <a:cs typeface="TT Rounds Condensed Bold"/>
                <a:sym typeface="TT Rounds Condensed Bold"/>
              </a:rPr>
              <a:t>Sub-Processes:</a:t>
            </a:r>
          </a:p>
          <a:p>
            <a:pPr algn="just" marL="454828" indent="-227414" lvl="1">
              <a:lnSpc>
                <a:spcPts val="2527"/>
              </a:lnSpc>
              <a:buFont typeface="Arial"/>
              <a:buChar char="•"/>
            </a:pPr>
            <a:r>
              <a:rPr lang="en-US" sz="2106" spc="19">
                <a:solidFill>
                  <a:srgbClr val="000000"/>
                </a:solidFill>
                <a:latin typeface="TT Rounds Condensed"/>
                <a:ea typeface="TT Rounds Condensed"/>
                <a:cs typeface="TT Rounds Condensed"/>
                <a:sym typeface="TT Rounds Condensed"/>
              </a:rPr>
              <a:t>Data Input Collection: Collect user data (Name, Phone, Email).</a:t>
            </a:r>
          </a:p>
          <a:p>
            <a:pPr algn="just" marL="454828" indent="-227414" lvl="1">
              <a:lnSpc>
                <a:spcPts val="2527"/>
              </a:lnSpc>
              <a:buFont typeface="Arial"/>
              <a:buChar char="•"/>
            </a:pPr>
            <a:r>
              <a:rPr lang="en-US" sz="2106" spc="19">
                <a:solidFill>
                  <a:srgbClr val="000000"/>
                </a:solidFill>
                <a:latin typeface="TT Rounds Condensed"/>
                <a:ea typeface="TT Rounds Condensed"/>
                <a:cs typeface="TT Rounds Condensed"/>
                <a:sym typeface="TT Rounds Condensed"/>
              </a:rPr>
              <a:t>Data Extraction from Excel: Retrieve data from Excel.</a:t>
            </a:r>
          </a:p>
          <a:p>
            <a:pPr algn="just" marL="454828" indent="-227414" lvl="1">
              <a:lnSpc>
                <a:spcPts val="2527"/>
              </a:lnSpc>
              <a:buFont typeface="Arial"/>
              <a:buChar char="•"/>
            </a:pPr>
            <a:r>
              <a:rPr lang="en-US" sz="2106" spc="19">
                <a:solidFill>
                  <a:srgbClr val="000000"/>
                </a:solidFill>
                <a:latin typeface="TT Rounds Condensed"/>
                <a:ea typeface="TT Rounds Condensed"/>
                <a:cs typeface="TT Rounds Condensed"/>
                <a:sym typeface="TT Rounds Condensed"/>
              </a:rPr>
              <a:t>Data Validation: Validate the format of Phone, Email, and ensure Name is provided.</a:t>
            </a:r>
          </a:p>
          <a:p>
            <a:pPr algn="just" marL="454828" indent="-227414" lvl="1">
              <a:lnSpc>
                <a:spcPts val="2527"/>
              </a:lnSpc>
              <a:buFont typeface="Arial"/>
              <a:buChar char="•"/>
            </a:pPr>
            <a:r>
              <a:rPr lang="en-US" sz="2106" spc="19">
                <a:solidFill>
                  <a:srgbClr val="000000"/>
                </a:solidFill>
                <a:latin typeface="TT Rounds Condensed"/>
                <a:ea typeface="TT Rounds Condensed"/>
                <a:cs typeface="TT Rounds Condensed"/>
                <a:sym typeface="TT Rounds Condensed"/>
              </a:rPr>
              <a:t>Data Processing: Add or update CRM records.</a:t>
            </a:r>
          </a:p>
          <a:p>
            <a:pPr algn="just" marL="454828" indent="-227414" lvl="1">
              <a:lnSpc>
                <a:spcPts val="2527"/>
              </a:lnSpc>
              <a:buFont typeface="Arial"/>
              <a:buChar char="•"/>
            </a:pPr>
            <a:r>
              <a:rPr lang="en-US" sz="2106" spc="19">
                <a:solidFill>
                  <a:srgbClr val="000000"/>
                </a:solidFill>
                <a:latin typeface="TT Rounds Condensed"/>
                <a:ea typeface="TT Rounds Condensed"/>
                <a:cs typeface="TT Rounds Condensed"/>
                <a:sym typeface="TT Rounds Condensed"/>
              </a:rPr>
              <a:t>Data Storage: Save processed data in CRM database.</a:t>
            </a:r>
          </a:p>
          <a:p>
            <a:pPr algn="just" marL="454828" indent="-227414" lvl="1">
              <a:lnSpc>
                <a:spcPts val="2527"/>
              </a:lnSpc>
              <a:buFont typeface="Arial"/>
              <a:buChar char="•"/>
            </a:pPr>
            <a:r>
              <a:rPr lang="en-US" sz="2106" spc="19">
                <a:solidFill>
                  <a:srgbClr val="000000"/>
                </a:solidFill>
                <a:latin typeface="TT Rounds Condensed"/>
                <a:ea typeface="TT Rounds Condensed"/>
                <a:cs typeface="TT Rounds Condensed"/>
                <a:sym typeface="TT Rounds Condensed"/>
              </a:rPr>
              <a:t>Report Generation: Create reports summarizing CRM activities.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Implementation</a:t>
            </a:r>
          </a:p>
        </p:txBody>
      </p:sp>
      <p:sp>
        <p:nvSpPr>
          <p:cNvPr name="Freeform 10" id="10"/>
          <p:cNvSpPr/>
          <p:nvPr/>
        </p:nvSpPr>
        <p:spPr>
          <a:xfrm flipH="false" flipV="false" rot="0">
            <a:off x="891762" y="1511718"/>
            <a:ext cx="3543043" cy="3721608"/>
          </a:xfrm>
          <a:custGeom>
            <a:avLst/>
            <a:gdLst/>
            <a:ahLst/>
            <a:cxnLst/>
            <a:rect r="r" b="b" t="t" l="l"/>
            <a:pathLst>
              <a:path h="3721608" w="3543043">
                <a:moveTo>
                  <a:pt x="0" y="0"/>
                </a:moveTo>
                <a:lnTo>
                  <a:pt x="3543043" y="0"/>
                </a:lnTo>
                <a:lnTo>
                  <a:pt x="3543043" y="3721608"/>
                </a:lnTo>
                <a:lnTo>
                  <a:pt x="0" y="3721608"/>
                </a:lnTo>
                <a:lnTo>
                  <a:pt x="0" y="0"/>
                </a:lnTo>
                <a:close/>
              </a:path>
            </a:pathLst>
          </a:custGeom>
          <a:blipFill>
            <a:blip r:embed="rId3"/>
            <a:stretch>
              <a:fillRect l="0" t="-3" r="0" b="0"/>
            </a:stretch>
          </a:blipFill>
        </p:spPr>
      </p:sp>
      <p:sp>
        <p:nvSpPr>
          <p:cNvPr name="Freeform 11" id="11"/>
          <p:cNvSpPr/>
          <p:nvPr/>
        </p:nvSpPr>
        <p:spPr>
          <a:xfrm flipH="false" flipV="false" rot="0">
            <a:off x="5378103" y="1814485"/>
            <a:ext cx="3436620" cy="3116075"/>
          </a:xfrm>
          <a:custGeom>
            <a:avLst/>
            <a:gdLst/>
            <a:ahLst/>
            <a:cxnLst/>
            <a:rect r="r" b="b" t="t" l="l"/>
            <a:pathLst>
              <a:path h="3116075" w="3436620">
                <a:moveTo>
                  <a:pt x="0" y="0"/>
                </a:moveTo>
                <a:lnTo>
                  <a:pt x="3436620" y="0"/>
                </a:lnTo>
                <a:lnTo>
                  <a:pt x="3436620" y="3116075"/>
                </a:lnTo>
                <a:lnTo>
                  <a:pt x="0" y="3116075"/>
                </a:lnTo>
                <a:lnTo>
                  <a:pt x="0" y="0"/>
                </a:lnTo>
                <a:close/>
              </a:path>
            </a:pathLst>
          </a:custGeom>
          <a:blipFill>
            <a:blip r:embed="rId4"/>
            <a:stretch>
              <a:fillRect l="0" t="-3"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Implementation</a:t>
            </a:r>
          </a:p>
        </p:txBody>
      </p:sp>
      <p:sp>
        <p:nvSpPr>
          <p:cNvPr name="Freeform 10" id="10"/>
          <p:cNvSpPr/>
          <p:nvPr/>
        </p:nvSpPr>
        <p:spPr>
          <a:xfrm flipH="false" flipV="false" rot="0">
            <a:off x="220312" y="1479330"/>
            <a:ext cx="4436176" cy="3483914"/>
          </a:xfrm>
          <a:custGeom>
            <a:avLst/>
            <a:gdLst/>
            <a:ahLst/>
            <a:cxnLst/>
            <a:rect r="r" b="b" t="t" l="l"/>
            <a:pathLst>
              <a:path h="3483914" w="4436176">
                <a:moveTo>
                  <a:pt x="0" y="0"/>
                </a:moveTo>
                <a:lnTo>
                  <a:pt x="4436176" y="0"/>
                </a:lnTo>
                <a:lnTo>
                  <a:pt x="4436176" y="3483914"/>
                </a:lnTo>
                <a:lnTo>
                  <a:pt x="0" y="3483914"/>
                </a:lnTo>
                <a:lnTo>
                  <a:pt x="0" y="0"/>
                </a:lnTo>
                <a:close/>
              </a:path>
            </a:pathLst>
          </a:custGeom>
          <a:blipFill>
            <a:blip r:embed="rId3"/>
            <a:stretch>
              <a:fillRect l="0" t="-4" r="0" b="0"/>
            </a:stretch>
          </a:blipFill>
        </p:spPr>
      </p:sp>
      <p:sp>
        <p:nvSpPr>
          <p:cNvPr name="Freeform 11" id="11"/>
          <p:cNvSpPr/>
          <p:nvPr/>
        </p:nvSpPr>
        <p:spPr>
          <a:xfrm flipH="false" flipV="false" rot="0">
            <a:off x="4983596" y="1479330"/>
            <a:ext cx="4475379" cy="3640887"/>
          </a:xfrm>
          <a:custGeom>
            <a:avLst/>
            <a:gdLst/>
            <a:ahLst/>
            <a:cxnLst/>
            <a:rect r="r" b="b" t="t" l="l"/>
            <a:pathLst>
              <a:path h="3640887" w="4475379">
                <a:moveTo>
                  <a:pt x="0" y="0"/>
                </a:moveTo>
                <a:lnTo>
                  <a:pt x="4475379" y="0"/>
                </a:lnTo>
                <a:lnTo>
                  <a:pt x="4475379" y="3640887"/>
                </a:lnTo>
                <a:lnTo>
                  <a:pt x="0" y="3640887"/>
                </a:lnTo>
                <a:lnTo>
                  <a:pt x="0" y="0"/>
                </a:lnTo>
                <a:close/>
              </a:path>
            </a:pathLst>
          </a:custGeom>
          <a:blipFill>
            <a:blip r:embed="rId4"/>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Freeform 9" id="9"/>
          <p:cNvSpPr/>
          <p:nvPr/>
        </p:nvSpPr>
        <p:spPr>
          <a:xfrm flipH="false" flipV="false" rot="0">
            <a:off x="829932" y="2573482"/>
            <a:ext cx="3217091" cy="1749299"/>
          </a:xfrm>
          <a:custGeom>
            <a:avLst/>
            <a:gdLst/>
            <a:ahLst/>
            <a:cxnLst/>
            <a:rect r="r" b="b" t="t" l="l"/>
            <a:pathLst>
              <a:path h="1749299" w="3217091">
                <a:moveTo>
                  <a:pt x="0" y="0"/>
                </a:moveTo>
                <a:lnTo>
                  <a:pt x="3217091" y="0"/>
                </a:lnTo>
                <a:lnTo>
                  <a:pt x="3217091" y="1749298"/>
                </a:lnTo>
                <a:lnTo>
                  <a:pt x="0" y="1749298"/>
                </a:lnTo>
                <a:lnTo>
                  <a:pt x="0" y="0"/>
                </a:lnTo>
                <a:close/>
              </a:path>
            </a:pathLst>
          </a:custGeom>
          <a:blipFill>
            <a:blip r:embed="rId3"/>
            <a:stretch>
              <a:fillRect l="0" t="0" r="0" b="0"/>
            </a:stretch>
          </a:blipFill>
        </p:spPr>
      </p:sp>
      <p:sp>
        <p:nvSpPr>
          <p:cNvPr name="Freeform 10" id="10"/>
          <p:cNvSpPr/>
          <p:nvPr/>
        </p:nvSpPr>
        <p:spPr>
          <a:xfrm flipH="false" flipV="false" rot="0">
            <a:off x="818730" y="2562291"/>
            <a:ext cx="3239339" cy="1771547"/>
          </a:xfrm>
          <a:custGeom>
            <a:avLst/>
            <a:gdLst/>
            <a:ahLst/>
            <a:cxnLst/>
            <a:rect r="r" b="b" t="t" l="l"/>
            <a:pathLst>
              <a:path h="1771547" w="3239339">
                <a:moveTo>
                  <a:pt x="0" y="0"/>
                </a:moveTo>
                <a:lnTo>
                  <a:pt x="3239340" y="0"/>
                </a:lnTo>
                <a:lnTo>
                  <a:pt x="3239340" y="1771547"/>
                </a:lnTo>
                <a:lnTo>
                  <a:pt x="0" y="17715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5438711" y="2120793"/>
            <a:ext cx="3454101" cy="3793501"/>
          </a:xfrm>
          <a:custGeom>
            <a:avLst/>
            <a:gdLst/>
            <a:ahLst/>
            <a:cxnLst/>
            <a:rect r="r" b="b" t="t" l="l"/>
            <a:pathLst>
              <a:path h="3793501" w="3454101">
                <a:moveTo>
                  <a:pt x="0" y="0"/>
                </a:moveTo>
                <a:lnTo>
                  <a:pt x="3454101" y="0"/>
                </a:lnTo>
                <a:lnTo>
                  <a:pt x="3454101" y="3793501"/>
                </a:lnTo>
                <a:lnTo>
                  <a:pt x="0" y="3793501"/>
                </a:lnTo>
                <a:lnTo>
                  <a:pt x="0" y="0"/>
                </a:lnTo>
                <a:close/>
              </a:path>
            </a:pathLst>
          </a:custGeom>
          <a:blipFill>
            <a:blip r:embed="rId6"/>
            <a:stretch>
              <a:fillRect l="0" t="0" r="0" b="-6751"/>
            </a:stretch>
          </a:blipFill>
        </p:spPr>
      </p:sp>
      <p:sp>
        <p:nvSpPr>
          <p:cNvPr name="TextBox 12" id="12"/>
          <p:cNvSpPr txBox="true"/>
          <p:nvPr/>
        </p:nvSpPr>
        <p:spPr>
          <a:xfrm rot="0">
            <a:off x="294625" y="177694"/>
            <a:ext cx="9164350" cy="723900"/>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TESTING:</a:t>
            </a:r>
          </a:p>
        </p:txBody>
      </p:sp>
      <p:sp>
        <p:nvSpPr>
          <p:cNvPr name="TextBox 13" id="13"/>
          <p:cNvSpPr txBox="true"/>
          <p:nvPr/>
        </p:nvSpPr>
        <p:spPr>
          <a:xfrm rot="0">
            <a:off x="3461862" y="3057622"/>
            <a:ext cx="45386" cy="390442"/>
          </a:xfrm>
          <a:prstGeom prst="rect">
            <a:avLst/>
          </a:prstGeom>
        </p:spPr>
        <p:txBody>
          <a:bodyPr anchor="t" rtlCol="false" tIns="0" lIns="0" bIns="0" rIns="0">
            <a:spAutoFit/>
          </a:bodyPr>
          <a:lstStyle/>
          <a:p>
            <a:pPr algn="l">
              <a:lnSpc>
                <a:spcPts val="3503"/>
              </a:lnSpc>
            </a:pPr>
            <a:r>
              <a:rPr lang="en-US" sz="1401" spc="-9">
                <a:solidFill>
                  <a:srgbClr val="262626"/>
                </a:solidFill>
                <a:latin typeface="IBM Plex Sans Condensed"/>
                <a:ea typeface="IBM Plex Sans Condensed"/>
                <a:cs typeface="IBM Plex Sans Condensed"/>
                <a:sym typeface="IBM Plex Sans Condensed"/>
              </a:rPr>
              <a:t> </a:t>
            </a:r>
          </a:p>
        </p:txBody>
      </p:sp>
      <p:sp>
        <p:nvSpPr>
          <p:cNvPr name="TextBox 14" id="14"/>
          <p:cNvSpPr txBox="true"/>
          <p:nvPr/>
        </p:nvSpPr>
        <p:spPr>
          <a:xfrm rot="0">
            <a:off x="459458" y="1439676"/>
            <a:ext cx="1048196" cy="342900"/>
          </a:xfrm>
          <a:prstGeom prst="rect">
            <a:avLst/>
          </a:prstGeom>
        </p:spPr>
        <p:txBody>
          <a:bodyPr anchor="t" rtlCol="false" tIns="0" lIns="0" bIns="0" rIns="0">
            <a:spAutoFit/>
          </a:bodyPr>
          <a:lstStyle/>
          <a:p>
            <a:pPr algn="ctr">
              <a:lnSpc>
                <a:spcPts val="2647"/>
              </a:lnSpc>
              <a:spcBef>
                <a:spcPct val="0"/>
              </a:spcBef>
            </a:pPr>
            <a:r>
              <a:rPr lang="en-US" sz="2206" spc="20">
                <a:solidFill>
                  <a:srgbClr val="000000"/>
                </a:solidFill>
                <a:latin typeface="TT Rounds Condensed"/>
                <a:ea typeface="TT Rounds Condensed"/>
                <a:cs typeface="TT Rounds Condensed"/>
                <a:sym typeface="TT Rounds Condensed"/>
              </a:rPr>
              <a:t>OUTPUT:</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Conclusions</a:t>
            </a:r>
          </a:p>
        </p:txBody>
      </p:sp>
      <p:sp>
        <p:nvSpPr>
          <p:cNvPr name="TextBox 10" id="10"/>
          <p:cNvSpPr txBox="true"/>
          <p:nvPr/>
        </p:nvSpPr>
        <p:spPr>
          <a:xfrm rot="0">
            <a:off x="407324" y="1515037"/>
            <a:ext cx="8727455" cy="2592339"/>
          </a:xfrm>
          <a:prstGeom prst="rect">
            <a:avLst/>
          </a:prstGeom>
        </p:spPr>
        <p:txBody>
          <a:bodyPr anchor="t" rtlCol="false" tIns="0" lIns="0" bIns="0" rIns="0">
            <a:spAutoFit/>
          </a:bodyPr>
          <a:lstStyle/>
          <a:p>
            <a:pPr algn="just">
              <a:lnSpc>
                <a:spcPts val="2954"/>
              </a:lnSpc>
            </a:pPr>
            <a:r>
              <a:rPr lang="en-US" sz="2160" spc="20">
                <a:solidFill>
                  <a:srgbClr val="000000"/>
                </a:solidFill>
                <a:latin typeface="TT Rounds Condensed"/>
                <a:ea typeface="TT Rounds Condensed"/>
                <a:cs typeface="TT Rounds Condensed"/>
                <a:sym typeface="TT Rounds Condensed"/>
              </a:rPr>
              <a:t> In conclusion, automating CRM processes with RPA significantly enhances operational efficiency, reduces manual workload, and minimizes errors. It enables businesses to respond faster to customer needs, improves data accuracy, and ensures consistency across tasks. With the ability to scale and adapt to increasing workloads, RPA not only saves time and costs but also boosts customer satisfaction and supports better decision-making, ultimately contributing to overall business growth and success</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Future Enhancement</a:t>
            </a:r>
          </a:p>
        </p:txBody>
      </p:sp>
      <p:sp>
        <p:nvSpPr>
          <p:cNvPr name="TextBox 10" id="10"/>
          <p:cNvSpPr txBox="true"/>
          <p:nvPr/>
        </p:nvSpPr>
        <p:spPr>
          <a:xfrm rot="0">
            <a:off x="647527" y="1775692"/>
            <a:ext cx="8458546" cy="2009775"/>
          </a:xfrm>
          <a:prstGeom prst="rect">
            <a:avLst/>
          </a:prstGeom>
        </p:spPr>
        <p:txBody>
          <a:bodyPr anchor="t" rtlCol="false" tIns="0" lIns="0" bIns="0" rIns="0">
            <a:spAutoFit/>
          </a:bodyPr>
          <a:lstStyle/>
          <a:p>
            <a:pPr algn="l">
              <a:lnSpc>
                <a:spcPts val="2647"/>
              </a:lnSpc>
              <a:spcBef>
                <a:spcPct val="0"/>
              </a:spcBef>
            </a:pPr>
            <a:r>
              <a:rPr lang="en-US" b="true" sz="2206" spc="20">
                <a:solidFill>
                  <a:srgbClr val="000000"/>
                </a:solidFill>
                <a:latin typeface="TT Rounds Condensed Bold"/>
                <a:ea typeface="TT Rounds Condensed Bold"/>
                <a:cs typeface="TT Rounds Condensed Bold"/>
                <a:sym typeface="TT Rounds Condensed Bold"/>
              </a:rPr>
              <a:t>Cloud Integration: </a:t>
            </a:r>
            <a:r>
              <a:rPr lang="en-US" sz="2206" spc="20">
                <a:solidFill>
                  <a:srgbClr val="000000"/>
                </a:solidFill>
                <a:latin typeface="TT Rounds Condensed"/>
                <a:ea typeface="TT Rounds Condensed"/>
                <a:cs typeface="TT Rounds Condensed"/>
                <a:sym typeface="TT Rounds Condensed"/>
              </a:rPr>
              <a:t>Store data on the cloud for better scalability.</a:t>
            </a:r>
          </a:p>
          <a:p>
            <a:pPr algn="l">
              <a:lnSpc>
                <a:spcPts val="2647"/>
              </a:lnSpc>
              <a:spcBef>
                <a:spcPct val="0"/>
              </a:spcBef>
            </a:pPr>
            <a:r>
              <a:rPr lang="en-US" b="true" sz="2206" spc="20">
                <a:solidFill>
                  <a:srgbClr val="000000"/>
                </a:solidFill>
                <a:latin typeface="TT Rounds Condensed Bold"/>
                <a:ea typeface="TT Rounds Condensed Bold"/>
                <a:cs typeface="TT Rounds Condensed Bold"/>
                <a:sym typeface="TT Rounds Condensed Bold"/>
              </a:rPr>
              <a:t>AI Integration: </a:t>
            </a:r>
            <a:r>
              <a:rPr lang="en-US" sz="2206" spc="20">
                <a:solidFill>
                  <a:srgbClr val="000000"/>
                </a:solidFill>
                <a:latin typeface="TT Rounds Condensed"/>
                <a:ea typeface="TT Rounds Condensed"/>
                <a:cs typeface="TT Rounds Condensed"/>
                <a:sym typeface="TT Rounds Condensed"/>
              </a:rPr>
              <a:t>Use AI for personalized customer insights.</a:t>
            </a:r>
          </a:p>
          <a:p>
            <a:pPr algn="l">
              <a:lnSpc>
                <a:spcPts val="2647"/>
              </a:lnSpc>
              <a:spcBef>
                <a:spcPct val="0"/>
              </a:spcBef>
            </a:pPr>
            <a:r>
              <a:rPr lang="en-US" b="true" sz="2206" spc="20">
                <a:solidFill>
                  <a:srgbClr val="000000"/>
                </a:solidFill>
                <a:latin typeface="TT Rounds Condensed Bold"/>
                <a:ea typeface="TT Rounds Condensed Bold"/>
                <a:cs typeface="TT Rounds Condensed Bold"/>
                <a:sym typeface="TT Rounds Condensed Bold"/>
              </a:rPr>
              <a:t>Mobile App: </a:t>
            </a:r>
            <a:r>
              <a:rPr lang="en-US" sz="2206" spc="20">
                <a:solidFill>
                  <a:srgbClr val="000000"/>
                </a:solidFill>
                <a:latin typeface="TT Rounds Condensed"/>
                <a:ea typeface="TT Rounds Condensed"/>
                <a:cs typeface="TT Rounds Condensed"/>
                <a:sym typeface="TT Rounds Condensed"/>
              </a:rPr>
              <a:t>Provide CRM access via a mobile app.</a:t>
            </a:r>
          </a:p>
          <a:p>
            <a:pPr algn="l">
              <a:lnSpc>
                <a:spcPts val="2647"/>
              </a:lnSpc>
              <a:spcBef>
                <a:spcPct val="0"/>
              </a:spcBef>
            </a:pPr>
            <a:r>
              <a:rPr lang="en-US" b="true" sz="2206" spc="20">
                <a:solidFill>
                  <a:srgbClr val="000000"/>
                </a:solidFill>
                <a:latin typeface="TT Rounds Condensed Bold"/>
                <a:ea typeface="TT Rounds Condensed Bold"/>
                <a:cs typeface="TT Rounds Condensed Bold"/>
                <a:sym typeface="TT Rounds Condensed Bold"/>
              </a:rPr>
              <a:t>Data Source Expansion:</a:t>
            </a:r>
            <a:r>
              <a:rPr lang="en-US" sz="2206" spc="20">
                <a:solidFill>
                  <a:srgbClr val="000000"/>
                </a:solidFill>
                <a:latin typeface="TT Rounds Condensed"/>
                <a:ea typeface="TT Rounds Condensed"/>
                <a:cs typeface="TT Rounds Condensed"/>
                <a:sym typeface="TT Rounds Condensed"/>
              </a:rPr>
              <a:t> Integrate with more data sources like social media.</a:t>
            </a:r>
          </a:p>
          <a:p>
            <a:pPr algn="l">
              <a:lnSpc>
                <a:spcPts val="2647"/>
              </a:lnSpc>
              <a:spcBef>
                <a:spcPct val="0"/>
              </a:spcBef>
            </a:pPr>
            <a:r>
              <a:rPr lang="en-US" b="true" sz="2206" spc="20">
                <a:solidFill>
                  <a:srgbClr val="000000"/>
                </a:solidFill>
                <a:latin typeface="TT Rounds Condensed Bold"/>
                <a:ea typeface="TT Rounds Condensed Bold"/>
                <a:cs typeface="TT Rounds Condensed Bold"/>
                <a:sym typeface="TT Rounds Condensed Bold"/>
              </a:rPr>
              <a:t>Automated Alerts:</a:t>
            </a:r>
            <a:r>
              <a:rPr lang="en-US" sz="2206" spc="20">
                <a:solidFill>
                  <a:srgbClr val="000000"/>
                </a:solidFill>
                <a:latin typeface="TT Rounds Condensed"/>
                <a:ea typeface="TT Rounds Condensed"/>
                <a:cs typeface="TT Rounds Condensed"/>
                <a:sym typeface="TT Rounds Condensed"/>
              </a:rPr>
              <a:t> Set up automatic notifications for users.</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IEEE Paper</a:t>
            </a:r>
          </a:p>
        </p:txBody>
      </p:sp>
      <p:sp>
        <p:nvSpPr>
          <p:cNvPr name="TextBox 10" id="10"/>
          <p:cNvSpPr txBox="true"/>
          <p:nvPr/>
        </p:nvSpPr>
        <p:spPr>
          <a:xfrm rot="0">
            <a:off x="457386" y="1845649"/>
            <a:ext cx="9224497" cy="2219325"/>
          </a:xfrm>
          <a:prstGeom prst="rect">
            <a:avLst/>
          </a:prstGeom>
        </p:spPr>
        <p:txBody>
          <a:bodyPr anchor="t" rtlCol="false" tIns="0" lIns="0" bIns="0" rIns="0">
            <a:spAutoFit/>
          </a:bodyPr>
          <a:lstStyle/>
          <a:p>
            <a:pPr algn="l">
              <a:lnSpc>
                <a:spcPts val="2887"/>
              </a:lnSpc>
              <a:spcBef>
                <a:spcPct val="0"/>
              </a:spcBef>
            </a:pPr>
            <a:r>
              <a:rPr lang="en-US" b="true" sz="2406" spc="22">
                <a:solidFill>
                  <a:srgbClr val="000000"/>
                </a:solidFill>
                <a:latin typeface="TT Rounds Condensed Bold"/>
                <a:ea typeface="TT Rounds Condensed Bold"/>
                <a:cs typeface="TT Rounds Condensed Bold"/>
                <a:sym typeface="TT Rounds Condensed Bold"/>
              </a:rPr>
              <a:t>Customer Relationship Management (CRM) implementation:</a:t>
            </a:r>
            <a:r>
              <a:rPr lang="en-US" sz="2406" spc="22">
                <a:solidFill>
                  <a:srgbClr val="000000"/>
                </a:solidFill>
                <a:latin typeface="TT Rounds Condensed"/>
                <a:ea typeface="TT Rounds Condensed"/>
                <a:cs typeface="TT Rounds Condensed"/>
                <a:sym typeface="TT Rounds Condensed"/>
              </a:rPr>
              <a:t> A soft issue in knowledge management scenario</a:t>
            </a:r>
          </a:p>
          <a:p>
            <a:pPr algn="l">
              <a:lnSpc>
                <a:spcPts val="3247"/>
              </a:lnSpc>
              <a:spcBef>
                <a:spcPct val="0"/>
              </a:spcBef>
            </a:pPr>
            <a:r>
              <a:rPr lang="en-US" b="true" sz="2706" spc="25">
                <a:solidFill>
                  <a:srgbClr val="000000"/>
                </a:solidFill>
                <a:latin typeface="TT Rounds Condensed Bold"/>
                <a:ea typeface="TT Rounds Condensed Bold"/>
                <a:cs typeface="TT Rounds Condensed Bold"/>
                <a:sym typeface="TT Rounds Condensed Bold"/>
              </a:rPr>
              <a:t>Publisher: </a:t>
            </a:r>
          </a:p>
          <a:p>
            <a:pPr algn="l">
              <a:lnSpc>
                <a:spcPts val="2887"/>
              </a:lnSpc>
              <a:spcBef>
                <a:spcPct val="0"/>
              </a:spcBef>
            </a:pPr>
            <a:r>
              <a:rPr lang="en-US" sz="2406" spc="22">
                <a:solidFill>
                  <a:srgbClr val="000000"/>
                </a:solidFill>
                <a:latin typeface="TT Rounds Condensed"/>
                <a:ea typeface="TT Rounds Condensed"/>
                <a:cs typeface="TT Rounds Condensed"/>
                <a:sym typeface="TT Rounds Condensed"/>
              </a:rPr>
              <a:t>Nor Hapiza Mohd Ariffin; Abd Razak Hamdan; Khairuddin Omar; Norjansalika Janom</a:t>
            </a:r>
          </a:p>
          <a:p>
            <a:pPr algn="l">
              <a:lnSpc>
                <a:spcPts val="2887"/>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References</a:t>
            </a:r>
          </a:p>
        </p:txBody>
      </p:sp>
      <p:sp>
        <p:nvSpPr>
          <p:cNvPr name="TextBox 10" id="10"/>
          <p:cNvSpPr txBox="true"/>
          <p:nvPr/>
        </p:nvSpPr>
        <p:spPr>
          <a:xfrm rot="0">
            <a:off x="756000" y="1361633"/>
            <a:ext cx="8266080" cy="1053046"/>
          </a:xfrm>
          <a:prstGeom prst="rect">
            <a:avLst/>
          </a:prstGeom>
        </p:spPr>
        <p:txBody>
          <a:bodyPr anchor="t" rtlCol="false" tIns="0" lIns="0" bIns="0" rIns="0">
            <a:spAutoFit/>
          </a:bodyPr>
          <a:lstStyle/>
          <a:p>
            <a:pPr algn="l">
              <a:lnSpc>
                <a:spcPts val="2778"/>
              </a:lnSpc>
            </a:pPr>
            <a:r>
              <a:rPr lang="en-US" sz="2099" spc="-14">
                <a:solidFill>
                  <a:srgbClr val="262626"/>
                </a:solidFill>
                <a:latin typeface="IBM Plex Sans Condensed"/>
                <a:ea typeface="IBM Plex Sans Condensed"/>
                <a:cs typeface="IBM Plex Sans Condensed"/>
                <a:sym typeface="IBM Plex Sans Condensed"/>
              </a:rPr>
              <a:t>1.</a:t>
            </a:r>
            <a:r>
              <a:rPr lang="en-US" sz="2099" spc="-14">
                <a:solidFill>
                  <a:srgbClr val="0563C1"/>
                </a:solidFill>
                <a:latin typeface="IBM Plex Sans Condensed"/>
                <a:ea typeface="IBM Plex Sans Condensed"/>
                <a:cs typeface="IBM Plex Sans Condensed"/>
                <a:sym typeface="IBM Plex Sans Condensed"/>
                <a:hlinkClick r:id="rId3" tooltip="https://wiki.grooper.com/index.php?title=OCR_Engine_-_2021"/>
              </a:rPr>
              <a:t>OCR Engine a Detailed Wiki by Wiki Grooper - Documentation</a:t>
            </a:r>
          </a:p>
          <a:p>
            <a:pPr algn="l">
              <a:lnSpc>
                <a:spcPts val="2778"/>
              </a:lnSpc>
            </a:pPr>
            <a:r>
              <a:rPr lang="en-US" sz="2099" spc="-14">
                <a:solidFill>
                  <a:srgbClr val="262626"/>
                </a:solidFill>
                <a:latin typeface="IBM Plex Sans Condensed"/>
                <a:ea typeface="IBM Plex Sans Condensed"/>
                <a:cs typeface="IBM Plex Sans Condensed"/>
                <a:sym typeface="IBM Plex Sans Condensed"/>
              </a:rPr>
              <a:t>2.</a:t>
            </a:r>
            <a:r>
              <a:rPr lang="en-US" sz="2099" spc="-14">
                <a:solidFill>
                  <a:srgbClr val="0563C1"/>
                </a:solidFill>
                <a:latin typeface="IBM Plex Sans Condensed"/>
                <a:ea typeface="IBM Plex Sans Condensed"/>
                <a:cs typeface="IBM Plex Sans Condensed"/>
                <a:sym typeface="IBM Plex Sans Condensed"/>
                <a:hlinkClick r:id="rId4" tooltip="https://docs.uipath.com/activities/docs/google-ocr"/>
              </a:rPr>
              <a:t>Tesseract OCR Documentation by UIPath - Documentation</a:t>
            </a:r>
            <a:r>
              <a:rPr lang="en-US" sz="2099" spc="-14">
                <a:solidFill>
                  <a:srgbClr val="262626"/>
                </a:solidFill>
                <a:latin typeface="IBM Plex Sans Condensed"/>
                <a:ea typeface="IBM Plex Sans Condensed"/>
                <a:cs typeface="IBM Plex Sans Condensed"/>
                <a:sym typeface="IBM Plex Sans Condensed"/>
                <a:hlinkClick r:id="rId5" tooltip="https://docs.uipath.com/activities/docs/google-ocr"/>
              </a:rPr>
              <a:t> </a:t>
            </a:r>
          </a:p>
          <a:p>
            <a:pPr algn="l">
              <a:lnSpc>
                <a:spcPts val="2778"/>
              </a:lnSpc>
            </a:pPr>
            <a:r>
              <a:rPr lang="en-US" sz="2099" spc="-14">
                <a:solidFill>
                  <a:srgbClr val="262626"/>
                </a:solidFill>
                <a:latin typeface="IBM Plex Sans Condensed"/>
                <a:ea typeface="IBM Plex Sans Condensed"/>
                <a:cs typeface="IBM Plex Sans Condensed"/>
                <a:sym typeface="IBM Plex Sans Condensed"/>
              </a:rPr>
              <a:t>3.</a:t>
            </a:r>
            <a:r>
              <a:rPr lang="en-US" sz="2099" spc="-14">
                <a:solidFill>
                  <a:srgbClr val="0563C1"/>
                </a:solidFill>
                <a:latin typeface="IBM Plex Sans Condensed"/>
                <a:ea typeface="IBM Plex Sans Condensed"/>
                <a:cs typeface="IBM Plex Sans Condensed"/>
                <a:sym typeface="IBM Plex Sans Condensed"/>
                <a:hlinkClick r:id="rId6" tooltip="https://www.uipath.com/blog/rpa/the-solution-to-data-migration-troubles"/>
              </a:rPr>
              <a:t>Solutions to Data Migration Problems by Katie Behrens - A UIPath Blogger</a:t>
            </a:r>
            <a:r>
              <a:rPr lang="en-US" sz="2099" spc="-14">
                <a:solidFill>
                  <a:srgbClr val="262626"/>
                </a:solidFill>
                <a:latin typeface="IBM Plex Sans Condensed"/>
                <a:ea typeface="IBM Plex Sans Condensed"/>
                <a:cs typeface="IBM Plex Sans Condensed"/>
                <a:sym typeface="IBM Plex Sans Condensed"/>
                <a:hlinkClick r:id="rId7" tooltip="https://www.uipath.com/blog/rpa/the-solution-to-data-migration-troubles"/>
              </a:rPr>
              <a:t>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Abstract</a:t>
            </a:r>
          </a:p>
        </p:txBody>
      </p:sp>
      <p:sp>
        <p:nvSpPr>
          <p:cNvPr name="TextBox 10" id="10"/>
          <p:cNvSpPr txBox="true"/>
          <p:nvPr/>
        </p:nvSpPr>
        <p:spPr>
          <a:xfrm rot="0">
            <a:off x="731520" y="1655589"/>
            <a:ext cx="8181959" cy="2857500"/>
          </a:xfrm>
          <a:prstGeom prst="rect">
            <a:avLst/>
          </a:prstGeom>
        </p:spPr>
        <p:txBody>
          <a:bodyPr anchor="t" rtlCol="false" tIns="0" lIns="0" bIns="0" rIns="0">
            <a:spAutoFit/>
          </a:bodyPr>
          <a:lstStyle/>
          <a:p>
            <a:pPr algn="just">
              <a:lnSpc>
                <a:spcPts val="2287"/>
              </a:lnSpc>
              <a:spcBef>
                <a:spcPct val="0"/>
              </a:spcBef>
            </a:pPr>
            <a:r>
              <a:rPr lang="en-US" sz="1906" spc="17">
                <a:solidFill>
                  <a:srgbClr val="000000"/>
                </a:solidFill>
                <a:latin typeface="TT Rounds Condensed"/>
                <a:ea typeface="TT Rounds Condensed"/>
                <a:cs typeface="TT Rounds Condensed"/>
                <a:sym typeface="TT Rounds Condensed"/>
              </a:rPr>
              <a:t>Managing customer relationships often involves repetitive and time-consuming tasks such as entering customer data, updating records, responding to inquiries, and generating reports. These manual processes can lead to delays, errors, and inefficiencies, ultimately impacting customer satisfaction and employee productivity. To address these challenges, this project aims to use UiPath to automate key CRM operations. Automation will streamline data entry and updates, enable quick and accurate report generation, send timely responses to customer inquiries, and synchronize data across systems. The goal is to save time, reduce errors, enhance customer satisfaction, and free up employees to focus on higher-value tasks</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120"/>
              </a:lnSpc>
            </a:pPr>
            <a:r>
              <a:rPr lang="en-US" sz="4266" spc="39">
                <a:solidFill>
                  <a:srgbClr val="000000"/>
                </a:solidFill>
                <a:latin typeface="TT Rounds Condensed"/>
                <a:ea typeface="TT Rounds Condensed"/>
                <a:cs typeface="TT Rounds Condensed"/>
                <a:sym typeface="TT Rounds Condensed"/>
              </a:rPr>
              <a:t>Queries</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447968"/>
            <a:ext cx="9164350" cy="856231"/>
          </a:xfrm>
          <a:prstGeom prst="rect">
            <a:avLst/>
          </a:prstGeom>
        </p:spPr>
        <p:txBody>
          <a:bodyPr anchor="t" rtlCol="false" tIns="0" lIns="0" bIns="0" rIns="0">
            <a:spAutoFit/>
          </a:bodyPr>
          <a:lstStyle/>
          <a:p>
            <a:pPr algn="l">
              <a:lnSpc>
                <a:spcPts val="5068"/>
              </a:lnSpc>
            </a:pPr>
            <a:r>
              <a:rPr lang="en-US" sz="4223">
                <a:solidFill>
                  <a:srgbClr val="000000"/>
                </a:solidFill>
                <a:latin typeface="Arial"/>
                <a:ea typeface="Arial"/>
                <a:cs typeface="Arial"/>
                <a:sym typeface="Arial"/>
              </a:rPr>
              <a:t>Demonstration</a:t>
            </a:r>
          </a:p>
          <a:p>
            <a:pPr algn="l">
              <a:lnSpc>
                <a:spcPts val="5068"/>
              </a:lnSpc>
            </a:pP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058608" y="2521439"/>
            <a:ext cx="5636384" cy="1582904"/>
          </a:xfrm>
          <a:prstGeom prst="rect">
            <a:avLst/>
          </a:prstGeom>
        </p:spPr>
        <p:txBody>
          <a:bodyPr anchor="t" rtlCol="false" tIns="0" lIns="0" bIns="0" rIns="0">
            <a:spAutoFit/>
          </a:bodyPr>
          <a:lstStyle/>
          <a:p>
            <a:pPr algn="ctr">
              <a:lnSpc>
                <a:spcPts val="12287"/>
              </a:lnSpc>
            </a:pPr>
            <a:r>
              <a:rPr lang="en-US" sz="10239" spc="95">
                <a:solidFill>
                  <a:srgbClr val="000000"/>
                </a:solidFill>
                <a:latin typeface="TT Rounds Condensed"/>
                <a:ea typeface="TT Rounds Condensed"/>
                <a:cs typeface="TT Rounds Condensed"/>
                <a:sym typeface="TT Rounds Condensed"/>
              </a:rPr>
              <a:t>Thank You</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Need for the Proposed System</a:t>
            </a:r>
          </a:p>
        </p:txBody>
      </p:sp>
      <p:sp>
        <p:nvSpPr>
          <p:cNvPr name="TextBox 10" id="10"/>
          <p:cNvSpPr txBox="true"/>
          <p:nvPr/>
        </p:nvSpPr>
        <p:spPr>
          <a:xfrm rot="0">
            <a:off x="1011801" y="1364803"/>
            <a:ext cx="7729997" cy="2292797"/>
          </a:xfrm>
          <a:prstGeom prst="rect">
            <a:avLst/>
          </a:prstGeom>
        </p:spPr>
        <p:txBody>
          <a:bodyPr anchor="t" rtlCol="false" tIns="0" lIns="0" bIns="0" rIns="0">
            <a:spAutoFit/>
          </a:bodyPr>
          <a:lstStyle/>
          <a:p>
            <a:pPr algn="l">
              <a:lnSpc>
                <a:spcPts val="3502"/>
              </a:lnSpc>
            </a:pPr>
          </a:p>
          <a:p>
            <a:pPr algn="l" marL="277887" indent="-138944" lvl="1">
              <a:lnSpc>
                <a:spcPts val="2954"/>
              </a:lnSpc>
              <a:buFont typeface="Arial"/>
              <a:buChar char="•"/>
            </a:pPr>
            <a:r>
              <a:rPr lang="en-US" sz="2160" spc="20">
                <a:solidFill>
                  <a:srgbClr val="000000"/>
                </a:solidFill>
                <a:latin typeface="TT Rounds Condensed"/>
                <a:ea typeface="TT Rounds Condensed"/>
                <a:cs typeface="TT Rounds Condensed"/>
                <a:sym typeface="TT Rounds Condensed"/>
              </a:rPr>
              <a:t>The proposed system automates CRM tasks like data extraction and entry, ensuring faster, error-free, and real-time updates. It improves efficiency, scales with growth, and enhances customer satisfaction, making it vital for streamlined operations and competitive advantage.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Advantages of the Proposed System</a:t>
            </a:r>
          </a:p>
        </p:txBody>
      </p:sp>
      <p:sp>
        <p:nvSpPr>
          <p:cNvPr name="TextBox 10" id="10"/>
          <p:cNvSpPr txBox="true"/>
          <p:nvPr/>
        </p:nvSpPr>
        <p:spPr>
          <a:xfrm rot="0">
            <a:off x="850710" y="1642502"/>
            <a:ext cx="7966562" cy="3398467"/>
          </a:xfrm>
          <a:prstGeom prst="rect">
            <a:avLst/>
          </a:prstGeom>
        </p:spPr>
        <p:txBody>
          <a:bodyPr anchor="t" rtlCol="false" tIns="0" lIns="0" bIns="0" rIns="0">
            <a:spAutoFit/>
          </a:bodyPr>
          <a:lstStyle/>
          <a:p>
            <a:pPr algn="l">
              <a:lnSpc>
                <a:spcPts val="3004"/>
              </a:lnSpc>
              <a:spcBef>
                <a:spcPct val="0"/>
              </a:spcBef>
            </a:pPr>
            <a:r>
              <a:rPr lang="en-US" b="true" sz="2503" spc="23">
                <a:solidFill>
                  <a:srgbClr val="000000"/>
                </a:solidFill>
                <a:latin typeface="TT Rounds Condensed Bold"/>
                <a:ea typeface="TT Rounds Condensed Bold"/>
                <a:cs typeface="TT Rounds Condensed Bold"/>
                <a:sym typeface="TT Rounds Condensed Bold"/>
              </a:rPr>
              <a:t>Time-saving:</a:t>
            </a:r>
            <a:r>
              <a:rPr lang="en-US" sz="2503" spc="23">
                <a:solidFill>
                  <a:srgbClr val="000000"/>
                </a:solidFill>
                <a:latin typeface="TT Rounds Condensed"/>
                <a:ea typeface="TT Rounds Condensed"/>
                <a:cs typeface="TT Rounds Condensed"/>
                <a:sym typeface="TT Rounds Condensed"/>
              </a:rPr>
              <a:t> Automates repetitive tasks, freeing up time for strategic work.</a:t>
            </a:r>
          </a:p>
          <a:p>
            <a:pPr algn="l">
              <a:lnSpc>
                <a:spcPts val="3004"/>
              </a:lnSpc>
              <a:spcBef>
                <a:spcPct val="0"/>
              </a:spcBef>
            </a:pPr>
            <a:r>
              <a:rPr lang="en-US" b="true" sz="2503" spc="23">
                <a:solidFill>
                  <a:srgbClr val="000000"/>
                </a:solidFill>
                <a:latin typeface="TT Rounds Condensed Bold"/>
                <a:ea typeface="TT Rounds Condensed Bold"/>
                <a:cs typeface="TT Rounds Condensed Bold"/>
                <a:sym typeface="TT Rounds Condensed Bold"/>
              </a:rPr>
              <a:t>Accuracy:</a:t>
            </a:r>
            <a:r>
              <a:rPr lang="en-US" sz="2503" spc="23">
                <a:solidFill>
                  <a:srgbClr val="000000"/>
                </a:solidFill>
                <a:latin typeface="TT Rounds Condensed"/>
                <a:ea typeface="TT Rounds Condensed"/>
                <a:cs typeface="TT Rounds Condensed"/>
                <a:sym typeface="TT Rounds Condensed"/>
              </a:rPr>
              <a:t> Reduces human errors and ensures consistent, reliable data.</a:t>
            </a:r>
          </a:p>
          <a:p>
            <a:pPr algn="l">
              <a:lnSpc>
                <a:spcPts val="3004"/>
              </a:lnSpc>
              <a:spcBef>
                <a:spcPct val="0"/>
              </a:spcBef>
            </a:pPr>
            <a:r>
              <a:rPr lang="en-US" b="true" sz="2503" spc="23">
                <a:solidFill>
                  <a:srgbClr val="000000"/>
                </a:solidFill>
                <a:latin typeface="TT Rounds Condensed Bold"/>
                <a:ea typeface="TT Rounds Condensed Bold"/>
                <a:cs typeface="TT Rounds Condensed Bold"/>
                <a:sym typeface="TT Rounds Condensed Bold"/>
              </a:rPr>
              <a:t>Efficiency: </a:t>
            </a:r>
            <a:r>
              <a:rPr lang="en-US" sz="2503" spc="23">
                <a:solidFill>
                  <a:srgbClr val="000000"/>
                </a:solidFill>
                <a:latin typeface="TT Rounds Condensed"/>
                <a:ea typeface="TT Rounds Condensed"/>
                <a:cs typeface="TT Rounds Condensed"/>
                <a:sym typeface="TT Rounds Condensed"/>
              </a:rPr>
              <a:t>Speeds up data processing and updates in real-time.</a:t>
            </a:r>
          </a:p>
          <a:p>
            <a:pPr algn="l">
              <a:lnSpc>
                <a:spcPts val="3004"/>
              </a:lnSpc>
              <a:spcBef>
                <a:spcPct val="0"/>
              </a:spcBef>
            </a:pPr>
            <a:r>
              <a:rPr lang="en-US" b="true" sz="2503" spc="23">
                <a:solidFill>
                  <a:srgbClr val="000000"/>
                </a:solidFill>
                <a:latin typeface="TT Rounds Condensed Bold"/>
                <a:ea typeface="TT Rounds Condensed Bold"/>
                <a:cs typeface="TT Rounds Condensed Bold"/>
                <a:sym typeface="TT Rounds Condensed Bold"/>
              </a:rPr>
              <a:t>Scalability:</a:t>
            </a:r>
            <a:r>
              <a:rPr lang="en-US" sz="2503" spc="23">
                <a:solidFill>
                  <a:srgbClr val="000000"/>
                </a:solidFill>
                <a:latin typeface="TT Rounds Condensed"/>
                <a:ea typeface="TT Rounds Condensed"/>
                <a:cs typeface="TT Rounds Condensed"/>
                <a:sym typeface="TT Rounds Condensed"/>
              </a:rPr>
              <a:t> Handles growing data volumes with ease.</a:t>
            </a:r>
          </a:p>
          <a:p>
            <a:pPr algn="l">
              <a:lnSpc>
                <a:spcPts val="3004"/>
              </a:lnSpc>
              <a:spcBef>
                <a:spcPct val="0"/>
              </a:spcBef>
            </a:pPr>
            <a:r>
              <a:rPr lang="en-US" b="true" sz="2503" spc="23">
                <a:solidFill>
                  <a:srgbClr val="000000"/>
                </a:solidFill>
                <a:latin typeface="TT Rounds Condensed Bold"/>
                <a:ea typeface="TT Rounds Condensed Bold"/>
                <a:cs typeface="TT Rounds Condensed Bold"/>
                <a:sym typeface="TT Rounds Condensed Bold"/>
              </a:rPr>
              <a:t>Cost-effective:</a:t>
            </a:r>
            <a:r>
              <a:rPr lang="en-US" sz="2503" spc="23">
                <a:solidFill>
                  <a:srgbClr val="000000"/>
                </a:solidFill>
                <a:latin typeface="TT Rounds Condensed"/>
                <a:ea typeface="TT Rounds Condensed"/>
                <a:cs typeface="TT Rounds Condensed"/>
                <a:sym typeface="TT Rounds Condensed"/>
              </a:rPr>
              <a:t> Lowers operational costs by reducing manual efforts.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Literature Survey</a:t>
            </a:r>
          </a:p>
        </p:txBody>
      </p:sp>
      <p:sp>
        <p:nvSpPr>
          <p:cNvPr name="TextBox 10" id="10"/>
          <p:cNvSpPr txBox="true"/>
          <p:nvPr/>
        </p:nvSpPr>
        <p:spPr>
          <a:xfrm rot="0">
            <a:off x="391130" y="1198150"/>
            <a:ext cx="9164350" cy="4723881"/>
          </a:xfrm>
          <a:prstGeom prst="rect">
            <a:avLst/>
          </a:prstGeom>
        </p:spPr>
        <p:txBody>
          <a:bodyPr anchor="t" rtlCol="false" tIns="0" lIns="0" bIns="0" rIns="0">
            <a:spAutoFit/>
          </a:bodyPr>
          <a:lstStyle/>
          <a:p>
            <a:pPr algn="l">
              <a:lnSpc>
                <a:spcPts val="3228"/>
              </a:lnSpc>
            </a:pPr>
            <a:r>
              <a:rPr lang="en-US" sz="2360" spc="21" b="true">
                <a:solidFill>
                  <a:srgbClr val="000000"/>
                </a:solidFill>
                <a:latin typeface="TT Rounds Condensed Bold"/>
                <a:ea typeface="TT Rounds Condensed Bold"/>
                <a:cs typeface="TT Rounds Condensed Bold"/>
                <a:sym typeface="TT Rounds Condensed Bold"/>
              </a:rPr>
              <a:t>Paper : Web Automation for Public Service Portals</a:t>
            </a:r>
          </a:p>
          <a:p>
            <a:pPr algn="l">
              <a:lnSpc>
                <a:spcPts val="3228"/>
              </a:lnSpc>
            </a:pPr>
            <a:r>
              <a:rPr lang="en-US" sz="2360" spc="21" b="true">
                <a:solidFill>
                  <a:srgbClr val="000000"/>
                </a:solidFill>
                <a:latin typeface="TT Rounds Condensed Bold"/>
                <a:ea typeface="TT Rounds Condensed Bold"/>
                <a:cs typeface="TT Rounds Condensed Bold"/>
                <a:sym typeface="TT Rounds Condensed Bold"/>
              </a:rPr>
              <a:t>Advantages:</a:t>
            </a:r>
          </a:p>
          <a:p>
            <a:pPr algn="l" marL="509525" indent="-254762" lvl="1">
              <a:lnSpc>
                <a:spcPts val="3228"/>
              </a:lnSpc>
              <a:buFont typeface="Arial"/>
              <a:buChar char="•"/>
            </a:pPr>
            <a:r>
              <a:rPr lang="en-US" sz="2360" spc="21">
                <a:solidFill>
                  <a:srgbClr val="000000"/>
                </a:solidFill>
                <a:latin typeface="TT Rounds Condensed"/>
                <a:ea typeface="TT Rounds Condensed"/>
                <a:cs typeface="TT Rounds Condensed"/>
                <a:sym typeface="TT Rounds Condensed"/>
              </a:rPr>
              <a:t>Discusses the effectiveness of web scraping and RPA for automating interactions with government websites.</a:t>
            </a:r>
          </a:p>
          <a:p>
            <a:pPr algn="l" marL="509525" indent="-254762" lvl="1">
              <a:lnSpc>
                <a:spcPts val="3228"/>
              </a:lnSpc>
              <a:buFont typeface="Arial"/>
              <a:buChar char="•"/>
            </a:pPr>
            <a:r>
              <a:rPr lang="en-US" sz="2360" spc="21">
                <a:solidFill>
                  <a:srgbClr val="000000"/>
                </a:solidFill>
                <a:latin typeface="TT Rounds Condensed"/>
                <a:ea typeface="TT Rounds Condensed"/>
                <a:cs typeface="TT Rounds Condensed"/>
                <a:sym typeface="TT Rounds Condensed"/>
              </a:rPr>
              <a:t>Demonstrates the ability to extract large volumes of data efficiently and accurately.</a:t>
            </a:r>
          </a:p>
          <a:p>
            <a:pPr algn="l">
              <a:lnSpc>
                <a:spcPts val="3228"/>
              </a:lnSpc>
            </a:pPr>
            <a:r>
              <a:rPr lang="en-US" sz="2360" spc="21" b="true">
                <a:solidFill>
                  <a:srgbClr val="000000"/>
                </a:solidFill>
                <a:latin typeface="TT Rounds Condensed Bold"/>
                <a:ea typeface="TT Rounds Condensed Bold"/>
                <a:cs typeface="TT Rounds Condensed Bold"/>
                <a:sym typeface="TT Rounds Condensed Bold"/>
              </a:rPr>
              <a:t>Disadvantages:</a:t>
            </a:r>
          </a:p>
          <a:p>
            <a:pPr algn="l" marL="509525" indent="-254762" lvl="1">
              <a:lnSpc>
                <a:spcPts val="3228"/>
              </a:lnSpc>
              <a:buFont typeface="Arial"/>
              <a:buChar char="•"/>
            </a:pPr>
            <a:r>
              <a:rPr lang="en-US" sz="2360" spc="21">
                <a:solidFill>
                  <a:srgbClr val="000000"/>
                </a:solidFill>
                <a:latin typeface="TT Rounds Condensed"/>
                <a:ea typeface="TT Rounds Condensed"/>
                <a:cs typeface="TT Rounds Condensed"/>
                <a:sym typeface="TT Rounds Condensed"/>
              </a:rPr>
              <a:t>Prone to failure when website structures or formats change frequently.</a:t>
            </a:r>
          </a:p>
          <a:p>
            <a:pPr algn="l" marL="509525" indent="-254762" lvl="1">
              <a:lnSpc>
                <a:spcPts val="3228"/>
              </a:lnSpc>
              <a:buFont typeface="Arial"/>
              <a:buChar char="•"/>
            </a:pPr>
            <a:r>
              <a:rPr lang="en-US" sz="2360" spc="21">
                <a:solidFill>
                  <a:srgbClr val="000000"/>
                </a:solidFill>
                <a:latin typeface="TT Rounds Condensed"/>
                <a:ea typeface="TT Rounds Condensed"/>
                <a:cs typeface="TT Rounds Condensed"/>
                <a:sym typeface="TT Rounds Condensed"/>
              </a:rPr>
              <a:t>Ethical concerns about data privacy when automating public data portals.</a:t>
            </a:r>
          </a:p>
          <a:p>
            <a:pPr algn="l">
              <a:lnSpc>
                <a:spcPts val="1723"/>
              </a:lnSpc>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Main Objective</a:t>
            </a:r>
          </a:p>
        </p:txBody>
      </p:sp>
      <p:sp>
        <p:nvSpPr>
          <p:cNvPr name="TextBox 10" id="10"/>
          <p:cNvSpPr txBox="true"/>
          <p:nvPr/>
        </p:nvSpPr>
        <p:spPr>
          <a:xfrm rot="0">
            <a:off x="1200469" y="1504791"/>
            <a:ext cx="7352663" cy="1850865"/>
          </a:xfrm>
          <a:prstGeom prst="rect">
            <a:avLst/>
          </a:prstGeom>
        </p:spPr>
        <p:txBody>
          <a:bodyPr anchor="t" rtlCol="false" tIns="0" lIns="0" bIns="0" rIns="0">
            <a:spAutoFit/>
          </a:bodyPr>
          <a:lstStyle/>
          <a:p>
            <a:pPr algn="l">
              <a:lnSpc>
                <a:spcPts val="2870"/>
              </a:lnSpc>
            </a:pPr>
          </a:p>
          <a:p>
            <a:pPr algn="l" marL="269973" indent="-134986" lvl="1">
              <a:lnSpc>
                <a:spcPts val="2870"/>
              </a:lnSpc>
              <a:buFont typeface="Arial"/>
              <a:buChar char="•"/>
            </a:pPr>
            <a:r>
              <a:rPr lang="en-US" sz="2098" spc="18">
                <a:solidFill>
                  <a:srgbClr val="000000"/>
                </a:solidFill>
                <a:latin typeface="TT Rounds Condensed"/>
                <a:ea typeface="TT Rounds Condensed"/>
                <a:cs typeface="TT Rounds Condensed"/>
                <a:sym typeface="TT Rounds Condensed"/>
              </a:rPr>
              <a:t>The main objective of the proposed system is to automate CRM workflows using UiPath, ensuring accurate, efficient, and real-time data handling, reducing manual effort, minimizing errors, and enhancing overall customer service and satisfaction.</a:t>
            </a:r>
          </a:p>
          <a:p>
            <a:pPr algn="l">
              <a:lnSpc>
                <a:spcPts val="134"/>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Architecture</a:t>
            </a:r>
          </a:p>
        </p:txBody>
      </p:sp>
      <p:sp>
        <p:nvSpPr>
          <p:cNvPr name="Freeform 10" id="10"/>
          <p:cNvSpPr/>
          <p:nvPr/>
        </p:nvSpPr>
        <p:spPr>
          <a:xfrm flipH="false" flipV="false" rot="0">
            <a:off x="3686468" y="1451859"/>
            <a:ext cx="1890424" cy="609662"/>
          </a:xfrm>
          <a:custGeom>
            <a:avLst/>
            <a:gdLst/>
            <a:ahLst/>
            <a:cxnLst/>
            <a:rect r="r" b="b" t="t" l="l"/>
            <a:pathLst>
              <a:path h="609662" w="1890424">
                <a:moveTo>
                  <a:pt x="0" y="0"/>
                </a:moveTo>
                <a:lnTo>
                  <a:pt x="1890424" y="0"/>
                </a:lnTo>
                <a:lnTo>
                  <a:pt x="1890424" y="609662"/>
                </a:lnTo>
                <a:lnTo>
                  <a:pt x="0" y="6096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3761908" y="2568700"/>
            <a:ext cx="1450164" cy="677952"/>
          </a:xfrm>
          <a:custGeom>
            <a:avLst/>
            <a:gdLst/>
            <a:ahLst/>
            <a:cxnLst/>
            <a:rect r="r" b="b" t="t" l="l"/>
            <a:pathLst>
              <a:path h="677952" w="1450164">
                <a:moveTo>
                  <a:pt x="0" y="0"/>
                </a:moveTo>
                <a:lnTo>
                  <a:pt x="1450164" y="0"/>
                </a:lnTo>
                <a:lnTo>
                  <a:pt x="1450164" y="677951"/>
                </a:lnTo>
                <a:lnTo>
                  <a:pt x="0" y="67795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4899862" y="4018926"/>
            <a:ext cx="1450164" cy="677952"/>
          </a:xfrm>
          <a:custGeom>
            <a:avLst/>
            <a:gdLst/>
            <a:ahLst/>
            <a:cxnLst/>
            <a:rect r="r" b="b" t="t" l="l"/>
            <a:pathLst>
              <a:path h="677952" w="1450164">
                <a:moveTo>
                  <a:pt x="0" y="0"/>
                </a:moveTo>
                <a:lnTo>
                  <a:pt x="1450164" y="0"/>
                </a:lnTo>
                <a:lnTo>
                  <a:pt x="1450164" y="677952"/>
                </a:lnTo>
                <a:lnTo>
                  <a:pt x="0" y="6779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2687104" y="4018926"/>
            <a:ext cx="1450164" cy="677952"/>
          </a:xfrm>
          <a:custGeom>
            <a:avLst/>
            <a:gdLst/>
            <a:ahLst/>
            <a:cxnLst/>
            <a:rect r="r" b="b" t="t" l="l"/>
            <a:pathLst>
              <a:path h="677952" w="1450164">
                <a:moveTo>
                  <a:pt x="0" y="0"/>
                </a:moveTo>
                <a:lnTo>
                  <a:pt x="1450163" y="0"/>
                </a:lnTo>
                <a:lnTo>
                  <a:pt x="1450163" y="677952"/>
                </a:lnTo>
                <a:lnTo>
                  <a:pt x="0" y="6779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4899862" y="5249618"/>
            <a:ext cx="1450164" cy="677952"/>
          </a:xfrm>
          <a:custGeom>
            <a:avLst/>
            <a:gdLst/>
            <a:ahLst/>
            <a:cxnLst/>
            <a:rect r="r" b="b" t="t" l="l"/>
            <a:pathLst>
              <a:path h="677952" w="1450164">
                <a:moveTo>
                  <a:pt x="0" y="0"/>
                </a:moveTo>
                <a:lnTo>
                  <a:pt x="1450164" y="0"/>
                </a:lnTo>
                <a:lnTo>
                  <a:pt x="1450164" y="677952"/>
                </a:lnTo>
                <a:lnTo>
                  <a:pt x="0" y="6779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2950032" y="5202329"/>
            <a:ext cx="924307" cy="881558"/>
          </a:xfrm>
          <a:custGeom>
            <a:avLst/>
            <a:gdLst/>
            <a:ahLst/>
            <a:cxnLst/>
            <a:rect r="r" b="b" t="t" l="l"/>
            <a:pathLst>
              <a:path h="881558" w="924307">
                <a:moveTo>
                  <a:pt x="0" y="0"/>
                </a:moveTo>
                <a:lnTo>
                  <a:pt x="924307" y="0"/>
                </a:lnTo>
                <a:lnTo>
                  <a:pt x="924307" y="881558"/>
                </a:lnTo>
                <a:lnTo>
                  <a:pt x="0" y="88155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6" id="16"/>
          <p:cNvSpPr txBox="true"/>
          <p:nvPr/>
        </p:nvSpPr>
        <p:spPr>
          <a:xfrm rot="0">
            <a:off x="4066897" y="1565638"/>
            <a:ext cx="1199936" cy="495882"/>
          </a:xfrm>
          <a:prstGeom prst="rect">
            <a:avLst/>
          </a:prstGeom>
        </p:spPr>
        <p:txBody>
          <a:bodyPr anchor="t" rtlCol="false" tIns="0" lIns="0" bIns="0" rIns="0">
            <a:spAutoFit/>
          </a:bodyPr>
          <a:lstStyle/>
          <a:p>
            <a:pPr algn="ctr">
              <a:lnSpc>
                <a:spcPts val="1268"/>
              </a:lnSpc>
              <a:spcBef>
                <a:spcPct val="0"/>
              </a:spcBef>
            </a:pPr>
            <a:r>
              <a:rPr lang="en-US" sz="906" spc="0">
                <a:solidFill>
                  <a:srgbClr val="000000"/>
                </a:solidFill>
                <a:latin typeface="Times New Roman"/>
                <a:ea typeface="Times New Roman"/>
                <a:cs typeface="Times New Roman"/>
                <a:sym typeface="Times New Roman"/>
              </a:rPr>
              <a:t>Customer Interaction | (Email, Forms, Chat, etc.) </a:t>
            </a:r>
          </a:p>
        </p:txBody>
      </p:sp>
      <p:sp>
        <p:nvSpPr>
          <p:cNvPr name="TextBox 17" id="17"/>
          <p:cNvSpPr txBox="true"/>
          <p:nvPr/>
        </p:nvSpPr>
        <p:spPr>
          <a:xfrm rot="0">
            <a:off x="3844300" y="2733438"/>
            <a:ext cx="1247913" cy="312188"/>
          </a:xfrm>
          <a:prstGeom prst="rect">
            <a:avLst/>
          </a:prstGeom>
        </p:spPr>
        <p:txBody>
          <a:bodyPr anchor="t" rtlCol="false" tIns="0" lIns="0" bIns="0" rIns="0">
            <a:spAutoFit/>
          </a:bodyPr>
          <a:lstStyle/>
          <a:p>
            <a:pPr algn="ctr">
              <a:lnSpc>
                <a:spcPts val="1168"/>
              </a:lnSpc>
              <a:spcBef>
                <a:spcPct val="0"/>
              </a:spcBef>
            </a:pPr>
            <a:r>
              <a:rPr lang="en-US" sz="834" spc="0">
                <a:solidFill>
                  <a:srgbClr val="000000"/>
                </a:solidFill>
                <a:latin typeface="Times New Roman"/>
                <a:ea typeface="Times New Roman"/>
                <a:cs typeface="Times New Roman"/>
                <a:sym typeface="Times New Roman"/>
              </a:rPr>
              <a:t>UiPath RPA Bot  (Orchestrator)</a:t>
            </a:r>
          </a:p>
        </p:txBody>
      </p:sp>
      <p:sp>
        <p:nvSpPr>
          <p:cNvPr name="TextBox 18" id="18"/>
          <p:cNvSpPr txBox="true"/>
          <p:nvPr/>
        </p:nvSpPr>
        <p:spPr>
          <a:xfrm rot="0">
            <a:off x="2964156" y="4171043"/>
            <a:ext cx="896060" cy="335617"/>
          </a:xfrm>
          <a:prstGeom prst="rect">
            <a:avLst/>
          </a:prstGeom>
        </p:spPr>
        <p:txBody>
          <a:bodyPr anchor="t" rtlCol="false" tIns="0" lIns="0" bIns="0" rIns="0">
            <a:spAutoFit/>
          </a:bodyPr>
          <a:lstStyle/>
          <a:p>
            <a:pPr algn="ctr">
              <a:lnSpc>
                <a:spcPts val="1268"/>
              </a:lnSpc>
              <a:spcBef>
                <a:spcPct val="0"/>
              </a:spcBef>
            </a:pPr>
            <a:r>
              <a:rPr lang="en-US" sz="906" spc="0">
                <a:solidFill>
                  <a:srgbClr val="000000"/>
                </a:solidFill>
                <a:latin typeface="Times New Roman"/>
                <a:ea typeface="Times New Roman"/>
                <a:cs typeface="Times New Roman"/>
                <a:sym typeface="Times New Roman"/>
              </a:rPr>
              <a:t> CRM System  (e.g., Salesforce)</a:t>
            </a:r>
          </a:p>
        </p:txBody>
      </p:sp>
      <p:sp>
        <p:nvSpPr>
          <p:cNvPr name="TextBox 19" id="19"/>
          <p:cNvSpPr txBox="true"/>
          <p:nvPr/>
        </p:nvSpPr>
        <p:spPr>
          <a:xfrm rot="0">
            <a:off x="5127068" y="4171043"/>
            <a:ext cx="995752" cy="335617"/>
          </a:xfrm>
          <a:prstGeom prst="rect">
            <a:avLst/>
          </a:prstGeom>
        </p:spPr>
        <p:txBody>
          <a:bodyPr anchor="t" rtlCol="false" tIns="0" lIns="0" bIns="0" rIns="0">
            <a:spAutoFit/>
          </a:bodyPr>
          <a:lstStyle/>
          <a:p>
            <a:pPr algn="ctr">
              <a:lnSpc>
                <a:spcPts val="1268"/>
              </a:lnSpc>
              <a:spcBef>
                <a:spcPct val="0"/>
              </a:spcBef>
            </a:pPr>
            <a:r>
              <a:rPr lang="en-US" sz="906" spc="0">
                <a:solidFill>
                  <a:srgbClr val="000000"/>
                </a:solidFill>
                <a:latin typeface="Times New Roman"/>
                <a:ea typeface="Times New Roman"/>
                <a:cs typeface="Times New Roman"/>
                <a:sym typeface="Times New Roman"/>
              </a:rPr>
              <a:t>Email/Notification (Outlook, Gmail) </a:t>
            </a:r>
          </a:p>
        </p:txBody>
      </p:sp>
      <p:sp>
        <p:nvSpPr>
          <p:cNvPr name="TextBox 20" id="20"/>
          <p:cNvSpPr txBox="true"/>
          <p:nvPr/>
        </p:nvSpPr>
        <p:spPr>
          <a:xfrm rot="0">
            <a:off x="4952640" y="5401735"/>
            <a:ext cx="1344608" cy="335617"/>
          </a:xfrm>
          <a:prstGeom prst="rect">
            <a:avLst/>
          </a:prstGeom>
        </p:spPr>
        <p:txBody>
          <a:bodyPr anchor="t" rtlCol="false" tIns="0" lIns="0" bIns="0" rIns="0">
            <a:spAutoFit/>
          </a:bodyPr>
          <a:lstStyle/>
          <a:p>
            <a:pPr algn="ctr">
              <a:lnSpc>
                <a:spcPts val="1268"/>
              </a:lnSpc>
            </a:pPr>
            <a:r>
              <a:rPr lang="en-US" sz="906" spc="0">
                <a:solidFill>
                  <a:srgbClr val="000000"/>
                </a:solidFill>
                <a:latin typeface="Times New Roman"/>
                <a:ea typeface="Times New Roman"/>
                <a:cs typeface="Times New Roman"/>
                <a:sym typeface="Times New Roman"/>
              </a:rPr>
              <a:t>Report Generation</a:t>
            </a:r>
          </a:p>
          <a:p>
            <a:pPr algn="ctr">
              <a:lnSpc>
                <a:spcPts val="1268"/>
              </a:lnSpc>
              <a:spcBef>
                <a:spcPct val="0"/>
              </a:spcBef>
            </a:pPr>
            <a:r>
              <a:rPr lang="en-US" sz="906" spc="0">
                <a:solidFill>
                  <a:srgbClr val="000000"/>
                </a:solidFill>
                <a:latin typeface="Times New Roman"/>
                <a:ea typeface="Times New Roman"/>
                <a:cs typeface="Times New Roman"/>
                <a:sym typeface="Times New Roman"/>
              </a:rPr>
              <a:t>(Power BI, Excel)</a:t>
            </a:r>
          </a:p>
        </p:txBody>
      </p:sp>
      <p:sp>
        <p:nvSpPr>
          <p:cNvPr name="TextBox 21" id="21"/>
          <p:cNvSpPr txBox="true"/>
          <p:nvPr/>
        </p:nvSpPr>
        <p:spPr>
          <a:xfrm rot="0">
            <a:off x="2962103" y="5534367"/>
            <a:ext cx="924307" cy="335617"/>
          </a:xfrm>
          <a:prstGeom prst="rect">
            <a:avLst/>
          </a:prstGeom>
        </p:spPr>
        <p:txBody>
          <a:bodyPr anchor="t" rtlCol="false" tIns="0" lIns="0" bIns="0" rIns="0">
            <a:spAutoFit/>
          </a:bodyPr>
          <a:lstStyle/>
          <a:p>
            <a:pPr algn="ctr">
              <a:lnSpc>
                <a:spcPts val="1268"/>
              </a:lnSpc>
              <a:spcBef>
                <a:spcPct val="0"/>
              </a:spcBef>
            </a:pPr>
            <a:r>
              <a:rPr lang="en-US" sz="906" spc="0">
                <a:solidFill>
                  <a:srgbClr val="000000"/>
                </a:solidFill>
                <a:latin typeface="Times New Roman"/>
                <a:ea typeface="Times New Roman"/>
                <a:cs typeface="Times New Roman"/>
                <a:sym typeface="Times New Roman"/>
              </a:rPr>
              <a:t>Data Storage (Database/CRM) </a:t>
            </a:r>
          </a:p>
        </p:txBody>
      </p:sp>
      <p:sp>
        <p:nvSpPr>
          <p:cNvPr name="AutoShape 22" id="22"/>
          <p:cNvSpPr/>
          <p:nvPr/>
        </p:nvSpPr>
        <p:spPr>
          <a:xfrm flipH="true">
            <a:off x="4486990" y="2061521"/>
            <a:ext cx="0" cy="507179"/>
          </a:xfrm>
          <a:prstGeom prst="line">
            <a:avLst/>
          </a:prstGeom>
          <a:ln cap="flat" w="28575">
            <a:solidFill>
              <a:srgbClr val="000000"/>
            </a:solidFill>
            <a:prstDash val="solid"/>
            <a:headEnd type="none" len="sm" w="sm"/>
            <a:tailEnd type="arrow" len="sm" w="med"/>
          </a:ln>
        </p:spPr>
      </p:sp>
      <p:sp>
        <p:nvSpPr>
          <p:cNvPr name="AutoShape 23" id="23"/>
          <p:cNvSpPr/>
          <p:nvPr/>
        </p:nvSpPr>
        <p:spPr>
          <a:xfrm>
            <a:off x="3380610" y="3619296"/>
            <a:ext cx="2244334" cy="0"/>
          </a:xfrm>
          <a:prstGeom prst="line">
            <a:avLst/>
          </a:prstGeom>
          <a:ln cap="flat" w="28575">
            <a:solidFill>
              <a:srgbClr val="000000"/>
            </a:solidFill>
            <a:prstDash val="solid"/>
            <a:headEnd type="none" len="sm" w="sm"/>
            <a:tailEnd type="none" len="sm" w="sm"/>
          </a:ln>
        </p:spPr>
      </p:sp>
      <p:sp>
        <p:nvSpPr>
          <p:cNvPr name="AutoShape 24" id="24"/>
          <p:cNvSpPr/>
          <p:nvPr/>
        </p:nvSpPr>
        <p:spPr>
          <a:xfrm flipH="true">
            <a:off x="4468256" y="3246651"/>
            <a:ext cx="18733" cy="372645"/>
          </a:xfrm>
          <a:prstGeom prst="line">
            <a:avLst/>
          </a:prstGeom>
          <a:ln cap="flat" w="28575">
            <a:solidFill>
              <a:srgbClr val="000000"/>
            </a:solidFill>
            <a:prstDash val="solid"/>
            <a:headEnd type="none" len="sm" w="sm"/>
            <a:tailEnd type="arrow" len="sm" w="med"/>
          </a:ln>
        </p:spPr>
      </p:sp>
      <p:sp>
        <p:nvSpPr>
          <p:cNvPr name="AutoShape 25" id="25"/>
          <p:cNvSpPr/>
          <p:nvPr/>
        </p:nvSpPr>
        <p:spPr>
          <a:xfrm flipH="true">
            <a:off x="5624944" y="3619296"/>
            <a:ext cx="0" cy="399630"/>
          </a:xfrm>
          <a:prstGeom prst="line">
            <a:avLst/>
          </a:prstGeom>
          <a:ln cap="flat" w="28575">
            <a:solidFill>
              <a:srgbClr val="000000"/>
            </a:solidFill>
            <a:prstDash val="solid"/>
            <a:headEnd type="none" len="sm" w="sm"/>
            <a:tailEnd type="arrow" len="sm" w="med"/>
          </a:ln>
        </p:spPr>
      </p:sp>
      <p:sp>
        <p:nvSpPr>
          <p:cNvPr name="AutoShape 26" id="26"/>
          <p:cNvSpPr/>
          <p:nvPr/>
        </p:nvSpPr>
        <p:spPr>
          <a:xfrm flipH="true">
            <a:off x="3392938" y="3619296"/>
            <a:ext cx="0" cy="399630"/>
          </a:xfrm>
          <a:prstGeom prst="line">
            <a:avLst/>
          </a:prstGeom>
          <a:ln cap="flat" w="28575">
            <a:solidFill>
              <a:srgbClr val="000000"/>
            </a:solidFill>
            <a:prstDash val="solid"/>
            <a:headEnd type="none" len="sm" w="sm"/>
            <a:tailEnd type="arrow" len="sm" w="med"/>
          </a:ln>
        </p:spPr>
      </p:sp>
      <p:sp>
        <p:nvSpPr>
          <p:cNvPr name="AutoShape 27" id="27"/>
          <p:cNvSpPr/>
          <p:nvPr/>
        </p:nvSpPr>
        <p:spPr>
          <a:xfrm flipH="true">
            <a:off x="5624944" y="4697153"/>
            <a:ext cx="12328" cy="552466"/>
          </a:xfrm>
          <a:prstGeom prst="line">
            <a:avLst/>
          </a:prstGeom>
          <a:ln cap="flat" w="28575">
            <a:solidFill>
              <a:srgbClr val="000000"/>
            </a:solidFill>
            <a:prstDash val="solid"/>
            <a:headEnd type="none" len="sm" w="sm"/>
            <a:tailEnd type="arrow" len="sm" w="med"/>
          </a:ln>
        </p:spPr>
      </p:sp>
      <p:sp>
        <p:nvSpPr>
          <p:cNvPr name="AutoShape 28" id="28"/>
          <p:cNvSpPr/>
          <p:nvPr/>
        </p:nvSpPr>
        <p:spPr>
          <a:xfrm flipH="true">
            <a:off x="3412186" y="4699384"/>
            <a:ext cx="12071" cy="502945"/>
          </a:xfrm>
          <a:prstGeom prst="line">
            <a:avLst/>
          </a:prstGeom>
          <a:ln cap="flat" w="28575">
            <a:solidFill>
              <a:srgbClr val="000000"/>
            </a:solidFill>
            <a:prstDash val="solid"/>
            <a:headEnd type="none" len="sm" w="sm"/>
            <a:tailEnd type="arrow" len="sm" w="med"/>
          </a:ln>
        </p:spPr>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System Requirements</a:t>
            </a:r>
          </a:p>
        </p:txBody>
      </p:sp>
      <p:sp>
        <p:nvSpPr>
          <p:cNvPr name="TextBox 10" id="10"/>
          <p:cNvSpPr txBox="true"/>
          <p:nvPr/>
        </p:nvSpPr>
        <p:spPr>
          <a:xfrm rot="0">
            <a:off x="1288042" y="1680362"/>
            <a:ext cx="6843415" cy="4057650"/>
          </a:xfrm>
          <a:prstGeom prst="rect">
            <a:avLst/>
          </a:prstGeom>
        </p:spPr>
        <p:txBody>
          <a:bodyPr anchor="t" rtlCol="false" tIns="0" lIns="0" bIns="0" rIns="0">
            <a:spAutoFit/>
          </a:bodyPr>
          <a:lstStyle/>
          <a:p>
            <a:pPr algn="just">
              <a:lnSpc>
                <a:spcPts val="2647"/>
              </a:lnSpc>
            </a:pPr>
            <a:r>
              <a:rPr lang="en-US" b="true" sz="2206" spc="20">
                <a:solidFill>
                  <a:srgbClr val="000000"/>
                </a:solidFill>
                <a:latin typeface="TT Rounds Condensed Bold"/>
                <a:ea typeface="TT Rounds Condensed Bold"/>
                <a:cs typeface="TT Rounds Condensed Bold"/>
                <a:sym typeface="TT Rounds Condensed Bold"/>
              </a:rPr>
              <a:t>Hardware:</a:t>
            </a:r>
          </a:p>
          <a:p>
            <a:pPr algn="just" marL="476417" indent="-238209" lvl="1">
              <a:lnSpc>
                <a:spcPts val="2647"/>
              </a:lnSpc>
              <a:buFont typeface="Arial"/>
              <a:buChar char="•"/>
            </a:pPr>
            <a:r>
              <a:rPr lang="en-US" sz="2206" spc="20">
                <a:solidFill>
                  <a:srgbClr val="000000"/>
                </a:solidFill>
                <a:latin typeface="TT Rounds Condensed"/>
                <a:ea typeface="TT Rounds Condensed"/>
                <a:cs typeface="TT Rounds Condensed"/>
                <a:sym typeface="TT Rounds Condensed"/>
              </a:rPr>
              <a:t>Dual-core processor</a:t>
            </a:r>
          </a:p>
          <a:p>
            <a:pPr algn="just" marL="476417" indent="-238209" lvl="1">
              <a:lnSpc>
                <a:spcPts val="2647"/>
              </a:lnSpc>
              <a:buFont typeface="Arial"/>
              <a:buChar char="•"/>
            </a:pPr>
            <a:r>
              <a:rPr lang="en-US" sz="2206" spc="20">
                <a:solidFill>
                  <a:srgbClr val="000000"/>
                </a:solidFill>
                <a:latin typeface="TT Rounds Condensed"/>
                <a:ea typeface="TT Rounds Condensed"/>
                <a:cs typeface="TT Rounds Condensed"/>
                <a:sym typeface="TT Rounds Condensed"/>
              </a:rPr>
              <a:t>8 GB RAM</a:t>
            </a:r>
          </a:p>
          <a:p>
            <a:pPr algn="just" marL="476417" indent="-238209" lvl="1">
              <a:lnSpc>
                <a:spcPts val="2647"/>
              </a:lnSpc>
              <a:buFont typeface="Arial"/>
              <a:buChar char="•"/>
            </a:pPr>
            <a:r>
              <a:rPr lang="en-US" sz="2206" spc="20">
                <a:solidFill>
                  <a:srgbClr val="000000"/>
                </a:solidFill>
                <a:latin typeface="TT Rounds Condensed"/>
                <a:ea typeface="TT Rounds Condensed"/>
                <a:cs typeface="TT Rounds Condensed"/>
                <a:sym typeface="TT Rounds Condensed"/>
              </a:rPr>
              <a:t>100 GB free storage</a:t>
            </a:r>
          </a:p>
          <a:p>
            <a:pPr algn="just" marL="476417" indent="-238209" lvl="1">
              <a:lnSpc>
                <a:spcPts val="2647"/>
              </a:lnSpc>
              <a:buFont typeface="Arial"/>
              <a:buChar char="•"/>
            </a:pPr>
            <a:r>
              <a:rPr lang="en-US" sz="2206" spc="19">
                <a:solidFill>
                  <a:srgbClr val="000000"/>
                </a:solidFill>
                <a:latin typeface="TT Rounds Condensed"/>
                <a:ea typeface="TT Rounds Condensed"/>
                <a:cs typeface="TT Rounds Condensed"/>
                <a:sym typeface="TT Rounds Condensed"/>
              </a:rPr>
              <a:t>Stable internet connection</a:t>
            </a:r>
          </a:p>
          <a:p>
            <a:pPr algn="just">
              <a:lnSpc>
                <a:spcPts val="3007"/>
              </a:lnSpc>
            </a:pPr>
          </a:p>
          <a:p>
            <a:pPr algn="just">
              <a:lnSpc>
                <a:spcPts val="2647"/>
              </a:lnSpc>
            </a:pPr>
            <a:r>
              <a:rPr lang="en-US" b="true" sz="2206" spc="20">
                <a:solidFill>
                  <a:srgbClr val="000000"/>
                </a:solidFill>
                <a:latin typeface="TT Rounds Condensed Bold"/>
                <a:ea typeface="TT Rounds Condensed Bold"/>
                <a:cs typeface="TT Rounds Condensed Bold"/>
                <a:sym typeface="TT Rounds Condensed Bold"/>
              </a:rPr>
              <a:t>Software:</a:t>
            </a:r>
          </a:p>
          <a:p>
            <a:pPr algn="just" marL="476417" indent="-238209" lvl="1">
              <a:lnSpc>
                <a:spcPts val="2647"/>
              </a:lnSpc>
              <a:buFont typeface="Arial"/>
              <a:buChar char="•"/>
            </a:pPr>
            <a:r>
              <a:rPr lang="en-US" sz="2206" spc="20">
                <a:solidFill>
                  <a:srgbClr val="000000"/>
                </a:solidFill>
                <a:latin typeface="TT Rounds Condensed"/>
                <a:ea typeface="TT Rounds Condensed"/>
                <a:cs typeface="TT Rounds Condensed"/>
                <a:sym typeface="TT Rounds Condensed"/>
              </a:rPr>
              <a:t>Windows 10/11</a:t>
            </a:r>
          </a:p>
          <a:p>
            <a:pPr algn="just" marL="476417" indent="-238209" lvl="1">
              <a:lnSpc>
                <a:spcPts val="2647"/>
              </a:lnSpc>
              <a:buFont typeface="Arial"/>
              <a:buChar char="•"/>
            </a:pPr>
            <a:r>
              <a:rPr lang="en-US" sz="2206" spc="20">
                <a:solidFill>
                  <a:srgbClr val="000000"/>
                </a:solidFill>
                <a:latin typeface="TT Rounds Condensed"/>
                <a:ea typeface="TT Rounds Condensed"/>
                <a:cs typeface="TT Rounds Condensed"/>
                <a:sym typeface="TT Rounds Condensed"/>
              </a:rPr>
              <a:t>UiPath Studio</a:t>
            </a:r>
          </a:p>
          <a:p>
            <a:pPr algn="just" marL="476417" indent="-238209" lvl="1">
              <a:lnSpc>
                <a:spcPts val="2647"/>
              </a:lnSpc>
              <a:buFont typeface="Arial"/>
              <a:buChar char="•"/>
            </a:pPr>
            <a:r>
              <a:rPr lang="en-US" sz="2206" spc="20">
                <a:solidFill>
                  <a:srgbClr val="000000"/>
                </a:solidFill>
                <a:latin typeface="TT Rounds Condensed"/>
                <a:ea typeface="TT Rounds Condensed"/>
                <a:cs typeface="TT Rounds Condensed"/>
                <a:sym typeface="TT Rounds Condensed"/>
              </a:rPr>
              <a:t>Compatible CRM (Salesforce, Microsoft Dynamics, etc.)</a:t>
            </a:r>
          </a:p>
          <a:p>
            <a:pPr algn="just" marL="476417" indent="-238209" lvl="1">
              <a:lnSpc>
                <a:spcPts val="2647"/>
              </a:lnSpc>
              <a:buFont typeface="Arial"/>
              <a:buChar char="•"/>
            </a:pPr>
            <a:r>
              <a:rPr lang="en-US" sz="2206" spc="20">
                <a:solidFill>
                  <a:srgbClr val="000000"/>
                </a:solidFill>
                <a:latin typeface="TT Rounds Condensed"/>
                <a:ea typeface="TT Rounds Condensed"/>
                <a:cs typeface="TT Rounds Condensed"/>
                <a:sym typeface="TT Rounds Condensed"/>
              </a:rPr>
              <a:t>SQL database</a:t>
            </a:r>
          </a:p>
          <a:p>
            <a:pPr algn="just" marL="476417" indent="-238209" lvl="1">
              <a:lnSpc>
                <a:spcPts val="2647"/>
              </a:lnSpc>
              <a:buFont typeface="Arial"/>
              <a:buChar char="•"/>
            </a:pPr>
            <a:r>
              <a:rPr lang="en-US" sz="2206" spc="20">
                <a:solidFill>
                  <a:srgbClr val="000000"/>
                </a:solidFill>
                <a:latin typeface="TT Rounds Condensed"/>
                <a:ea typeface="TT Rounds Condensed"/>
                <a:cs typeface="TT Rounds Condensed"/>
                <a:sym typeface="TT Rounds Condensed"/>
              </a:rPr>
              <a:t>.NET Framework</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Functional Description</a:t>
            </a:r>
          </a:p>
        </p:txBody>
      </p:sp>
      <p:sp>
        <p:nvSpPr>
          <p:cNvPr name="TextBox 10" id="10"/>
          <p:cNvSpPr txBox="true"/>
          <p:nvPr/>
        </p:nvSpPr>
        <p:spPr>
          <a:xfrm rot="0">
            <a:off x="1007938" y="1287107"/>
            <a:ext cx="7737723" cy="514350"/>
          </a:xfrm>
          <a:prstGeom prst="rect">
            <a:avLst/>
          </a:prstGeom>
        </p:spPr>
        <p:txBody>
          <a:bodyPr anchor="t" rtlCol="false" tIns="0" lIns="0" bIns="0" rIns="0">
            <a:spAutoFit/>
          </a:bodyPr>
          <a:lstStyle/>
          <a:p>
            <a:pPr algn="l">
              <a:lnSpc>
                <a:spcPts val="2048"/>
              </a:lnSpc>
              <a:spcBef>
                <a:spcPct val="0"/>
              </a:spcBef>
            </a:pPr>
          </a:p>
          <a:p>
            <a:pPr algn="l">
              <a:lnSpc>
                <a:spcPts val="2048"/>
              </a:lnSpc>
              <a:spcBef>
                <a:spcPct val="0"/>
              </a:spcBef>
            </a:pPr>
            <a:r>
              <a:rPr lang="en-US" sz="1706" spc="15">
                <a:solidFill>
                  <a:srgbClr val="000000"/>
                </a:solidFill>
                <a:latin typeface="TT Rounds Condensed"/>
                <a:ea typeface="TT Rounds Condensed"/>
                <a:cs typeface="TT Rounds Condensed"/>
                <a:sym typeface="TT Rounds Condensed"/>
              </a:rPr>
              <a:t>This module focuses on handling user inputs, retrieving relevant data, and validating it.</a:t>
            </a:r>
          </a:p>
        </p:txBody>
      </p:sp>
      <p:sp>
        <p:nvSpPr>
          <p:cNvPr name="TextBox 11" id="11"/>
          <p:cNvSpPr txBox="true"/>
          <p:nvPr/>
        </p:nvSpPr>
        <p:spPr>
          <a:xfrm rot="0">
            <a:off x="-176662" y="989965"/>
            <a:ext cx="5542721" cy="372744"/>
          </a:xfrm>
          <a:prstGeom prst="rect">
            <a:avLst/>
          </a:prstGeom>
        </p:spPr>
        <p:txBody>
          <a:bodyPr anchor="t" rtlCol="false" tIns="0" lIns="0" bIns="0" rIns="0">
            <a:spAutoFit/>
          </a:bodyPr>
          <a:lstStyle/>
          <a:p>
            <a:pPr algn="ctr">
              <a:lnSpc>
                <a:spcPts val="3080"/>
              </a:lnSpc>
            </a:pPr>
            <a:r>
              <a:rPr lang="en-US" sz="2200" b="true">
                <a:solidFill>
                  <a:srgbClr val="000000"/>
                </a:solidFill>
                <a:latin typeface="Canva Sans Bold"/>
                <a:ea typeface="Canva Sans Bold"/>
                <a:cs typeface="Canva Sans Bold"/>
                <a:sym typeface="Canva Sans Bold"/>
              </a:rPr>
              <a:t>Module 1:Data Processing Module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DAGXKmI3u0E</dc:identifier>
  <dcterms:modified xsi:type="dcterms:W3CDTF">2011-08-01T06:04:30Z</dcterms:modified>
  <cp:revision>1</cp:revision>
  <dc:title>220701125 rpa</dc:title>
</cp:coreProperties>
</file>