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76" y="1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[employee_data.csv]Sheet2!PivotTable2</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42560066034148558"/>
          <c:y val="3.999643283119567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s>
    <c:plotArea>
      <c:layout>
        <c:manualLayout>
          <c:layoutTarget val="inner"/>
          <c:xMode val="edge"/>
          <c:yMode val="edge"/>
          <c:x val="4.0992185539206305E-2"/>
          <c:y val="0.2389208006962576"/>
          <c:w val="0.64918751822688836"/>
          <c:h val="0.68189705453484983"/>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9</c:v>
                </c:pt>
                <c:pt idx="1">
                  <c:v>5</c:v>
                </c:pt>
                <c:pt idx="2">
                  <c:v>7</c:v>
                </c:pt>
                <c:pt idx="3">
                  <c:v>2</c:v>
                </c:pt>
                <c:pt idx="4">
                  <c:v>5</c:v>
                </c:pt>
                <c:pt idx="5">
                  <c:v>3</c:v>
                </c:pt>
                <c:pt idx="6">
                  <c:v>6</c:v>
                </c:pt>
                <c:pt idx="7">
                  <c:v>7</c:v>
                </c:pt>
                <c:pt idx="8">
                  <c:v>1</c:v>
                </c:pt>
                <c:pt idx="9">
                  <c:v>2</c:v>
                </c:pt>
              </c:numCache>
            </c:numRef>
          </c:val>
        </c:ser>
        <c:dLbls>
          <c:showLegendKey val="0"/>
          <c:showVal val="0"/>
          <c:showCatName val="0"/>
          <c:showSerName val="0"/>
          <c:showPercent val="0"/>
          <c:showBubbleSize val="0"/>
        </c:dLbls>
        <c:gapWidth val="219"/>
        <c:overlap val="-27"/>
        <c:axId val="288253224"/>
        <c:axId val="288250872"/>
      </c:barChart>
      <c:catAx>
        <c:axId val="288253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8250872"/>
        <c:crosses val="autoZero"/>
        <c:auto val="1"/>
        <c:lblAlgn val="ctr"/>
        <c:lblOffset val="100"/>
        <c:noMultiLvlLbl val="0"/>
      </c:catAx>
      <c:valAx>
        <c:axId val="288250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82532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79434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smtClean="0">
                <a:solidFill>
                  <a:srgbClr val="00B0F0"/>
                </a:solidFill>
              </a:rPr>
              <a:t>KEERTHIGA N</a:t>
            </a:r>
            <a:endParaRPr lang="en-US" sz="2400" dirty="0">
              <a:solidFill>
                <a:srgbClr val="00B0F0"/>
              </a:solidFill>
            </a:endParaRPr>
          </a:p>
          <a:p>
            <a:r>
              <a:rPr lang="en-US" sz="2400" dirty="0" smtClean="0"/>
              <a:t>REGISTER </a:t>
            </a:r>
            <a:r>
              <a:rPr lang="en-US" sz="2400" dirty="0"/>
              <a:t>NO</a:t>
            </a:r>
            <a:r>
              <a:rPr lang="en-US" sz="2400" dirty="0" smtClean="0"/>
              <a:t>:  </a:t>
            </a:r>
            <a:r>
              <a:rPr lang="en-US" sz="2400" dirty="0" smtClean="0">
                <a:solidFill>
                  <a:srgbClr val="00B0F0"/>
                </a:solidFill>
              </a:rPr>
              <a:t>312215838</a:t>
            </a:r>
            <a:endParaRPr lang="en-US" sz="2400" dirty="0">
              <a:solidFill>
                <a:srgbClr val="00B0F0"/>
              </a:solidFill>
            </a:endParaRPr>
          </a:p>
          <a:p>
            <a:r>
              <a:rPr lang="en-US" sz="2400" dirty="0"/>
              <a:t>DEPARTMENT</a:t>
            </a:r>
            <a:r>
              <a:rPr lang="en-US" sz="2400" dirty="0" smtClean="0"/>
              <a:t>:  </a:t>
            </a:r>
            <a:r>
              <a:rPr lang="en-US" sz="2400" dirty="0" smtClean="0">
                <a:solidFill>
                  <a:srgbClr val="00B0F0"/>
                </a:solidFill>
              </a:rPr>
              <a:t>B.COM ACCOUNTING AND FINANCE</a:t>
            </a:r>
            <a:endParaRPr lang="en-US" sz="2400" dirty="0">
              <a:solidFill>
                <a:srgbClr val="00B0F0"/>
              </a:solidFill>
            </a:endParaRPr>
          </a:p>
          <a:p>
            <a:r>
              <a:rPr lang="en-US" sz="2400" dirty="0" smtClean="0"/>
              <a:t>COLLEGE </a:t>
            </a:r>
            <a:r>
              <a:rPr lang="en-US" sz="2400" dirty="0" smtClean="0">
                <a:solidFill>
                  <a:srgbClr val="00B0F0"/>
                </a:solidFill>
              </a:rPr>
              <a:t> SHRI SHANKARLAL SUNDARBAI SHASUN JAIN COLLEGE FOR WOMEN</a:t>
            </a:r>
            <a:endParaRPr lang="en-US" sz="2400" dirty="0">
              <a:solidFill>
                <a:srgbClr val="00B0F0"/>
              </a:solidFill>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1143000" y="982341"/>
            <a:ext cx="8001000" cy="5909310"/>
          </a:xfrm>
          <a:prstGeom prst="rect">
            <a:avLst/>
          </a:prstGeom>
        </p:spPr>
        <p:txBody>
          <a:bodyPr wrap="square">
            <a:spAutoFit/>
          </a:bodyPr>
          <a:lstStyle/>
          <a:p>
            <a:pPr marL="285750" indent="-285750">
              <a:buFont typeface="Wingdings" panose="05000000000000000000" pitchFamily="2" charset="2"/>
              <a:buChar char="Ø"/>
            </a:pPr>
            <a:r>
              <a:rPr lang="en-US" b="1" dirty="0" smtClean="0">
                <a:solidFill>
                  <a:srgbClr val="00B0F0"/>
                </a:solidFill>
              </a:rPr>
              <a:t>DATA COLLECTION</a:t>
            </a:r>
          </a:p>
          <a:p>
            <a:pPr marL="285750" indent="-285750">
              <a:buFont typeface="Arial" panose="020B0604020202020204" pitchFamily="34" charset="0"/>
              <a:buChar char="•"/>
            </a:pPr>
            <a:r>
              <a:rPr lang="en-US" dirty="0" smtClean="0">
                <a:solidFill>
                  <a:srgbClr val="00B0F0"/>
                </a:solidFill>
              </a:rPr>
              <a:t>             THE DATA HAS BEENCOLLECTED THROUGH EDUNET DASH BOARD.</a:t>
            </a:r>
          </a:p>
          <a:p>
            <a:pPr marL="285750" indent="-285750">
              <a:buFont typeface="Arial" panose="020B0604020202020204" pitchFamily="34" charset="0"/>
              <a:buChar char="•"/>
            </a:pPr>
            <a:endParaRPr lang="en-US" dirty="0" smtClean="0">
              <a:solidFill>
                <a:srgbClr val="00B0F0"/>
              </a:solidFill>
            </a:endParaRPr>
          </a:p>
          <a:p>
            <a:pPr marL="285750" indent="-285750">
              <a:buFont typeface="Wingdings" panose="05000000000000000000" pitchFamily="2" charset="2"/>
              <a:buChar char="Ø"/>
            </a:pPr>
            <a:r>
              <a:rPr lang="en-US" b="1" dirty="0" smtClean="0">
                <a:solidFill>
                  <a:srgbClr val="00B0F0"/>
                </a:solidFill>
              </a:rPr>
              <a:t>FEARURE COLLECTION</a:t>
            </a:r>
          </a:p>
          <a:p>
            <a:pPr marL="285750" indent="-285750">
              <a:buFont typeface="Arial" panose="020B0604020202020204" pitchFamily="34" charset="0"/>
              <a:buChar char="•"/>
            </a:pPr>
            <a:r>
              <a:rPr lang="en-US" b="1" dirty="0">
                <a:solidFill>
                  <a:srgbClr val="00B0F0"/>
                </a:solidFill>
              </a:rPr>
              <a:t> </a:t>
            </a:r>
            <a:r>
              <a:rPr lang="en-US" dirty="0" smtClean="0">
                <a:solidFill>
                  <a:srgbClr val="00B0F0"/>
                </a:solidFill>
              </a:rPr>
              <a:t>            THE LISTED 10 FEATURES WERE TAKEN FOR THE ANAYSES OF DATA.</a:t>
            </a:r>
          </a:p>
          <a:p>
            <a:pPr marL="285750" indent="-285750">
              <a:buFont typeface="Arial" panose="020B0604020202020204" pitchFamily="34" charset="0"/>
              <a:buChar char="•"/>
            </a:pPr>
            <a:endParaRPr lang="en-US" dirty="0" smtClean="0">
              <a:solidFill>
                <a:srgbClr val="00B0F0"/>
              </a:solidFill>
            </a:endParaRPr>
          </a:p>
          <a:p>
            <a:pPr marL="285750" indent="-285750">
              <a:buFont typeface="Wingdings" panose="05000000000000000000" pitchFamily="2" charset="2"/>
              <a:buChar char="Ø"/>
            </a:pPr>
            <a:r>
              <a:rPr lang="en-US" b="1" dirty="0" smtClean="0">
                <a:solidFill>
                  <a:srgbClr val="00B0F0"/>
                </a:solidFill>
              </a:rPr>
              <a:t>DATA CLEANING</a:t>
            </a:r>
          </a:p>
          <a:p>
            <a:pPr marL="285750" indent="-285750">
              <a:buFont typeface="Arial" panose="020B0604020202020204" pitchFamily="34" charset="0"/>
              <a:buChar char="•"/>
            </a:pPr>
            <a:r>
              <a:rPr lang="en-US" dirty="0">
                <a:solidFill>
                  <a:srgbClr val="00B0F0"/>
                </a:solidFill>
              </a:rPr>
              <a:t> </a:t>
            </a:r>
            <a:r>
              <a:rPr lang="en-US" dirty="0" smtClean="0">
                <a:solidFill>
                  <a:srgbClr val="00B0F0"/>
                </a:solidFill>
              </a:rPr>
              <a:t>            IDENTIFYING THE MISSING VALUE.</a:t>
            </a:r>
          </a:p>
          <a:p>
            <a:pPr marL="285750" indent="-285750">
              <a:buFont typeface="Arial" panose="020B0604020202020204" pitchFamily="34" charset="0"/>
              <a:buChar char="•"/>
            </a:pPr>
            <a:r>
              <a:rPr lang="en-US" dirty="0">
                <a:solidFill>
                  <a:srgbClr val="00B0F0"/>
                </a:solidFill>
              </a:rPr>
              <a:t> </a:t>
            </a:r>
            <a:r>
              <a:rPr lang="en-US" dirty="0" smtClean="0">
                <a:solidFill>
                  <a:srgbClr val="00B0F0"/>
                </a:solidFill>
              </a:rPr>
              <a:t>            FILTERING OF THOSE MISSING VALUES.</a:t>
            </a:r>
          </a:p>
          <a:p>
            <a:pPr marL="285750" indent="-285750">
              <a:buFont typeface="Arial" panose="020B0604020202020204" pitchFamily="34" charset="0"/>
              <a:buChar char="•"/>
            </a:pPr>
            <a:endParaRPr lang="en-US" dirty="0" smtClean="0">
              <a:solidFill>
                <a:srgbClr val="00B0F0"/>
              </a:solidFill>
            </a:endParaRPr>
          </a:p>
          <a:p>
            <a:pPr marL="285750" indent="-285750">
              <a:buFont typeface="Wingdings" panose="05000000000000000000" pitchFamily="2" charset="2"/>
              <a:buChar char="Ø"/>
            </a:pPr>
            <a:r>
              <a:rPr lang="en-US" b="1" dirty="0" smtClean="0">
                <a:solidFill>
                  <a:srgbClr val="00B0F0"/>
                </a:solidFill>
              </a:rPr>
              <a:t>CALCULATION OF PERFORMANCE LEVEL</a:t>
            </a:r>
          </a:p>
          <a:p>
            <a:pPr marL="285750" indent="-285750">
              <a:buFont typeface="Arial" panose="020B0604020202020204" pitchFamily="34" charset="0"/>
              <a:buChar char="•"/>
            </a:pPr>
            <a:r>
              <a:rPr lang="en-US" dirty="0">
                <a:solidFill>
                  <a:srgbClr val="00B0F0"/>
                </a:solidFill>
              </a:rPr>
              <a:t> </a:t>
            </a:r>
            <a:r>
              <a:rPr lang="en-US" dirty="0" smtClean="0">
                <a:solidFill>
                  <a:srgbClr val="00B0F0"/>
                </a:solidFill>
              </a:rPr>
              <a:t>           BY CONSIDERING THE CURRENT EMPLOYEE RATING, I FOUND THE PERFORMANCE LEVEL USING THE FORMULA.</a:t>
            </a:r>
          </a:p>
          <a:p>
            <a:pPr marL="285750" indent="-285750">
              <a:buFont typeface="Arial" panose="020B0604020202020204" pitchFamily="34" charset="0"/>
              <a:buChar char="•"/>
            </a:pPr>
            <a:endParaRPr lang="en-US" dirty="0" smtClean="0">
              <a:solidFill>
                <a:srgbClr val="00B0F0"/>
              </a:solidFill>
            </a:endParaRPr>
          </a:p>
          <a:p>
            <a:pPr marL="285750" indent="-285750">
              <a:buFont typeface="Wingdings" panose="05000000000000000000" pitchFamily="2" charset="2"/>
              <a:buChar char="Ø"/>
            </a:pPr>
            <a:r>
              <a:rPr lang="en-US" b="1" dirty="0" smtClean="0">
                <a:solidFill>
                  <a:srgbClr val="00B0F0"/>
                </a:solidFill>
              </a:rPr>
              <a:t>SUMMARY OF PIVOT LEVEL</a:t>
            </a:r>
          </a:p>
          <a:p>
            <a:pPr marL="285750" indent="-285750">
              <a:buFont typeface="Arial" panose="020B0604020202020204" pitchFamily="34" charset="0"/>
              <a:buChar char="•"/>
            </a:pPr>
            <a:r>
              <a:rPr lang="en-US" b="1" dirty="0">
                <a:solidFill>
                  <a:srgbClr val="00B0F0"/>
                </a:solidFill>
              </a:rPr>
              <a:t> </a:t>
            </a:r>
            <a:r>
              <a:rPr lang="en-US" dirty="0" smtClean="0">
                <a:solidFill>
                  <a:srgbClr val="00B0F0"/>
                </a:solidFill>
              </a:rPr>
              <a:t>           SEGREGATING OF CERTAIN FEATURES TO ROWS, COLUMNS, HEADING AND SO ON.</a:t>
            </a:r>
          </a:p>
          <a:p>
            <a:pPr marL="285750" indent="-285750">
              <a:buFont typeface="Arial" panose="020B0604020202020204" pitchFamily="34" charset="0"/>
              <a:buChar char="•"/>
            </a:pPr>
            <a:endParaRPr lang="en-US" dirty="0" smtClean="0">
              <a:solidFill>
                <a:srgbClr val="00B0F0"/>
              </a:solidFill>
            </a:endParaRPr>
          </a:p>
          <a:p>
            <a:pPr marL="285750" indent="-285750">
              <a:buFont typeface="Wingdings" panose="05000000000000000000" pitchFamily="2" charset="2"/>
              <a:buChar char="Ø"/>
            </a:pPr>
            <a:r>
              <a:rPr lang="en-US" b="1" dirty="0" smtClean="0">
                <a:solidFill>
                  <a:srgbClr val="00B0F0"/>
                </a:solidFill>
              </a:rPr>
              <a:t>VISUALIZATION</a:t>
            </a:r>
          </a:p>
          <a:p>
            <a:pPr marL="285750" indent="-285750">
              <a:buFont typeface="Arial" panose="020B0604020202020204" pitchFamily="34" charset="0"/>
              <a:buChar char="•"/>
            </a:pPr>
            <a:r>
              <a:rPr lang="en-US" b="1" dirty="0">
                <a:solidFill>
                  <a:srgbClr val="00B0F0"/>
                </a:solidFill>
              </a:rPr>
              <a:t> </a:t>
            </a:r>
            <a:r>
              <a:rPr lang="en-US" b="1" dirty="0" smtClean="0">
                <a:solidFill>
                  <a:srgbClr val="00B0F0"/>
                </a:solidFill>
              </a:rPr>
              <a:t> </a:t>
            </a:r>
            <a:r>
              <a:rPr lang="en-US" dirty="0" smtClean="0">
                <a:solidFill>
                  <a:srgbClr val="00B0F0"/>
                </a:solidFill>
              </a:rPr>
              <a:t>         ONCE COMPLETED WITH PIVOT TABLE, CREATED THE GRAPH FOR PRECISE VISUALIZATION.</a:t>
            </a:r>
            <a:endParaRPr lang="en-IN" dirty="0">
              <a:solidFill>
                <a:srgbClr val="00B0F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007594679"/>
              </p:ext>
            </p:extLst>
          </p:nvPr>
        </p:nvGraphicFramePr>
        <p:xfrm>
          <a:off x="1371600" y="2324100"/>
          <a:ext cx="4800600" cy="30384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381000" y="852101"/>
            <a:ext cx="102870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B0F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1" i="0" u="none" strike="noStrike" cap="none" normalizeH="0" baseline="0" dirty="0" smtClean="0">
                <a:ln>
                  <a:noFill/>
                </a:ln>
                <a:solidFill>
                  <a:srgbClr val="00B0F0"/>
                </a:solidFill>
                <a:effectLst/>
                <a:latin typeface="Arial" panose="020B0604020202020204" pitchFamily="34" charset="0"/>
              </a:rPr>
              <a:t>Performance Trends</a:t>
            </a:r>
            <a:r>
              <a:rPr kumimoji="0" lang="en-US" sz="1800" b="0" i="0" u="none" strike="noStrike" cap="none" normalizeH="0" baseline="0" dirty="0" smtClean="0">
                <a:ln>
                  <a:noFill/>
                </a:ln>
                <a:solidFill>
                  <a:srgbClr val="00B0F0"/>
                </a:solidFill>
                <a:effectLst/>
                <a:latin typeface="Arial" panose="020B0604020202020204" pitchFamily="34" charset="0"/>
              </a:rPr>
              <a:t>: The analysis revealed significant trends in employee performance over the review periods.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dirty="0" smtClean="0">
                <a:ln>
                  <a:noFill/>
                </a:ln>
                <a:solidFill>
                  <a:srgbClr val="00B0F0"/>
                </a:solidFill>
                <a:effectLst/>
                <a:latin typeface="Arial" panose="020B0604020202020204" pitchFamily="34" charset="0"/>
              </a:rPr>
              <a:t>Top Performers</a:t>
            </a:r>
            <a:r>
              <a:rPr kumimoji="0" lang="en-US" sz="1800" b="0" i="0" u="none" strike="noStrike" cap="none" normalizeH="0" baseline="0" dirty="0" smtClean="0">
                <a:ln>
                  <a:noFill/>
                </a:ln>
                <a:solidFill>
                  <a:srgbClr val="00B0F0"/>
                </a:solidFill>
                <a:effectLst/>
                <a:latin typeface="Arial" panose="020B0604020202020204" pitchFamily="34" charset="0"/>
              </a:rPr>
              <a:t>: Employees such as [Employee Name(s)] have demonstrated exceptional performance, evidenced.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dirty="0" smtClean="0">
                <a:ln>
                  <a:noFill/>
                </a:ln>
                <a:solidFill>
                  <a:srgbClr val="00B0F0"/>
                </a:solidFill>
                <a:effectLst/>
                <a:latin typeface="Arial" panose="020B0604020202020204" pitchFamily="34" charset="0"/>
              </a:rPr>
              <a:t>Areas for Improvement</a:t>
            </a:r>
            <a:r>
              <a:rPr kumimoji="0" lang="en-US" sz="1800" b="0" i="0" u="none" strike="noStrike" cap="none" normalizeH="0" baseline="0" dirty="0" smtClean="0">
                <a:ln>
                  <a:noFill/>
                </a:ln>
                <a:solidFill>
                  <a:srgbClr val="00B0F0"/>
                </a:solidFill>
                <a:effectLst/>
                <a:latin typeface="Arial" panose="020B0604020202020204" pitchFamily="34" charset="0"/>
              </a:rPr>
              <a:t>: Several employees, including [Employee Name(s)], have shown performance gaps in areas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dirty="0" smtClean="0">
                <a:ln>
                  <a:noFill/>
                </a:ln>
                <a:solidFill>
                  <a:srgbClr val="00B0F0"/>
                </a:solidFill>
                <a:effectLst/>
                <a:latin typeface="Arial" panose="020B0604020202020204" pitchFamily="34" charset="0"/>
              </a:rPr>
              <a:t>Training and Development</a:t>
            </a:r>
            <a:r>
              <a:rPr kumimoji="0" lang="en-US" sz="1800" b="0" i="0" u="none" strike="noStrike" cap="none" normalizeH="0" baseline="0" dirty="0" smtClean="0">
                <a:ln>
                  <a:noFill/>
                </a:ln>
                <a:solidFill>
                  <a:srgbClr val="00B0F0"/>
                </a:solidFill>
                <a:effectLst/>
                <a:latin typeface="Arial" panose="020B0604020202020204" pitchFamily="34" charset="0"/>
              </a:rPr>
              <a:t>: Based on the performance data, it is recommended that targeted training programs be implemented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800" b="1" i="0" u="none" strike="noStrike" cap="none" normalizeH="0" baseline="0" dirty="0" smtClean="0">
                <a:ln>
                  <a:noFill/>
                </a:ln>
                <a:solidFill>
                  <a:srgbClr val="00B0F0"/>
                </a:solidFill>
                <a:effectLst/>
                <a:latin typeface="Arial" panose="020B0604020202020204" pitchFamily="34" charset="0"/>
              </a:rPr>
              <a:t>Recognition and Rewards</a:t>
            </a:r>
            <a:r>
              <a:rPr kumimoji="0" lang="en-US" sz="1800" b="0" i="0" u="none" strike="noStrike" cap="none" normalizeH="0" baseline="0" dirty="0" smtClean="0">
                <a:ln>
                  <a:noFill/>
                </a:ln>
                <a:solidFill>
                  <a:srgbClr val="00B0F0"/>
                </a:solidFill>
                <a:effectLst/>
                <a:latin typeface="Arial" panose="020B0604020202020204" pitchFamily="34" charset="0"/>
              </a:rPr>
              <a:t>: To reinforce positive performance and motivate employees, it is suggested to recognize high performers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sz="1800" b="1" i="0" u="none" strike="noStrike" cap="none" normalizeH="0" baseline="0" dirty="0" smtClean="0">
                <a:ln>
                  <a:noFill/>
                </a:ln>
                <a:solidFill>
                  <a:srgbClr val="00B0F0"/>
                </a:solidFill>
                <a:effectLst/>
                <a:latin typeface="Arial" panose="020B0604020202020204" pitchFamily="34" charset="0"/>
              </a:rPr>
              <a:t>Future Monitoring</a:t>
            </a:r>
            <a:r>
              <a:rPr kumimoji="0" lang="en-US" sz="1800" b="0" i="0" u="none" strike="noStrike" cap="none" normalizeH="0" baseline="0" dirty="0" smtClean="0">
                <a:ln>
                  <a:noFill/>
                </a:ln>
                <a:solidFill>
                  <a:srgbClr val="00B0F0"/>
                </a:solidFill>
                <a:effectLst/>
                <a:latin typeface="Arial" panose="020B0604020202020204" pitchFamily="34" charset="0"/>
              </a:rPr>
              <a:t>: Ongoing performance monitoring should be conducted using the same Excel metrics to ensure consistency and track improvements. Regular reviews will help in identifying any emerging trends or issues promptly.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B0F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solidFill>
                  <a:srgbClr val="00B0F0"/>
                </a:solidFill>
                <a:latin typeface="Arial" panose="020B0604020202020204" pitchFamily="34" charset="0"/>
              </a:rPr>
              <a:t>       </a:t>
            </a:r>
            <a:r>
              <a:rPr kumimoji="0" lang="en-US" sz="1800" b="0" i="0" u="none" strike="noStrike" cap="none" normalizeH="0" baseline="0" dirty="0" smtClean="0">
                <a:ln>
                  <a:noFill/>
                </a:ln>
                <a:solidFill>
                  <a:srgbClr val="00B0F0"/>
                </a:solidFill>
                <a:effectLst/>
                <a:latin typeface="Arial" panose="020B0604020202020204" pitchFamily="34" charset="0"/>
              </a:rPr>
              <a:t>Overall, the analysis has provided valuable insights into employee performance and highlighted both strengths and areas requiring attention. By implementing the recommended actions, the organization can enhance overall productivity, employee satisfaction, and achieve strategic goals more effectively.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
          <p:cNvSpPr>
            <a:spLocks noChangeArrowheads="1"/>
          </p:cNvSpPr>
          <p:nvPr/>
        </p:nvSpPr>
        <p:spPr bwMode="auto">
          <a:xfrm>
            <a:off x="228600" y="1946255"/>
            <a:ext cx="83058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00B0F0"/>
                </a:solidFill>
                <a:effectLst/>
                <a:latin typeface="Arial" panose="020B0604020202020204" pitchFamily="34" charset="0"/>
              </a:rPr>
              <a:t>Inconsistent Performance Tracking</a:t>
            </a:r>
            <a:r>
              <a:rPr kumimoji="0" lang="en-US" sz="1800" b="0" i="0" u="none" strike="noStrike" cap="none" normalizeH="0" baseline="0" dirty="0" smtClean="0">
                <a:ln>
                  <a:noFill/>
                </a:ln>
                <a:solidFill>
                  <a:srgbClr val="00B0F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solidFill>
                  <a:srgbClr val="00B0F0"/>
                </a:solidFill>
                <a:latin typeface="Arial" panose="020B0604020202020204" pitchFamily="34" charset="0"/>
              </a:rPr>
              <a:t> </a:t>
            </a:r>
            <a:r>
              <a:rPr lang="en-US" dirty="0" smtClean="0">
                <a:solidFill>
                  <a:srgbClr val="00B0F0"/>
                </a:solidFill>
                <a:latin typeface="Arial" panose="020B0604020202020204" pitchFamily="34" charset="0"/>
              </a:rPr>
              <a:t>     </a:t>
            </a:r>
            <a:r>
              <a:rPr kumimoji="0" lang="en-US" sz="1800" b="0" i="0" u="none" strike="noStrike" cap="none" normalizeH="0" baseline="0" dirty="0" smtClean="0">
                <a:ln>
                  <a:noFill/>
                </a:ln>
                <a:solidFill>
                  <a:srgbClr val="00B0F0"/>
                </a:solidFill>
                <a:effectLst/>
                <a:latin typeface="Arial" panose="020B0604020202020204" pitchFamily="34" charset="0"/>
              </a:rPr>
              <a:t> There is a lack of a unified approach to track and evaluate employee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00B0F0"/>
                </a:solidFill>
                <a:effectLst/>
                <a:latin typeface="Arial" panose="020B0604020202020204" pitchFamily="34" charset="0"/>
              </a:rPr>
              <a:t>Identification of High and Low Performers</a:t>
            </a:r>
            <a:r>
              <a:rPr kumimoji="0" lang="en-US" sz="1800" b="0" i="0" u="none" strike="noStrike" cap="none" normalizeH="0" baseline="0" dirty="0" smtClean="0">
                <a:ln>
                  <a:noFill/>
                </a:ln>
                <a:solidFill>
                  <a:srgbClr val="00B0F0"/>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solidFill>
                  <a:srgbClr val="00B0F0"/>
                </a:solidFill>
                <a:latin typeface="Arial" panose="020B0604020202020204" pitchFamily="34" charset="0"/>
              </a:rPr>
              <a:t> </a:t>
            </a:r>
            <a:r>
              <a:rPr lang="en-US" dirty="0" smtClean="0">
                <a:solidFill>
                  <a:srgbClr val="00B0F0"/>
                </a:solidFill>
                <a:latin typeface="Arial" panose="020B0604020202020204" pitchFamily="34" charset="0"/>
              </a:rPr>
              <a:t>    </a:t>
            </a:r>
            <a:r>
              <a:rPr kumimoji="0" lang="en-US" sz="1800" b="0" i="0" u="none" strike="noStrike" cap="none" normalizeH="0" baseline="0" dirty="0" smtClean="0">
                <a:ln>
                  <a:noFill/>
                </a:ln>
                <a:solidFill>
                  <a:srgbClr val="00B0F0"/>
                </a:solidFill>
                <a:effectLst/>
                <a:latin typeface="Arial" panose="020B0604020202020204" pitchFamily="34" charset="0"/>
              </a:rPr>
              <a:t>There is no clear, data-driven method to distinguish between top performers and those who may need additional support.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00B0F0"/>
                </a:solidFill>
                <a:effectLst/>
                <a:latin typeface="Arial" panose="020B0604020202020204" pitchFamily="34" charset="0"/>
              </a:rPr>
              <a:t>Understanding Performance Drivers</a:t>
            </a:r>
            <a:r>
              <a:rPr kumimoji="0" lang="en-US" sz="1800" b="0" i="0" u="none" strike="noStrike" cap="none" normalizeH="0" baseline="0" dirty="0" smtClean="0">
                <a:ln>
                  <a:noFill/>
                </a:ln>
                <a:solidFill>
                  <a:srgbClr val="00B0F0"/>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solidFill>
                  <a:srgbClr val="00B0F0"/>
                </a:solidFill>
                <a:latin typeface="Arial" panose="020B0604020202020204" pitchFamily="34" charset="0"/>
              </a:rPr>
              <a:t> </a:t>
            </a:r>
            <a:r>
              <a:rPr lang="en-US" dirty="0" smtClean="0">
                <a:solidFill>
                  <a:srgbClr val="00B0F0"/>
                </a:solidFill>
                <a:latin typeface="Arial" panose="020B0604020202020204" pitchFamily="34" charset="0"/>
              </a:rPr>
              <a:t>    </a:t>
            </a:r>
            <a:r>
              <a:rPr kumimoji="0" lang="en-US" sz="1800" b="0" i="0" u="none" strike="noStrike" cap="none" normalizeH="0" baseline="0" dirty="0" smtClean="0">
                <a:ln>
                  <a:noFill/>
                </a:ln>
                <a:solidFill>
                  <a:srgbClr val="00B0F0"/>
                </a:solidFill>
                <a:effectLst/>
                <a:latin typeface="Arial" panose="020B0604020202020204" pitchFamily="34" charset="0"/>
              </a:rPr>
              <a:t>The organization struggles to identify the key factors contributing to high or low performance. Without a clear understanding of these drivers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00B0F0"/>
                </a:solidFill>
                <a:effectLst/>
                <a:latin typeface="Arial" panose="020B0604020202020204" pitchFamily="34" charset="0"/>
              </a:rPr>
              <a:t>Data Utilization and Reporting</a:t>
            </a:r>
            <a:r>
              <a:rPr kumimoji="0" lang="en-US" sz="1800" b="0" i="0" u="none" strike="noStrike" cap="none" normalizeH="0" baseline="0" dirty="0" smtClean="0">
                <a:ln>
                  <a:noFill/>
                </a:ln>
                <a:solidFill>
                  <a:srgbClr val="00B0F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solidFill>
                  <a:srgbClr val="00B0F0"/>
                </a:solidFill>
                <a:latin typeface="Arial" panose="020B0604020202020204" pitchFamily="34" charset="0"/>
              </a:rPr>
              <a:t> </a:t>
            </a:r>
            <a:r>
              <a:rPr lang="en-US" dirty="0" smtClean="0">
                <a:solidFill>
                  <a:srgbClr val="00B0F0"/>
                </a:solidFill>
                <a:latin typeface="Arial" panose="020B0604020202020204" pitchFamily="34" charset="0"/>
              </a:rPr>
              <a:t>   </a:t>
            </a:r>
            <a:r>
              <a:rPr kumimoji="0" lang="en-US" sz="1800" b="0" i="0" u="none" strike="noStrike" cap="none" normalizeH="0" baseline="0" dirty="0" smtClean="0">
                <a:ln>
                  <a:noFill/>
                </a:ln>
                <a:solidFill>
                  <a:srgbClr val="00B0F0"/>
                </a:solidFill>
                <a:effectLst/>
                <a:latin typeface="Arial" panose="020B0604020202020204" pitchFamily="34" charset="0"/>
              </a:rPr>
              <a:t> The current performance data is underutilized due to a lack of effective analytical tools and techniques.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1143000" y="2297728"/>
            <a:ext cx="8001000" cy="3970318"/>
          </a:xfrm>
          <a:prstGeom prst="rect">
            <a:avLst/>
          </a:prstGeom>
        </p:spPr>
        <p:txBody>
          <a:bodyPr wrap="square">
            <a:spAutoFit/>
          </a:bodyPr>
          <a:lstStyle/>
          <a:p>
            <a:r>
              <a:rPr lang="en-US" b="1" dirty="0">
                <a:solidFill>
                  <a:srgbClr val="00B0F0"/>
                </a:solidFill>
              </a:rPr>
              <a:t>Project Title</a:t>
            </a:r>
            <a:r>
              <a:rPr lang="en-US" dirty="0" smtClean="0">
                <a:solidFill>
                  <a:srgbClr val="00B0F0"/>
                </a:solidFill>
              </a:rPr>
              <a:t>:</a:t>
            </a:r>
          </a:p>
          <a:p>
            <a:r>
              <a:rPr lang="en-US" dirty="0">
                <a:solidFill>
                  <a:srgbClr val="00B0F0"/>
                </a:solidFill>
              </a:rPr>
              <a:t> </a:t>
            </a:r>
            <a:r>
              <a:rPr lang="en-US" dirty="0" smtClean="0">
                <a:solidFill>
                  <a:srgbClr val="00B0F0"/>
                </a:solidFill>
              </a:rPr>
              <a:t>           </a:t>
            </a:r>
            <a:r>
              <a:rPr lang="en-US" dirty="0">
                <a:solidFill>
                  <a:srgbClr val="00B0F0"/>
                </a:solidFill>
              </a:rPr>
              <a:t>Comprehensive Employee Performance </a:t>
            </a:r>
            <a:r>
              <a:rPr lang="en-US" dirty="0" smtClean="0">
                <a:solidFill>
                  <a:srgbClr val="00B0F0"/>
                </a:solidFill>
              </a:rPr>
              <a:t>Analysis</a:t>
            </a:r>
          </a:p>
          <a:p>
            <a:endParaRPr lang="en-US" dirty="0">
              <a:solidFill>
                <a:srgbClr val="00B0F0"/>
              </a:solidFill>
            </a:endParaRPr>
          </a:p>
          <a:p>
            <a:r>
              <a:rPr lang="en-US" b="1" dirty="0">
                <a:solidFill>
                  <a:srgbClr val="00B0F0"/>
                </a:solidFill>
              </a:rPr>
              <a:t>Project Objective</a:t>
            </a:r>
            <a:r>
              <a:rPr lang="en-US" dirty="0" smtClean="0">
                <a:solidFill>
                  <a:srgbClr val="00B0F0"/>
                </a:solidFill>
              </a:rPr>
              <a:t>:</a:t>
            </a:r>
          </a:p>
          <a:p>
            <a:r>
              <a:rPr lang="en-US" dirty="0">
                <a:solidFill>
                  <a:srgbClr val="00B0F0"/>
                </a:solidFill>
              </a:rPr>
              <a:t> </a:t>
            </a:r>
            <a:r>
              <a:rPr lang="en-US" dirty="0" smtClean="0">
                <a:solidFill>
                  <a:srgbClr val="00B0F0"/>
                </a:solidFill>
              </a:rPr>
              <a:t>            </a:t>
            </a:r>
            <a:r>
              <a:rPr lang="en-US" dirty="0">
                <a:solidFill>
                  <a:srgbClr val="00B0F0"/>
                </a:solidFill>
              </a:rPr>
              <a:t>To utilize Excel for analyzing employee performance data, uncovering insights, and providing actionable recommendations to enhance overall productivity and employee engagement</a:t>
            </a:r>
            <a:r>
              <a:rPr lang="en-US" dirty="0" smtClean="0">
                <a:solidFill>
                  <a:srgbClr val="00B0F0"/>
                </a:solidFill>
              </a:rPr>
              <a:t>.</a:t>
            </a:r>
          </a:p>
          <a:p>
            <a:endParaRPr lang="en-US" dirty="0">
              <a:solidFill>
                <a:srgbClr val="00B0F0"/>
              </a:solidFill>
            </a:endParaRPr>
          </a:p>
          <a:p>
            <a:r>
              <a:rPr lang="en-US" b="1" dirty="0">
                <a:solidFill>
                  <a:srgbClr val="00B0F0"/>
                </a:solidFill>
              </a:rPr>
              <a:t>Background</a:t>
            </a:r>
            <a:r>
              <a:rPr lang="en-US" dirty="0" smtClean="0">
                <a:solidFill>
                  <a:srgbClr val="00B0F0"/>
                </a:solidFill>
              </a:rPr>
              <a:t>:</a:t>
            </a:r>
          </a:p>
          <a:p>
            <a:r>
              <a:rPr lang="en-US" dirty="0">
                <a:solidFill>
                  <a:srgbClr val="00B0F0"/>
                </a:solidFill>
              </a:rPr>
              <a:t> </a:t>
            </a:r>
            <a:r>
              <a:rPr lang="en-US" dirty="0" smtClean="0">
                <a:solidFill>
                  <a:srgbClr val="00B0F0"/>
                </a:solidFill>
              </a:rPr>
              <a:t>              </a:t>
            </a:r>
            <a:r>
              <a:rPr lang="en-US" dirty="0">
                <a:solidFill>
                  <a:srgbClr val="00B0F0"/>
                </a:solidFill>
              </a:rPr>
              <a:t>The organization has accumulated performance data from various sources, including sales figures, project completion rates, customer feedback, and attendance records. There is a need to systematically analyze this data to understand performance trends, identify high and low performers, and derive actionable insights for performance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1258126" y="1868261"/>
            <a:ext cx="1150454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00B0F0"/>
                </a:solidFill>
                <a:effectLst/>
                <a:latin typeface="Arial" panose="020B0604020202020204" pitchFamily="34" charset="0"/>
              </a:rPr>
              <a:t>Human Resources (HR) Department</a:t>
            </a:r>
            <a:r>
              <a:rPr kumimoji="0" lang="en-US" sz="1800" b="0" i="0" u="none" strike="noStrike" cap="none" normalizeH="0" baseline="0" dirty="0" smtClean="0">
                <a:ln>
                  <a:noFill/>
                </a:ln>
                <a:solidFill>
                  <a:srgbClr val="00B0F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00B0F0"/>
                </a:solidFill>
                <a:effectLst/>
                <a:latin typeface="Arial" panose="020B0604020202020204" pitchFamily="34" charset="0"/>
              </a:rPr>
              <a:t>Department Managers</a:t>
            </a:r>
            <a:r>
              <a:rPr kumimoji="0" lang="en-US" sz="1800" b="0" i="0" u="none" strike="noStrike" cap="none" normalizeH="0" baseline="0" dirty="0" smtClean="0">
                <a:ln>
                  <a:noFill/>
                </a:ln>
                <a:solidFill>
                  <a:srgbClr val="00B0F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00B0F0"/>
                </a:solidFill>
                <a:effectLst/>
                <a:latin typeface="Arial" panose="020B0604020202020204" pitchFamily="34" charset="0"/>
              </a:rPr>
              <a:t>Executive Leadership</a:t>
            </a:r>
            <a:r>
              <a:rPr kumimoji="0" lang="en-US" b="0" i="0" u="none" strike="noStrike" cap="none" normalizeH="0" baseline="0" dirty="0" smtClean="0">
                <a:ln>
                  <a:noFill/>
                </a:ln>
                <a:solidFill>
                  <a:srgbClr val="00B0F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00B0F0"/>
                </a:solidFill>
                <a:effectLst/>
                <a:latin typeface="Arial" panose="020B0604020202020204" pitchFamily="34" charset="0"/>
              </a:rPr>
              <a:t>Performance Review Committees</a:t>
            </a:r>
            <a:r>
              <a:rPr kumimoji="0" lang="en-US" sz="1800" b="0" i="0" u="none" strike="noStrike" cap="none" normalizeH="0" baseline="0" dirty="0" smtClean="0">
                <a:ln>
                  <a:noFill/>
                </a:ln>
                <a:solidFill>
                  <a:srgbClr val="00B0F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00B0F0"/>
                </a:solidFill>
                <a:effectLst/>
                <a:latin typeface="Arial" panose="020B0604020202020204" pitchFamily="34" charset="0"/>
              </a:rPr>
              <a:t>Training and Development Teams</a:t>
            </a:r>
            <a:r>
              <a:rPr kumimoji="0" lang="en-US" sz="1800" b="0" i="0" u="none" strike="noStrike" cap="none" normalizeH="0" baseline="0" dirty="0" smtClean="0">
                <a:ln>
                  <a:noFill/>
                </a:ln>
                <a:solidFill>
                  <a:srgbClr val="00B0F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00B0F0"/>
                </a:solidFill>
                <a:effectLst/>
                <a:latin typeface="Arial" panose="020B0604020202020204" pitchFamily="34" charset="0"/>
              </a:rPr>
              <a:t>Finance Department</a:t>
            </a:r>
            <a:r>
              <a:rPr kumimoji="0" lang="en-US" sz="1800" b="0" i="0" u="none" strike="noStrike" cap="none" normalizeH="0" baseline="0" dirty="0" smtClean="0">
                <a:ln>
                  <a:noFill/>
                </a:ln>
                <a:solidFill>
                  <a:srgbClr val="00B0F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00B0F0"/>
                </a:solidFill>
                <a:effectLst/>
                <a:latin typeface="Arial" panose="020B0604020202020204" pitchFamily="34" charset="0"/>
              </a:rPr>
              <a:t>Employees Themselves</a:t>
            </a:r>
            <a:r>
              <a:rPr kumimoji="0" lang="en-US" sz="1800" b="0" i="0" u="none" strike="noStrike" cap="none" normalizeH="0" baseline="0" dirty="0" smtClean="0">
                <a:ln>
                  <a:noFill/>
                </a:ln>
                <a:solidFill>
                  <a:srgbClr val="00B0F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00B0F0"/>
                </a:solidFill>
                <a:effectLst/>
                <a:latin typeface="Arial" panose="020B0604020202020204" pitchFamily="34" charset="0"/>
              </a:rPr>
              <a:t>IT and Data Management Teams</a:t>
            </a:r>
            <a:r>
              <a:rPr kumimoji="0" lang="en-US" sz="1800" b="0" i="0" u="none" strike="noStrike" cap="none" normalizeH="0" baseline="0" dirty="0" smtClean="0">
                <a:ln>
                  <a:noFill/>
                </a:ln>
                <a:solidFill>
                  <a:srgbClr val="00B0F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B0F0"/>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352800" y="2034085"/>
            <a:ext cx="5343514" cy="1477328"/>
          </a:xfrm>
          <a:prstGeom prst="rect">
            <a:avLst/>
          </a:prstGeom>
        </p:spPr>
        <p:txBody>
          <a:bodyPr wrap="none">
            <a:spAutoFit/>
          </a:bodyPr>
          <a:lstStyle/>
          <a:p>
            <a:pPr marL="285750" indent="-285750">
              <a:buFont typeface="Wingdings" panose="05000000000000000000" pitchFamily="2" charset="2"/>
              <a:buChar char="Ø"/>
            </a:pPr>
            <a:r>
              <a:rPr lang="en-US" b="1" dirty="0" smtClean="0">
                <a:solidFill>
                  <a:srgbClr val="00B0F0"/>
                </a:solidFill>
              </a:rPr>
              <a:t>CONDITIONAL FORMATING  </a:t>
            </a:r>
            <a:r>
              <a:rPr lang="en-US" dirty="0" smtClean="0">
                <a:solidFill>
                  <a:srgbClr val="00B0F0"/>
                </a:solidFill>
              </a:rPr>
              <a:t>– MISSING VALUE</a:t>
            </a:r>
          </a:p>
          <a:p>
            <a:pPr marL="285750" indent="-285750">
              <a:buFont typeface="Wingdings" panose="05000000000000000000" pitchFamily="2" charset="2"/>
              <a:buChar char="Ø"/>
            </a:pPr>
            <a:r>
              <a:rPr lang="en-US" b="1" dirty="0" smtClean="0">
                <a:solidFill>
                  <a:srgbClr val="00B0F0"/>
                </a:solidFill>
              </a:rPr>
              <a:t>FILTERING                               </a:t>
            </a:r>
            <a:r>
              <a:rPr lang="en-US" dirty="0" smtClean="0">
                <a:solidFill>
                  <a:srgbClr val="00B0F0"/>
                </a:solidFill>
              </a:rPr>
              <a:t>  – REMOVE</a:t>
            </a:r>
          </a:p>
          <a:p>
            <a:pPr marL="285750" indent="-285750">
              <a:buFont typeface="Wingdings" panose="05000000000000000000" pitchFamily="2" charset="2"/>
              <a:buChar char="Ø"/>
            </a:pPr>
            <a:r>
              <a:rPr lang="en-US" b="1" dirty="0" smtClean="0">
                <a:solidFill>
                  <a:srgbClr val="00B0F0"/>
                </a:solidFill>
              </a:rPr>
              <a:t>FORMULA                               </a:t>
            </a:r>
            <a:r>
              <a:rPr lang="en-US" dirty="0" smtClean="0">
                <a:solidFill>
                  <a:srgbClr val="00B0F0"/>
                </a:solidFill>
              </a:rPr>
              <a:t>  – </a:t>
            </a:r>
            <a:r>
              <a:rPr lang="en-IN" dirty="0" smtClean="0">
                <a:solidFill>
                  <a:srgbClr val="00B0F0"/>
                </a:solidFill>
              </a:rPr>
              <a:t> PERFORMANCE</a:t>
            </a:r>
          </a:p>
          <a:p>
            <a:pPr marL="285750" indent="-285750">
              <a:buFont typeface="Wingdings" panose="05000000000000000000" pitchFamily="2" charset="2"/>
              <a:buChar char="Ø"/>
            </a:pPr>
            <a:r>
              <a:rPr lang="en-US" b="1" dirty="0" smtClean="0">
                <a:solidFill>
                  <a:srgbClr val="00B0F0"/>
                </a:solidFill>
              </a:rPr>
              <a:t>PIVOT                                         </a:t>
            </a:r>
            <a:r>
              <a:rPr lang="en-US" dirty="0" smtClean="0">
                <a:solidFill>
                  <a:srgbClr val="00B0F0"/>
                </a:solidFill>
              </a:rPr>
              <a:t>-</a:t>
            </a:r>
            <a:r>
              <a:rPr lang="en-US" b="1" dirty="0" smtClean="0">
                <a:solidFill>
                  <a:srgbClr val="00B0F0"/>
                </a:solidFill>
              </a:rPr>
              <a:t> </a:t>
            </a:r>
            <a:r>
              <a:rPr lang="en-US" dirty="0" smtClean="0">
                <a:solidFill>
                  <a:srgbClr val="00B0F0"/>
                </a:solidFill>
              </a:rPr>
              <a:t> SUMMARY</a:t>
            </a:r>
          </a:p>
          <a:p>
            <a:pPr marL="285750" indent="-285750" algn="ctr">
              <a:buFont typeface="Wingdings" panose="05000000000000000000" pitchFamily="2" charset="2"/>
              <a:buChar char="Ø"/>
            </a:pPr>
            <a:r>
              <a:rPr lang="en-US" b="1" dirty="0" smtClean="0">
                <a:solidFill>
                  <a:srgbClr val="00B0F0"/>
                </a:solidFill>
              </a:rPr>
              <a:t>GRAPH                                     </a:t>
            </a:r>
            <a:r>
              <a:rPr lang="en-US" dirty="0" smtClean="0">
                <a:solidFill>
                  <a:srgbClr val="00B0F0"/>
                </a:solidFill>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2667000" y="1600200"/>
            <a:ext cx="6096000" cy="2585323"/>
          </a:xfrm>
          <a:prstGeom prst="rect">
            <a:avLst/>
          </a:prstGeom>
        </p:spPr>
        <p:txBody>
          <a:bodyPr>
            <a:spAutoFit/>
          </a:bodyPr>
          <a:lstStyle/>
          <a:p>
            <a:pPr marL="285750" indent="-285750">
              <a:buFont typeface="Wingdings" panose="05000000000000000000" pitchFamily="2" charset="2"/>
              <a:buChar char="Ø"/>
            </a:pPr>
            <a:r>
              <a:rPr lang="en-US" b="1" dirty="0">
                <a:solidFill>
                  <a:srgbClr val="00B0F0"/>
                </a:solidFill>
              </a:rPr>
              <a:t>Employee </a:t>
            </a:r>
            <a:r>
              <a:rPr lang="en-US" b="1" dirty="0" smtClean="0">
                <a:solidFill>
                  <a:srgbClr val="00B0F0"/>
                </a:solidFill>
              </a:rPr>
              <a:t>Id</a:t>
            </a:r>
          </a:p>
          <a:p>
            <a:pPr marL="285750" indent="-285750">
              <a:buFont typeface="Wingdings" panose="05000000000000000000" pitchFamily="2" charset="2"/>
              <a:buChar char="Ø"/>
            </a:pPr>
            <a:r>
              <a:rPr lang="en-US" b="1" dirty="0" smtClean="0">
                <a:solidFill>
                  <a:srgbClr val="00B0F0"/>
                </a:solidFill>
              </a:rPr>
              <a:t>1st </a:t>
            </a:r>
            <a:r>
              <a:rPr lang="en-US" b="1" dirty="0">
                <a:solidFill>
                  <a:srgbClr val="00B0F0"/>
                </a:solidFill>
              </a:rPr>
              <a:t>name and last </a:t>
            </a:r>
            <a:r>
              <a:rPr lang="en-US" b="1" dirty="0" smtClean="0">
                <a:solidFill>
                  <a:srgbClr val="00B0F0"/>
                </a:solidFill>
              </a:rPr>
              <a:t>name</a:t>
            </a:r>
          </a:p>
          <a:p>
            <a:pPr marL="285750" indent="-285750">
              <a:buFont typeface="Wingdings" panose="05000000000000000000" pitchFamily="2" charset="2"/>
              <a:buChar char="Ø"/>
            </a:pPr>
            <a:r>
              <a:rPr lang="en-US" b="1" dirty="0" smtClean="0">
                <a:solidFill>
                  <a:srgbClr val="00B0F0"/>
                </a:solidFill>
              </a:rPr>
              <a:t> </a:t>
            </a:r>
            <a:r>
              <a:rPr lang="en-US" b="1" dirty="0">
                <a:solidFill>
                  <a:srgbClr val="00B0F0"/>
                </a:solidFill>
              </a:rPr>
              <a:t>Business type </a:t>
            </a:r>
            <a:endParaRPr lang="en-US" b="1" dirty="0" smtClean="0">
              <a:solidFill>
                <a:srgbClr val="00B0F0"/>
              </a:solidFill>
            </a:endParaRPr>
          </a:p>
          <a:p>
            <a:pPr marL="285750" indent="-285750">
              <a:buFont typeface="Wingdings" panose="05000000000000000000" pitchFamily="2" charset="2"/>
              <a:buChar char="Ø"/>
            </a:pPr>
            <a:r>
              <a:rPr lang="en-US" b="1" dirty="0" smtClean="0">
                <a:solidFill>
                  <a:srgbClr val="00B0F0"/>
                </a:solidFill>
              </a:rPr>
              <a:t>Business unit</a:t>
            </a:r>
          </a:p>
          <a:p>
            <a:pPr marL="285750" indent="-285750">
              <a:buFont typeface="Wingdings" panose="05000000000000000000" pitchFamily="2" charset="2"/>
              <a:buChar char="Ø"/>
            </a:pPr>
            <a:r>
              <a:rPr lang="en-US" b="1" dirty="0" smtClean="0">
                <a:solidFill>
                  <a:srgbClr val="00B0F0"/>
                </a:solidFill>
              </a:rPr>
              <a:t>Employee status</a:t>
            </a:r>
          </a:p>
          <a:p>
            <a:pPr marL="285750" indent="-285750">
              <a:buFont typeface="Wingdings" panose="05000000000000000000" pitchFamily="2" charset="2"/>
              <a:buChar char="Ø"/>
            </a:pPr>
            <a:r>
              <a:rPr lang="en-US" b="1" dirty="0" smtClean="0">
                <a:solidFill>
                  <a:srgbClr val="00B0F0"/>
                </a:solidFill>
              </a:rPr>
              <a:t> </a:t>
            </a:r>
            <a:r>
              <a:rPr lang="en-US" b="1" dirty="0">
                <a:solidFill>
                  <a:srgbClr val="00B0F0"/>
                </a:solidFill>
              </a:rPr>
              <a:t>Employee classification </a:t>
            </a:r>
            <a:r>
              <a:rPr lang="en-US" b="1" dirty="0" smtClean="0">
                <a:solidFill>
                  <a:srgbClr val="00B0F0"/>
                </a:solidFill>
              </a:rPr>
              <a:t>type</a:t>
            </a:r>
          </a:p>
          <a:p>
            <a:pPr marL="285750" indent="-285750">
              <a:buFont typeface="Wingdings" panose="05000000000000000000" pitchFamily="2" charset="2"/>
              <a:buChar char="Ø"/>
            </a:pPr>
            <a:r>
              <a:rPr lang="en-US" b="1" dirty="0" smtClean="0">
                <a:solidFill>
                  <a:srgbClr val="00B0F0"/>
                </a:solidFill>
              </a:rPr>
              <a:t> Performance</a:t>
            </a:r>
          </a:p>
          <a:p>
            <a:pPr marL="285750" indent="-285750">
              <a:buFont typeface="Wingdings" panose="05000000000000000000" pitchFamily="2" charset="2"/>
              <a:buChar char="Ø"/>
            </a:pPr>
            <a:r>
              <a:rPr lang="en-US" b="1" dirty="0" smtClean="0">
                <a:solidFill>
                  <a:srgbClr val="00B0F0"/>
                </a:solidFill>
              </a:rPr>
              <a:t> </a:t>
            </a:r>
            <a:r>
              <a:rPr lang="en-US" b="1" dirty="0">
                <a:solidFill>
                  <a:srgbClr val="00B0F0"/>
                </a:solidFill>
              </a:rPr>
              <a:t>Current employee rating </a:t>
            </a:r>
            <a:endParaRPr lang="en-US" b="1" dirty="0" smtClean="0">
              <a:solidFill>
                <a:srgbClr val="00B0F0"/>
              </a:solidFill>
            </a:endParaRPr>
          </a:p>
          <a:p>
            <a:pPr marL="285750" indent="-285750">
              <a:buFont typeface="Wingdings" panose="05000000000000000000" pitchFamily="2" charset="2"/>
              <a:buChar char="Ø"/>
            </a:pPr>
            <a:r>
              <a:rPr lang="en-US" b="1" dirty="0" smtClean="0">
                <a:solidFill>
                  <a:srgbClr val="00B0F0"/>
                </a:solidFill>
              </a:rPr>
              <a:t>Performance level</a:t>
            </a:r>
            <a:endParaRPr lang="en-IN" b="1" dirty="0">
              <a:solidFill>
                <a:srgbClr val="00B0F0"/>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317222" y="1920178"/>
            <a:ext cx="8534018" cy="1384995"/>
          </a:xfrm>
          <a:prstGeom prst="rect">
            <a:avLst/>
          </a:prstGeom>
          <a:noFill/>
        </p:spPr>
        <p:txBody>
          <a:bodyPr wrap="square" rtlCol="0">
            <a:spAutoFit/>
          </a:bodyPr>
          <a:lstStyle/>
          <a:p>
            <a:pPr>
              <a:buFont typeface="Arial" panose="020B0604020202020204" pitchFamily="34" charset="0"/>
              <a:buChar char="•"/>
            </a:pPr>
            <a:r>
              <a:rPr lang="en-US" sz="2800" dirty="0" smtClean="0">
                <a:solidFill>
                  <a:srgbClr val="00B0F0"/>
                </a:solidFill>
                <a:latin typeface="Times New Roman" panose="02020603050405020304" pitchFamily="18" charset="0"/>
                <a:cs typeface="Times New Roman" panose="02020603050405020304" pitchFamily="18" charset="0"/>
              </a:rPr>
              <a:t> PERFORMANCE LEVEL</a:t>
            </a:r>
            <a:r>
              <a:rPr lang="en-US" sz="2800" dirty="0" smtClean="0">
                <a:solidFill>
                  <a:schemeClr val="accent2">
                    <a:lumMod val="75000"/>
                  </a:schemeClr>
                </a:solidFill>
                <a:latin typeface="Times New Roman" panose="02020603050405020304" pitchFamily="18" charset="0"/>
                <a:cs typeface="Times New Roman" panose="02020603050405020304" pitchFamily="18" charset="0"/>
              </a:rPr>
              <a:t>=IF(AND(Z8</a:t>
            </a:r>
            <a:r>
              <a:rPr lang="en-US" sz="2800" dirty="0">
                <a:solidFill>
                  <a:schemeClr val="accent2">
                    <a:lumMod val="75000"/>
                  </a:schemeClr>
                </a:solidFill>
                <a:latin typeface="Times New Roman" panose="02020603050405020304" pitchFamily="18" charset="0"/>
                <a:cs typeface="Times New Roman" panose="02020603050405020304" pitchFamily="18" charset="0"/>
              </a:rPr>
              <a:t>&gt;=5),"VERY HIGH",IF(AND(Z8&gt;=4),"HIGH",IF(AND(Z8&gt;=3),"MED","LOW")))</a:t>
            </a:r>
            <a:endParaRPr lang="en-IN" sz="2800" dirty="0">
              <a:solidFill>
                <a:schemeClr val="accent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TotalTime>
  <Words>659</Words>
  <Application>Microsoft Office PowerPoint</Application>
  <PresentationFormat>Widescreen</PresentationFormat>
  <Paragraphs>109</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19</cp:revision>
  <dcterms:created xsi:type="dcterms:W3CDTF">2024-03-29T15:07:22Z</dcterms:created>
  <dcterms:modified xsi:type="dcterms:W3CDTF">2024-08-30T18:58:35Z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