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creating a dataset for employee performance analysis, it is crucial to include a variety of data points to ensure a comprehensive understanding of performance factors. Here’s a detailed description of a typical employee performance dataset: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Fff</a:t>
            </a:r>
            <a:endParaRPr lang="en-US"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NAME:P.KEERTHIGA</a:t>
            </a:r>
            <a:endParaRPr lang="en-US" sz="2400" dirty="0"/>
          </a:p>
          <a:p>
            <a:r>
              <a:rPr lang="en-US" sz="2400" dirty="0"/>
              <a:t>REGISTER </a:t>
            </a:r>
            <a:r>
              <a:rPr lang="en-US" sz="2400" dirty="0" smtClean="0"/>
              <a:t>NO:122202033</a:t>
            </a:r>
            <a:endParaRPr lang="en-US" sz="2400" dirty="0"/>
          </a:p>
          <a:p>
            <a:r>
              <a:rPr lang="en-US" sz="2400" dirty="0" smtClean="0"/>
              <a:t>DEPARTMENT:B.COM(CORPORATE SECRETARYSHIP)</a:t>
            </a:r>
            <a:endParaRPr lang="en-US" sz="2400" dirty="0"/>
          </a:p>
          <a:p>
            <a:r>
              <a:rPr lang="en-US" sz="2400" dirty="0" smtClean="0"/>
              <a:t>COLLEGE:ANNA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Rectangle 11"/>
          <p:cNvSpPr/>
          <p:nvPr/>
        </p:nvSpPr>
        <p:spPr>
          <a:xfrm>
            <a:off x="762000" y="838201"/>
            <a:ext cx="8382000" cy="3016210"/>
          </a:xfrm>
          <a:prstGeom prst="rect">
            <a:avLst/>
          </a:prstGeom>
        </p:spPr>
        <p:txBody>
          <a:bodyPr wrap="square">
            <a:spAutoFit/>
          </a:bodyPr>
          <a:lstStyle/>
          <a:p>
            <a:r>
              <a:rPr lang="en-US" sz="2800" dirty="0" smtClean="0"/>
              <a:t>MODELING:</a:t>
            </a:r>
          </a:p>
          <a:p>
            <a:r>
              <a:rPr lang="en-US" dirty="0" smtClean="0"/>
              <a:t>Collection and Preparation </a:t>
            </a:r>
            <a:r>
              <a:rPr lang="en-US" dirty="0" err="1" smtClean="0"/>
              <a:t>WorkflowData</a:t>
            </a:r>
            <a:endParaRPr lang="en-US" dirty="0" smtClean="0"/>
          </a:p>
          <a:p>
            <a:r>
              <a:rPr lang="en-US" b="1" dirty="0" smtClean="0"/>
              <a:t>Download the Dataset:</a:t>
            </a:r>
            <a:endParaRPr lang="en-US" dirty="0" smtClean="0"/>
          </a:p>
          <a:p>
            <a:r>
              <a:rPr lang="en-US" dirty="0" smtClean="0"/>
              <a:t>Download the dataset from the </a:t>
            </a:r>
            <a:r>
              <a:rPr lang="en-US" dirty="0" err="1" smtClean="0"/>
              <a:t>eciunet</a:t>
            </a:r>
            <a:r>
              <a:rPr lang="en-US" dirty="0" smtClean="0"/>
              <a:t> dashboard.</a:t>
            </a:r>
          </a:p>
          <a:p>
            <a:r>
              <a:rPr lang="en-US" b="1" dirty="0" smtClean="0"/>
              <a:t>Open the Dataset:</a:t>
            </a:r>
            <a:endParaRPr lang="en-US" dirty="0" smtClean="0"/>
          </a:p>
          <a:p>
            <a:r>
              <a:rPr lang="en-US" dirty="0" smtClean="0"/>
              <a:t>Open the dataset in Excel.</a:t>
            </a:r>
          </a:p>
          <a:p>
            <a:r>
              <a:rPr lang="en-US" b="1" dirty="0" smtClean="0"/>
              <a:t>Data Cleaning:</a:t>
            </a:r>
            <a:endParaRPr lang="en-US" dirty="0" smtClean="0"/>
          </a:p>
          <a:p>
            <a:r>
              <a:rPr lang="en-US" b="1" dirty="0" smtClean="0"/>
              <a:t>Filter Data:</a:t>
            </a:r>
            <a:endParaRPr lang="en-US" dirty="0" smtClean="0"/>
          </a:p>
          <a:p>
            <a:pPr lvl="1"/>
            <a:r>
              <a:rPr lang="en-US" dirty="0" smtClean="0"/>
              <a:t>Use the filter option in Excel to separate out blank entries or irrelevant data.</a:t>
            </a:r>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WhatsApp Image 2024-09-11 at 12.37.55 AM.jpeg"/>
          <p:cNvPicPr>
            <a:picLocks noChangeAspect="1"/>
          </p:cNvPicPr>
          <p:nvPr/>
        </p:nvPicPr>
        <p:blipFill>
          <a:blip r:embed="rId3" cstate="print"/>
          <a:stretch>
            <a:fillRect/>
          </a:stretch>
        </p:blipFill>
        <p:spPr>
          <a:xfrm>
            <a:off x="1828800" y="1905000"/>
            <a:ext cx="5410200" cy="36468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678204"/>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a:t>
            </a:r>
            <a:r>
              <a:rPr lang="en-US" sz="3200" dirty="0" err="1" smtClean="0">
                <a:latin typeface="Times New Roman" panose="02020603050405020304" pitchFamily="18" charset="0"/>
                <a:cs typeface="Times New Roman" panose="02020603050405020304" pitchFamily="18" charset="0"/>
              </a:rPr>
              <a:t>fulfil</a:t>
            </a:r>
            <a:r>
              <a:rPr lang="en-US" sz="3200" dirty="0" smtClean="0">
                <a:latin typeface="Times New Roman" panose="02020603050405020304" pitchFamily="18" charset="0"/>
                <a:cs typeface="Times New Roman" panose="02020603050405020304" pitchFamily="18" charset="0"/>
              </a:rPr>
              <a:t> the ultimate goal of the company. There is a saying that "when you are an employee, success definition for you to grow yourself but at the time when you become a leader the definition of success is to grow others. And that is where employee performance analysis plays a huge role".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060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609600"/>
            <a:ext cx="5636895" cy="58413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2000" spc="10" dirty="0" smtClean="0"/>
              <a:t>1.</a:t>
            </a:r>
            <a:r>
              <a:rPr lang="en-US" sz="2000" dirty="0" smtClean="0"/>
              <a:t>Informed Decision-Making</a:t>
            </a:r>
            <a:br>
              <a:rPr lang="en-US" sz="2000" dirty="0" smtClean="0"/>
            </a:br>
            <a:r>
              <a:rPr lang="en-US" sz="2000" dirty="0" smtClean="0"/>
              <a:t>2.</a:t>
            </a:r>
            <a:r>
              <a:rPr lang="en-US" sz="4400" dirty="0" smtClean="0"/>
              <a:t> </a:t>
            </a:r>
            <a:r>
              <a:rPr lang="en-US" sz="2000" dirty="0" smtClean="0"/>
              <a:t>Identifying Trends and </a:t>
            </a:r>
            <a:r>
              <a:rPr lang="en-US" sz="2000" dirty="0" smtClean="0"/>
              <a:t>Patterns</a:t>
            </a:r>
            <a:br>
              <a:rPr lang="en-US" sz="2000" dirty="0" smtClean="0"/>
            </a:br>
            <a:r>
              <a:rPr lang="en-US" sz="2000" dirty="0" smtClean="0"/>
              <a:t>3.</a:t>
            </a:r>
            <a:r>
              <a:rPr lang="en-US" sz="4400" dirty="0" smtClean="0"/>
              <a:t> </a:t>
            </a:r>
            <a:r>
              <a:rPr lang="en-US" sz="2000" dirty="0" smtClean="0"/>
              <a:t>Improving Recruitment and </a:t>
            </a:r>
            <a:r>
              <a:rPr lang="en-US" sz="2000" dirty="0" smtClean="0"/>
              <a:t>Retention</a:t>
            </a:r>
            <a:br>
              <a:rPr lang="en-US" sz="2000" dirty="0" smtClean="0"/>
            </a:br>
            <a:r>
              <a:rPr lang="en-US" sz="2000" dirty="0" smtClean="0"/>
              <a:t/>
            </a:r>
            <a:br>
              <a:rPr lang="en-US" sz="2000" dirty="0" smtClean="0"/>
            </a:br>
            <a:r>
              <a:rPr lang="en-US" sz="2000" dirty="0" smtClean="0"/>
              <a:t>4.</a:t>
            </a:r>
            <a:r>
              <a:rPr lang="en-US" sz="2000" dirty="0" smtClean="0"/>
              <a:t> Optimizing Workforce </a:t>
            </a:r>
            <a:r>
              <a:rPr lang="en-US" sz="2000" dirty="0" smtClean="0"/>
              <a:t>Planning</a:t>
            </a:r>
            <a:br>
              <a:rPr lang="en-US" sz="2000" dirty="0" smtClean="0"/>
            </a:br>
            <a:r>
              <a:rPr lang="en-US" sz="2000" dirty="0" smtClean="0"/>
              <a:t>5.</a:t>
            </a:r>
            <a:r>
              <a:rPr lang="en-US" sz="4400" dirty="0" smtClean="0"/>
              <a:t> </a:t>
            </a:r>
            <a:r>
              <a:rPr lang="en-US" sz="2000" dirty="0" smtClean="0"/>
              <a:t>Enhancing Employee </a:t>
            </a:r>
            <a:r>
              <a:rPr lang="en-US" sz="2000" dirty="0" smtClean="0"/>
              <a:t>Development</a:t>
            </a:r>
            <a:br>
              <a:rPr lang="en-US" sz="2000" dirty="0" smtClean="0"/>
            </a:br>
            <a:r>
              <a:rPr lang="en-US" sz="2000" dirty="0" smtClean="0"/>
              <a:t/>
            </a:r>
            <a:br>
              <a:rPr lang="en-US" sz="2000" dirty="0" smtClean="0"/>
            </a:br>
            <a:r>
              <a:rPr lang="en-US" sz="2000" dirty="0" smtClean="0"/>
              <a:t>6.</a:t>
            </a:r>
            <a:r>
              <a:rPr lang="en-US" sz="2000" dirty="0" smtClean="0"/>
              <a:t> Boosting Employee </a:t>
            </a:r>
            <a:r>
              <a:rPr lang="en-US" sz="2000" dirty="0" smtClean="0"/>
              <a:t>Engagement</a:t>
            </a:r>
            <a:br>
              <a:rPr lang="en-US" sz="2000" dirty="0" smtClean="0"/>
            </a:br>
            <a:r>
              <a:rPr lang="en-US" sz="2000" dirty="0" smtClean="0"/>
              <a:t>7.</a:t>
            </a:r>
            <a:r>
              <a:rPr lang="en-US" sz="4400" dirty="0" smtClean="0"/>
              <a:t> </a:t>
            </a:r>
            <a:r>
              <a:rPr lang="en-US" sz="2000" dirty="0" smtClean="0"/>
              <a:t>Benchmarking and Competitive </a:t>
            </a:r>
            <a:r>
              <a:rPr lang="en-US" sz="2000" dirty="0" smtClean="0"/>
              <a:t>Analysis</a:t>
            </a:r>
            <a:br>
              <a:rPr lang="en-US" sz="2000" dirty="0" smtClean="0"/>
            </a:br>
            <a:r>
              <a:rPr lang="en-US" sz="2000" dirty="0" smtClean="0"/>
              <a:t/>
            </a:r>
            <a:br>
              <a:rPr lang="en-US" sz="2000" dirty="0" smtClean="0"/>
            </a:br>
            <a:r>
              <a:rPr lang="en-US" sz="2000" dirty="0" smtClean="0"/>
              <a:t>8. Compliance and Risk Management</a:t>
            </a:r>
            <a:r>
              <a:rPr lang="en-US" sz="2000" spc="10" dirty="0" smtClean="0"/>
              <a:t/>
            </a:r>
            <a:br>
              <a:rPr lang="en-US" sz="2000" spc="10" dirty="0" smtClean="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906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41045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2000" spc="-20" dirty="0" smtClean="0"/>
              <a:t>OBJECTIVE:</a:t>
            </a:r>
            <a:br>
              <a:rPr lang="en-US" sz="2000" spc="-20" dirty="0" smtClean="0"/>
            </a:br>
            <a:r>
              <a:rPr lang="en-US" sz="1600" spc="-20" dirty="0" smtClean="0"/>
              <a:t>            </a:t>
            </a:r>
            <a:r>
              <a:rPr lang="en-US" sz="1600" spc="-20" dirty="0" err="1" smtClean="0"/>
              <a:t>Objective:The</a:t>
            </a:r>
            <a:r>
              <a:rPr lang="en-US" sz="1600" spc="-20" dirty="0" smtClean="0"/>
              <a:t> primary objective of this project is to systematically </a:t>
            </a:r>
            <a:r>
              <a:rPr lang="en-US" sz="1600" spc="-20" dirty="0" err="1" smtClean="0"/>
              <a:t>analyse</a:t>
            </a:r>
            <a:r>
              <a:rPr lang="en-US" sz="1600" spc="-20" dirty="0" smtClean="0"/>
              <a:t> employee performance across the organization identify key factors affecting performance, and develop strategies to improve overall productivity, engagement, and job satisfaction. Employee performance analysis is crucial for several reasons</a:t>
            </a:r>
            <a:r>
              <a:rPr lang="en-US" sz="1600" spc="-20" dirty="0" smtClean="0"/>
              <a:t>:</a:t>
            </a:r>
            <a:br>
              <a:rPr lang="en-US" sz="1600" spc="-20" dirty="0" smtClean="0"/>
            </a:br>
            <a:r>
              <a:rPr lang="en-US" sz="1600" spc="-20" dirty="0" smtClean="0"/>
              <a:t>1.</a:t>
            </a:r>
            <a:r>
              <a:rPr lang="en-US" sz="1600" dirty="0" smtClean="0"/>
              <a:t>Improving Productivity</a:t>
            </a:r>
            <a:br>
              <a:rPr lang="en-US" sz="1600" dirty="0" smtClean="0"/>
            </a:br>
            <a:r>
              <a:rPr lang="en-US" sz="1600" dirty="0" smtClean="0"/>
              <a:t>2. Enhancing Job Satisfaction</a:t>
            </a:r>
            <a:br>
              <a:rPr lang="en-US" sz="1600" dirty="0" smtClean="0"/>
            </a:br>
            <a:r>
              <a:rPr lang="en-US" sz="1600" dirty="0" smtClean="0"/>
              <a:t>3. Aligning Goals and Expectations</a:t>
            </a:r>
            <a:br>
              <a:rPr lang="en-US" sz="1600" dirty="0" smtClean="0"/>
            </a:br>
            <a:r>
              <a:rPr lang="en-US" sz="1600" dirty="0" smtClean="0"/>
              <a:t>4. Identifying Training Needs</a:t>
            </a:r>
            <a:br>
              <a:rPr lang="en-US" sz="1600" dirty="0" smtClean="0"/>
            </a:br>
            <a:r>
              <a:rPr lang="en-US" sz="1600" dirty="0" smtClean="0"/>
              <a:t>5. Boosting Engagement</a:t>
            </a:r>
            <a:br>
              <a:rPr lang="en-US" sz="1600" dirty="0" smtClean="0"/>
            </a:br>
            <a:r>
              <a:rPr lang="en-US" sz="1600" dirty="0" smtClean="0"/>
              <a:t>6. Reducing Turnover</a:t>
            </a:r>
            <a:br>
              <a:rPr lang="en-US" sz="1600" dirty="0" smtClean="0"/>
            </a:br>
            <a:r>
              <a:rPr lang="en-US" sz="1600" dirty="0" smtClean="0"/>
              <a:t>7. Supporting Decision-Making</a:t>
            </a:r>
            <a:br>
              <a:rPr lang="en-US" sz="1600" dirty="0" smtClean="0"/>
            </a:br>
            <a:r>
              <a:rPr lang="en-US" sz="1600" dirty="0" smtClean="0"/>
              <a:t>8. Enhancing Team </a:t>
            </a:r>
            <a:r>
              <a:rPr lang="en-US" sz="1600" dirty="0" smtClean="0"/>
              <a:t>Dynamics</a:t>
            </a:r>
            <a:br>
              <a:rPr lang="en-US" sz="1600" dirty="0" smtClean="0"/>
            </a:br>
            <a:r>
              <a:rPr lang="en-US" sz="1600" dirty="0" smtClean="0"/>
              <a:t>9.Benchmarking </a:t>
            </a:r>
            <a:r>
              <a:rPr lang="en-US" sz="1600" dirty="0" smtClean="0"/>
              <a:t>and Goal Setting</a:t>
            </a:r>
            <a:br>
              <a:rPr lang="en-US" sz="1600" dirty="0" smtClean="0"/>
            </a:br>
            <a:r>
              <a:rPr lang="en-US" sz="1600" dirty="0" smtClean="0"/>
              <a:t>10. Ensuring Fairness and Equity</a:t>
            </a:r>
            <a:r>
              <a:rPr lang="en-US" sz="1600" spc="-20" dirty="0" smtClean="0"/>
              <a:t/>
            </a:r>
            <a:br>
              <a:rPr lang="en-US" sz="1600" spc="-20" dirty="0" smtClean="0"/>
            </a:br>
            <a:r>
              <a:rPr lang="en-US" sz="1600" spc="-20" dirty="0" smtClean="0"/>
              <a:t> </a:t>
            </a:r>
            <a:r>
              <a:rPr lang="en-US" sz="1600" spc="-20" dirty="0" smtClean="0"/>
              <a:t>             </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0584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20243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r>
            <a:br>
              <a:rPr lang="en-US" sz="3200" spc="5" dirty="0" smtClean="0"/>
            </a:br>
            <a:r>
              <a:rPr lang="en-US" sz="2000" spc="5" dirty="0" smtClean="0"/>
              <a:t>Employee performance analysis is valuable tool for various stakeholders within an organization. Here are some of the key end </a:t>
            </a:r>
            <a:r>
              <a:rPr lang="en-US" sz="2000" spc="5" dirty="0" err="1" smtClean="0"/>
              <a:t>users:Human</a:t>
            </a:r>
            <a:r>
              <a:rPr lang="en-US" sz="2000" spc="5" dirty="0" smtClean="0"/>
              <a:t> resource department Managers and team leaders Executives and senior </a:t>
            </a:r>
            <a:r>
              <a:rPr lang="en-US" sz="2000" spc="5" dirty="0" smtClean="0"/>
              <a:t>management.</a:t>
            </a:r>
            <a:br>
              <a:rPr lang="en-US" sz="2000" spc="5" dirty="0" smtClean="0"/>
            </a:br>
            <a:r>
              <a:rPr lang="en-US" sz="2000" spc="5" dirty="0" smtClean="0"/>
              <a:t/>
            </a:r>
            <a:br>
              <a:rPr lang="en-US" sz="2000" spc="5" dirty="0" smtClean="0"/>
            </a:br>
            <a:r>
              <a:rPr lang="en-US" sz="2000" spc="5" dirty="0" smtClean="0"/>
              <a:t/>
            </a:r>
            <a:br>
              <a:rPr lang="en-US" sz="2000" spc="5" dirty="0" smtClean="0"/>
            </a:br>
            <a:r>
              <a:rPr lang="en-US" sz="2400" spc="5" dirty="0" smtClean="0"/>
              <a:t>➤ </a:t>
            </a:r>
            <a:r>
              <a:rPr lang="en-US" sz="2400" spc="5" dirty="0" smtClean="0"/>
              <a:t>Employees Training and development teams Data analysts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632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609600"/>
            <a:ext cx="11353800" cy="4630114"/>
          </a:xfrm>
          <a:prstGeom prst="rect">
            <a:avLst/>
          </a:prstGeom>
        </p:spPr>
        <p:txBody>
          <a:bodyPr vert="horz" wrap="square" lIns="0" tIns="13335" rIns="0" bIns="0" rtlCol="0">
            <a:spAutoFit/>
          </a:bodyPr>
          <a:lstStyle/>
          <a:p>
            <a:pPr marL="12700" lvl="1">
              <a:spcBef>
                <a:spcPts val="105"/>
              </a:spcBef>
            </a:pPr>
            <a:r>
              <a:rPr sz="2000" spc="10" dirty="0"/>
              <a:t>O</a:t>
            </a:r>
            <a:r>
              <a:rPr sz="2000" spc="25" dirty="0"/>
              <a:t>U</a:t>
            </a:r>
            <a:r>
              <a:rPr sz="2000" dirty="0"/>
              <a:t>R</a:t>
            </a:r>
            <a:r>
              <a:rPr sz="2000" spc="5" dirty="0"/>
              <a:t> </a:t>
            </a:r>
            <a:r>
              <a:rPr sz="2000" spc="25" dirty="0"/>
              <a:t>S</a:t>
            </a:r>
            <a:r>
              <a:rPr sz="2000" spc="10" dirty="0"/>
              <a:t>O</a:t>
            </a:r>
            <a:r>
              <a:rPr sz="2000" spc="25" dirty="0"/>
              <a:t>LU</a:t>
            </a:r>
            <a:r>
              <a:rPr sz="2000" spc="-35" dirty="0"/>
              <a:t>T</a:t>
            </a:r>
            <a:r>
              <a:rPr sz="2000" spc="-30" dirty="0"/>
              <a:t>I</a:t>
            </a:r>
            <a:r>
              <a:rPr sz="2000" spc="10" dirty="0"/>
              <a:t>O</a:t>
            </a:r>
            <a:r>
              <a:rPr sz="2000" dirty="0"/>
              <a:t>N</a:t>
            </a:r>
            <a:r>
              <a:rPr sz="2000" spc="-345" dirty="0"/>
              <a:t> </a:t>
            </a:r>
            <a:r>
              <a:rPr sz="2000" spc="-35" dirty="0"/>
              <a:t>A</a:t>
            </a:r>
            <a:r>
              <a:rPr sz="2000" spc="-5" dirty="0"/>
              <a:t>N</a:t>
            </a:r>
            <a:r>
              <a:rPr sz="2000" dirty="0"/>
              <a:t>D</a:t>
            </a:r>
            <a:r>
              <a:rPr sz="2000" spc="35" dirty="0"/>
              <a:t> </a:t>
            </a:r>
            <a:r>
              <a:rPr sz="2000" spc="-30" dirty="0"/>
              <a:t>I</a:t>
            </a:r>
            <a:r>
              <a:rPr sz="2000" spc="-35" dirty="0"/>
              <a:t>T</a:t>
            </a:r>
            <a:r>
              <a:rPr sz="2000" dirty="0"/>
              <a:t>S</a:t>
            </a:r>
            <a:r>
              <a:rPr sz="2000" spc="60" dirty="0"/>
              <a:t> </a:t>
            </a:r>
            <a:r>
              <a:rPr sz="2000" spc="-295" dirty="0"/>
              <a:t>V</a:t>
            </a:r>
            <a:r>
              <a:rPr sz="2000" spc="-35" dirty="0"/>
              <a:t>A</a:t>
            </a:r>
            <a:r>
              <a:rPr sz="2000" spc="25" dirty="0"/>
              <a:t>LU</a:t>
            </a:r>
            <a:r>
              <a:rPr sz="2000" dirty="0"/>
              <a:t>E</a:t>
            </a:r>
            <a:r>
              <a:rPr sz="2000" spc="-65" dirty="0"/>
              <a:t> </a:t>
            </a:r>
            <a:r>
              <a:rPr sz="2000" spc="-15" dirty="0" smtClean="0"/>
              <a:t>P</a:t>
            </a:r>
            <a:r>
              <a:rPr sz="2000" spc="-30" dirty="0" smtClean="0"/>
              <a:t>R</a:t>
            </a:r>
            <a:r>
              <a:rPr sz="2000" spc="10" dirty="0" smtClean="0"/>
              <a:t>O</a:t>
            </a:r>
            <a:r>
              <a:rPr sz="2000" spc="-15" dirty="0" smtClean="0"/>
              <a:t>P</a:t>
            </a:r>
            <a:r>
              <a:rPr sz="2000" spc="10" dirty="0" smtClean="0"/>
              <a:t>O</a:t>
            </a:r>
            <a:r>
              <a:rPr sz="2000" spc="25" dirty="0" smtClean="0"/>
              <a:t>S</a:t>
            </a:r>
            <a:r>
              <a:rPr sz="2000" spc="-30" dirty="0" smtClean="0"/>
              <a:t>I</a:t>
            </a:r>
            <a:r>
              <a:rPr sz="2000" spc="-35" dirty="0" smtClean="0"/>
              <a:t>T</a:t>
            </a:r>
            <a:r>
              <a:rPr sz="2000" spc="-30" dirty="0" smtClean="0"/>
              <a:t>I</a:t>
            </a:r>
            <a:r>
              <a:rPr sz="2000" spc="10" dirty="0" smtClean="0"/>
              <a:t>O</a:t>
            </a:r>
            <a:r>
              <a:rPr sz="2000" dirty="0" smtClean="0"/>
              <a:t>N</a:t>
            </a:r>
            <a:r>
              <a:rPr lang="en-US" sz="2000" dirty="0" smtClean="0"/>
              <a:t/>
            </a:r>
            <a:br>
              <a:rPr lang="en-US" sz="2000" dirty="0" smtClean="0"/>
            </a:br>
            <a:r>
              <a:rPr lang="en-US" sz="2000" b="0" dirty="0" smtClean="0"/>
              <a:t>SOLUTION FOR EMPLOYEE PERFORMANCE ANALYSISVALUE PROPOSITION➤ Data collection and </a:t>
            </a:r>
            <a:r>
              <a:rPr lang="en-US" sz="2000" b="0" dirty="0" err="1" smtClean="0"/>
              <a:t>integrationEnhanced</a:t>
            </a:r>
            <a:r>
              <a:rPr lang="en-US" sz="2000" b="0" dirty="0" smtClean="0"/>
              <a:t> </a:t>
            </a:r>
            <a:r>
              <a:rPr lang="en-US" sz="2000" b="0" dirty="0" smtClean="0"/>
              <a:t>productivity</a:t>
            </a:r>
            <a:br>
              <a:rPr lang="en-US" sz="2000" b="0" dirty="0" smtClean="0"/>
            </a:br>
            <a:r>
              <a:rPr lang="en-US" sz="2000" b="0" dirty="0" smtClean="0"/>
              <a:t>➤ </a:t>
            </a:r>
            <a:r>
              <a:rPr lang="en-US" sz="2000" b="0" dirty="0" smtClean="0"/>
              <a:t>Performance </a:t>
            </a:r>
            <a:r>
              <a:rPr lang="en-US" sz="2000" b="0" dirty="0" err="1" smtClean="0"/>
              <a:t>metricsEmployee</a:t>
            </a:r>
            <a:r>
              <a:rPr lang="en-US" sz="2000" b="0" dirty="0" smtClean="0"/>
              <a:t> engagement and </a:t>
            </a:r>
            <a:r>
              <a:rPr lang="en-US" sz="2000" b="0" dirty="0" smtClean="0"/>
              <a:t>retention</a:t>
            </a:r>
            <a:br>
              <a:rPr lang="en-US" sz="2000" b="0" dirty="0" smtClean="0"/>
            </a:br>
            <a:r>
              <a:rPr lang="en-US" sz="2000" b="0" dirty="0" smtClean="0"/>
              <a:t>➤ </a:t>
            </a:r>
            <a:r>
              <a:rPr lang="en-US" sz="2000" b="0" dirty="0" smtClean="0"/>
              <a:t>Advanced </a:t>
            </a:r>
            <a:r>
              <a:rPr lang="en-US" sz="2000" b="0" dirty="0" err="1" smtClean="0"/>
              <a:t>analytics.Data</a:t>
            </a:r>
            <a:r>
              <a:rPr lang="en-US" sz="2000" b="0" dirty="0" smtClean="0"/>
              <a:t>-driven </a:t>
            </a:r>
            <a:r>
              <a:rPr lang="en-US" sz="2000" b="0" dirty="0" smtClean="0"/>
              <a:t>decisions</a:t>
            </a:r>
            <a:br>
              <a:rPr lang="en-US" sz="2000" b="0" dirty="0" smtClean="0"/>
            </a:br>
            <a:r>
              <a:rPr lang="en-US" sz="2000" b="0" dirty="0" smtClean="0"/>
              <a:t>➤ </a:t>
            </a:r>
            <a:r>
              <a:rPr lang="en-US" sz="2000" b="0" dirty="0" err="1" smtClean="0"/>
              <a:t>Personalised</a:t>
            </a:r>
            <a:r>
              <a:rPr lang="en-US" sz="2000" b="0" dirty="0" smtClean="0"/>
              <a:t> </a:t>
            </a:r>
            <a:r>
              <a:rPr lang="en-US" sz="2000" b="0" dirty="0" err="1" smtClean="0"/>
              <a:t>insightsImproved</a:t>
            </a:r>
            <a:r>
              <a:rPr lang="en-US" sz="2000" b="0" dirty="0" smtClean="0"/>
              <a:t> organizational </a:t>
            </a:r>
            <a:r>
              <a:rPr lang="en-US" sz="2000" b="0" dirty="0" smtClean="0"/>
              <a:t>performance</a:t>
            </a:r>
            <a:br>
              <a:rPr lang="en-US" sz="2000" b="0" dirty="0" smtClean="0"/>
            </a:br>
            <a:r>
              <a:rPr lang="en-US" sz="2000" b="0" dirty="0" smtClean="0"/>
              <a:t>➤ </a:t>
            </a:r>
            <a:r>
              <a:rPr lang="en-US" sz="2000" b="0" dirty="0" smtClean="0"/>
              <a:t>Continuous feedback and </a:t>
            </a:r>
            <a:r>
              <a:rPr lang="en-US" sz="2000" b="0" dirty="0" err="1" smtClean="0"/>
              <a:t>ImprovementScalability</a:t>
            </a:r>
            <a:r>
              <a:rPr lang="en-US" sz="2000" b="0" dirty="0" smtClean="0"/>
              <a:t> and </a:t>
            </a:r>
            <a:r>
              <a:rPr lang="en-US" sz="2000" b="0" dirty="0" smtClean="0"/>
              <a:t>flexibility </a:t>
            </a:r>
            <a:r>
              <a:rPr lang="en-US" sz="2000" b="0" spc="10" dirty="0" smtClean="0">
                <a:solidFill>
                  <a:prstClr val="black"/>
                </a:solidFill>
              </a:rPr>
              <a:t>O</a:t>
            </a:r>
            <a:r>
              <a:rPr lang="en-US" sz="2000" b="0" spc="25" dirty="0" smtClean="0">
                <a:solidFill>
                  <a:prstClr val="black"/>
                </a:solidFill>
              </a:rPr>
              <a:t>U</a:t>
            </a:r>
            <a:r>
              <a:rPr lang="en-US" sz="2000" b="0" dirty="0" smtClean="0">
                <a:solidFill>
                  <a:prstClr val="black"/>
                </a:solidFill>
              </a:rPr>
              <a:t>R</a:t>
            </a:r>
            <a:r>
              <a:rPr lang="en-US" sz="2000" b="0" spc="5" dirty="0" smtClean="0">
                <a:solidFill>
                  <a:prstClr val="black"/>
                </a:solidFill>
              </a:rPr>
              <a:t> </a:t>
            </a:r>
            <a:r>
              <a:rPr lang="en-US" sz="2000" b="0" spc="25" dirty="0" smtClean="0">
                <a:solidFill>
                  <a:prstClr val="black"/>
                </a:solidFill>
              </a:rPr>
              <a:t>S</a:t>
            </a:r>
            <a:r>
              <a:rPr lang="en-US" sz="2000" b="0" spc="10" dirty="0" smtClean="0">
                <a:solidFill>
                  <a:prstClr val="black"/>
                </a:solidFill>
              </a:rPr>
              <a:t>O</a:t>
            </a:r>
            <a:r>
              <a:rPr lang="en-US" sz="2000" b="0" spc="25" dirty="0" smtClean="0">
                <a:solidFill>
                  <a:prstClr val="black"/>
                </a:solidFill>
              </a:rPr>
              <a:t>LU</a:t>
            </a:r>
            <a:r>
              <a:rPr lang="en-US" sz="2000" b="0" spc="-35" dirty="0" smtClean="0">
                <a:solidFill>
                  <a:prstClr val="black"/>
                </a:solidFill>
              </a:rPr>
              <a:t>T</a:t>
            </a:r>
            <a:r>
              <a:rPr lang="en-US" sz="2000" b="0" spc="-30" dirty="0" smtClean="0">
                <a:solidFill>
                  <a:prstClr val="black"/>
                </a:solidFill>
              </a:rPr>
              <a:t>I</a:t>
            </a:r>
            <a:r>
              <a:rPr lang="en-US" sz="2000" b="0" spc="10" dirty="0" smtClean="0">
                <a:solidFill>
                  <a:prstClr val="black"/>
                </a:solidFill>
              </a:rPr>
              <a:t>O</a:t>
            </a:r>
            <a:r>
              <a:rPr lang="en-US" sz="2000" b="0" dirty="0" smtClean="0">
                <a:solidFill>
                  <a:prstClr val="black"/>
                </a:solidFill>
              </a:rPr>
              <a:t>N</a:t>
            </a:r>
            <a:r>
              <a:rPr lang="en-US" sz="2000" b="0" spc="-345" dirty="0" smtClean="0">
                <a:solidFill>
                  <a:prstClr val="black"/>
                </a:solidFill>
              </a:rPr>
              <a:t> </a:t>
            </a:r>
            <a:r>
              <a:rPr lang="en-US" sz="2000" b="0" spc="-35" dirty="0" smtClean="0">
                <a:solidFill>
                  <a:prstClr val="black"/>
                </a:solidFill>
              </a:rPr>
              <a:t>A</a:t>
            </a:r>
            <a:r>
              <a:rPr lang="en-US" sz="2000" b="0" spc="-5" dirty="0" smtClean="0">
                <a:solidFill>
                  <a:prstClr val="black"/>
                </a:solidFill>
              </a:rPr>
              <a:t>N</a:t>
            </a:r>
            <a:r>
              <a:rPr lang="en-US" sz="2000" b="0" dirty="0" smtClean="0">
                <a:solidFill>
                  <a:prstClr val="black"/>
                </a:solidFill>
              </a:rPr>
              <a:t>D</a:t>
            </a:r>
            <a:r>
              <a:rPr lang="en-US" sz="2000" b="0" spc="35" dirty="0" smtClean="0">
                <a:solidFill>
                  <a:prstClr val="black"/>
                </a:solidFill>
              </a:rPr>
              <a:t> </a:t>
            </a:r>
            <a:r>
              <a:rPr lang="en-US" sz="2000" b="0" spc="-30" dirty="0" smtClean="0">
                <a:solidFill>
                  <a:prstClr val="black"/>
                </a:solidFill>
              </a:rPr>
              <a:t>I</a:t>
            </a:r>
            <a:r>
              <a:rPr lang="en-US" sz="2000" b="0" spc="-35" dirty="0" smtClean="0">
                <a:solidFill>
                  <a:prstClr val="black"/>
                </a:solidFill>
              </a:rPr>
              <a:t>T</a:t>
            </a:r>
            <a:r>
              <a:rPr lang="en-US" sz="2000" b="0" dirty="0" smtClean="0">
                <a:solidFill>
                  <a:prstClr val="black"/>
                </a:solidFill>
              </a:rPr>
              <a:t>S</a:t>
            </a:r>
            <a:r>
              <a:rPr lang="en-US" sz="2000" b="0" spc="60" dirty="0" smtClean="0">
                <a:solidFill>
                  <a:prstClr val="black"/>
                </a:solidFill>
              </a:rPr>
              <a:t> </a:t>
            </a:r>
            <a:r>
              <a:rPr lang="en-US" sz="2000" b="0" spc="-295" dirty="0" smtClean="0">
                <a:solidFill>
                  <a:prstClr val="black"/>
                </a:solidFill>
              </a:rPr>
              <a:t>V</a:t>
            </a:r>
            <a:r>
              <a:rPr lang="en-US" sz="2000" b="0" spc="-35" dirty="0" smtClean="0">
                <a:solidFill>
                  <a:prstClr val="black"/>
                </a:solidFill>
              </a:rPr>
              <a:t>A</a:t>
            </a:r>
            <a:r>
              <a:rPr lang="en-US" sz="2000" b="0" spc="25" dirty="0" smtClean="0">
                <a:solidFill>
                  <a:prstClr val="black"/>
                </a:solidFill>
              </a:rPr>
              <a:t>LU</a:t>
            </a:r>
            <a:r>
              <a:rPr lang="en-US" sz="2000" b="0" dirty="0" smtClean="0">
                <a:solidFill>
                  <a:prstClr val="black"/>
                </a:solidFill>
              </a:rPr>
              <a:t>E</a:t>
            </a:r>
            <a:r>
              <a:rPr lang="en-US" sz="2000" b="0" spc="-65" dirty="0" smtClean="0">
                <a:solidFill>
                  <a:prstClr val="black"/>
                </a:solidFill>
              </a:rPr>
              <a:t> </a:t>
            </a:r>
            <a:r>
              <a:rPr lang="en-US" sz="2000" b="0" spc="-15" dirty="0" smtClean="0">
                <a:solidFill>
                  <a:prstClr val="black"/>
                </a:solidFill>
              </a:rPr>
              <a:t>P</a:t>
            </a:r>
            <a:r>
              <a:rPr lang="en-US" sz="2000" b="0" spc="-30" dirty="0" smtClean="0">
                <a:solidFill>
                  <a:prstClr val="black"/>
                </a:solidFill>
              </a:rPr>
              <a:t>R</a:t>
            </a:r>
            <a:r>
              <a:rPr lang="en-US" sz="2000" b="0" spc="10" dirty="0" smtClean="0">
                <a:solidFill>
                  <a:prstClr val="black"/>
                </a:solidFill>
              </a:rPr>
              <a:t>O</a:t>
            </a:r>
            <a:r>
              <a:rPr lang="en-US" sz="2000" b="0" spc="-15" dirty="0" smtClean="0">
                <a:solidFill>
                  <a:prstClr val="black"/>
                </a:solidFill>
              </a:rPr>
              <a:t>P</a:t>
            </a:r>
            <a:r>
              <a:rPr lang="en-US" sz="2000" b="0" spc="10" dirty="0" smtClean="0">
                <a:solidFill>
                  <a:prstClr val="black"/>
                </a:solidFill>
              </a:rPr>
              <a:t>O</a:t>
            </a:r>
            <a:r>
              <a:rPr lang="en-US" sz="2000" b="0" spc="25" dirty="0" smtClean="0">
                <a:solidFill>
                  <a:prstClr val="black"/>
                </a:solidFill>
              </a:rPr>
              <a:t>S</a:t>
            </a:r>
            <a:r>
              <a:rPr lang="en-US" sz="2000" b="0" spc="-30" dirty="0" smtClean="0">
                <a:solidFill>
                  <a:prstClr val="black"/>
                </a:solidFill>
              </a:rPr>
              <a:t>I</a:t>
            </a:r>
            <a:r>
              <a:rPr lang="en-US" sz="2000" b="0" spc="-35" dirty="0" smtClean="0">
                <a:solidFill>
                  <a:prstClr val="black"/>
                </a:solidFill>
              </a:rPr>
              <a:t>T</a:t>
            </a:r>
            <a:r>
              <a:rPr lang="en-US" sz="2000" b="0" spc="-30" dirty="0" smtClean="0">
                <a:solidFill>
                  <a:prstClr val="black"/>
                </a:solidFill>
              </a:rPr>
              <a:t>I</a:t>
            </a:r>
            <a:r>
              <a:rPr lang="en-US" sz="2000" b="0" spc="10" dirty="0" smtClean="0">
                <a:solidFill>
                  <a:prstClr val="black"/>
                </a:solidFill>
              </a:rPr>
              <a:t>O</a:t>
            </a:r>
            <a:r>
              <a:rPr lang="en-US" sz="2000" b="0" dirty="0" smtClean="0">
                <a:solidFill>
                  <a:prstClr val="black"/>
                </a:solidFill>
              </a:rPr>
              <a:t>N</a:t>
            </a:r>
            <a:br>
              <a:rPr lang="en-US" sz="2000" b="0" dirty="0" smtClean="0">
                <a:solidFill>
                  <a:prstClr val="black"/>
                </a:solidFill>
              </a:rPr>
            </a:br>
            <a:r>
              <a:rPr lang="en-US" sz="2000" b="0" dirty="0" smtClean="0">
                <a:solidFill>
                  <a:prstClr val="black"/>
                </a:solidFill>
              </a:rPr>
              <a:t>SOLUTION FOR EMPLOYEE PERFORMANCE ANALYSISVALUE </a:t>
            </a:r>
            <a:r>
              <a:rPr lang="en-US" sz="2000" b="0" dirty="0" smtClean="0">
                <a:solidFill>
                  <a:prstClr val="black"/>
                </a:solidFill>
              </a:rPr>
              <a:t>PROPOSITION</a:t>
            </a:r>
            <a:br>
              <a:rPr lang="en-US" sz="2000" b="0" dirty="0" smtClean="0">
                <a:solidFill>
                  <a:prstClr val="black"/>
                </a:solidFill>
              </a:rPr>
            </a:br>
            <a:r>
              <a:rPr lang="en-US" sz="2000" b="0" dirty="0" smtClean="0">
                <a:solidFill>
                  <a:prstClr val="black"/>
                </a:solidFill>
              </a:rPr>
              <a:t> </a:t>
            </a:r>
            <a:r>
              <a:rPr lang="en-US" sz="2000" b="1" kern="0" dirty="0" smtClean="0">
                <a:solidFill>
                  <a:prstClr val="black"/>
                </a:solidFill>
                <a:latin typeface="Trebuchet MS"/>
              </a:rPr>
              <a:t>➤ Data collection and </a:t>
            </a:r>
            <a:r>
              <a:rPr lang="en-US" sz="2000" b="1" kern="0" dirty="0" err="1" smtClean="0">
                <a:solidFill>
                  <a:prstClr val="black"/>
                </a:solidFill>
                <a:latin typeface="Trebuchet MS"/>
              </a:rPr>
              <a:t>integrationEnhanced</a:t>
            </a:r>
            <a:r>
              <a:rPr lang="en-US" sz="2000" b="1" kern="0" dirty="0" smtClean="0">
                <a:solidFill>
                  <a:prstClr val="black"/>
                </a:solidFill>
                <a:latin typeface="Trebuchet MS"/>
              </a:rPr>
              <a:t> productivity</a:t>
            </a:r>
            <a:br>
              <a:rPr lang="en-US" sz="2000" b="1" kern="0" dirty="0" smtClean="0">
                <a:solidFill>
                  <a:prstClr val="black"/>
                </a:solidFill>
                <a:latin typeface="Trebuchet MS"/>
              </a:rPr>
            </a:br>
            <a:r>
              <a:rPr lang="en-US" sz="2000" b="1" kern="0" dirty="0" smtClean="0">
                <a:solidFill>
                  <a:prstClr val="black"/>
                </a:solidFill>
                <a:latin typeface="Trebuchet MS"/>
              </a:rPr>
              <a:t>➤ Performance </a:t>
            </a:r>
            <a:r>
              <a:rPr lang="en-US" sz="2000" b="1" kern="0" dirty="0" err="1" smtClean="0">
                <a:solidFill>
                  <a:prstClr val="black"/>
                </a:solidFill>
                <a:latin typeface="Trebuchet MS"/>
              </a:rPr>
              <a:t>metricsEmployee</a:t>
            </a:r>
            <a:r>
              <a:rPr lang="en-US" sz="2000" b="1" kern="0" dirty="0" smtClean="0">
                <a:solidFill>
                  <a:prstClr val="black"/>
                </a:solidFill>
                <a:latin typeface="Trebuchet MS"/>
              </a:rPr>
              <a:t> engagement and retention</a:t>
            </a:r>
            <a:br>
              <a:rPr lang="en-US" sz="2000" b="1" kern="0" dirty="0" smtClean="0">
                <a:solidFill>
                  <a:prstClr val="black"/>
                </a:solidFill>
                <a:latin typeface="Trebuchet MS"/>
              </a:rPr>
            </a:br>
            <a:r>
              <a:rPr lang="en-US" sz="2000" b="1" kern="0" dirty="0" smtClean="0">
                <a:solidFill>
                  <a:prstClr val="black"/>
                </a:solidFill>
                <a:latin typeface="Trebuchet MS"/>
              </a:rPr>
              <a:t>➤ Advanced </a:t>
            </a:r>
            <a:r>
              <a:rPr lang="en-US" sz="2000" b="1" kern="0" dirty="0" err="1" smtClean="0">
                <a:solidFill>
                  <a:prstClr val="black"/>
                </a:solidFill>
                <a:latin typeface="Trebuchet MS"/>
              </a:rPr>
              <a:t>analytics.Data</a:t>
            </a:r>
            <a:r>
              <a:rPr lang="en-US" sz="2000" b="1" kern="0" dirty="0" smtClean="0">
                <a:solidFill>
                  <a:prstClr val="black"/>
                </a:solidFill>
                <a:latin typeface="Trebuchet MS"/>
              </a:rPr>
              <a:t>-driven decisions</a:t>
            </a:r>
            <a:br>
              <a:rPr lang="en-US" sz="2000" b="1" kern="0" dirty="0" smtClean="0">
                <a:solidFill>
                  <a:prstClr val="black"/>
                </a:solidFill>
                <a:latin typeface="Trebuchet MS"/>
              </a:rPr>
            </a:br>
            <a:r>
              <a:rPr lang="en-US" sz="2000" b="1" kern="0" dirty="0" smtClean="0">
                <a:solidFill>
                  <a:prstClr val="black"/>
                </a:solidFill>
                <a:latin typeface="Trebuchet MS"/>
              </a:rPr>
              <a:t>➤ </a:t>
            </a:r>
            <a:r>
              <a:rPr lang="en-US" sz="2000" b="1" kern="0" dirty="0" err="1" smtClean="0">
                <a:solidFill>
                  <a:prstClr val="black"/>
                </a:solidFill>
                <a:latin typeface="Trebuchet MS"/>
              </a:rPr>
              <a:t>Personalised</a:t>
            </a:r>
            <a:r>
              <a:rPr lang="en-US" sz="2000" b="1" kern="0" dirty="0" smtClean="0">
                <a:solidFill>
                  <a:prstClr val="black"/>
                </a:solidFill>
                <a:latin typeface="Trebuchet MS"/>
              </a:rPr>
              <a:t> </a:t>
            </a:r>
            <a:r>
              <a:rPr lang="en-US" sz="2000" b="1" kern="0" dirty="0" err="1" smtClean="0">
                <a:solidFill>
                  <a:prstClr val="black"/>
                </a:solidFill>
                <a:latin typeface="Trebuchet MS"/>
              </a:rPr>
              <a:t>insightsImproved</a:t>
            </a:r>
            <a:r>
              <a:rPr lang="en-US" sz="2000" b="1" kern="0" dirty="0" smtClean="0">
                <a:solidFill>
                  <a:prstClr val="black"/>
                </a:solidFill>
                <a:latin typeface="Trebuchet MS"/>
              </a:rPr>
              <a:t> organizational performance</a:t>
            </a:r>
            <a:br>
              <a:rPr lang="en-US" sz="2000" b="1" kern="0" dirty="0" smtClean="0">
                <a:solidFill>
                  <a:prstClr val="black"/>
                </a:solidFill>
                <a:latin typeface="Trebuchet MS"/>
              </a:rPr>
            </a:br>
            <a:r>
              <a:rPr lang="en-US" sz="2000" b="1" kern="0" dirty="0" smtClean="0">
                <a:solidFill>
                  <a:prstClr val="black"/>
                </a:solidFill>
                <a:latin typeface="Trebuchet MS"/>
              </a:rPr>
              <a:t>➤ Continuous feedback and </a:t>
            </a:r>
            <a:r>
              <a:rPr lang="en-US" sz="2000" b="1" kern="0" dirty="0" err="1" smtClean="0">
                <a:solidFill>
                  <a:prstClr val="black"/>
                </a:solidFill>
                <a:latin typeface="Trebuchet MS"/>
              </a:rPr>
              <a:t>ImprovementScalability</a:t>
            </a:r>
            <a:r>
              <a:rPr lang="en-US" sz="2000" b="1" kern="0" dirty="0" smtClean="0">
                <a:solidFill>
                  <a:prstClr val="black"/>
                </a:solidFill>
                <a:latin typeface="Trebuchet MS"/>
              </a:rPr>
              <a:t> and flexibility</a:t>
            </a:r>
            <a:r>
              <a:rPr lang="en-US" sz="2000" dirty="0" smtClean="0"/>
              <a:t/>
            </a:r>
            <a:br>
              <a:rPr lang="en-US" sz="2000" dirty="0" smtClean="0"/>
            </a:br>
            <a:endParaRPr sz="20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4431983"/>
          </a:xfrm>
        </p:spPr>
        <p:txBody>
          <a:bodyPr/>
          <a:lstStyle/>
          <a:p>
            <a:r>
              <a:rPr lang="en-IN" dirty="0"/>
              <a:t>Dataset </a:t>
            </a:r>
            <a:r>
              <a:rPr lang="en-IN" dirty="0" smtClean="0"/>
              <a:t>Description</a:t>
            </a:r>
            <a:br>
              <a:rPr lang="en-IN" dirty="0" smtClean="0"/>
            </a:br>
            <a:r>
              <a:rPr lang="en-US" sz="2000" dirty="0" smtClean="0"/>
              <a:t>When creating a dataset for employee performance analysis, it is crucial to include a variety of data points to ensure a comprehensive understanding of performance factors. Here’s a detailed description of a typical employee performance dataset:</a:t>
            </a:r>
            <a:br>
              <a:rPr lang="en-US" sz="2000" dirty="0" smtClean="0"/>
            </a:br>
            <a:r>
              <a:rPr lang="en-US" sz="2000" dirty="0" smtClean="0"/>
              <a:t>1</a:t>
            </a:r>
            <a:r>
              <a:rPr lang="en-US" sz="2000" dirty="0" smtClean="0"/>
              <a:t>. </a:t>
            </a:r>
            <a:r>
              <a:rPr lang="en-US" sz="2000" dirty="0" smtClean="0"/>
              <a:t>Employee Information</a:t>
            </a:r>
            <a:br>
              <a:rPr lang="en-US" sz="2000" dirty="0" smtClean="0"/>
            </a:br>
            <a:r>
              <a:rPr lang="en-US" sz="2000" dirty="0" smtClean="0"/>
              <a:t>2. Performance Metrics</a:t>
            </a:r>
            <a:br>
              <a:rPr lang="en-US" sz="2000" dirty="0" smtClean="0"/>
            </a:br>
            <a:r>
              <a:rPr lang="en-US" sz="2000" dirty="0" smtClean="0"/>
              <a:t>3. Behavioral and Soft </a:t>
            </a:r>
            <a:r>
              <a:rPr lang="en-US" sz="2000" dirty="0" smtClean="0"/>
              <a:t>Skills</a:t>
            </a:r>
            <a:br>
              <a:rPr lang="en-US" sz="2000" dirty="0" smtClean="0"/>
            </a:br>
            <a:r>
              <a:rPr lang="en-US" sz="2000" dirty="0" smtClean="0"/>
              <a:t>4. Attendance and Punctuality</a:t>
            </a:r>
            <a:br>
              <a:rPr lang="en-US" sz="2000" dirty="0" smtClean="0"/>
            </a:br>
            <a:r>
              <a:rPr lang="en-US" sz="2000" dirty="0" smtClean="0"/>
              <a:t>5. Training and </a:t>
            </a:r>
            <a:r>
              <a:rPr lang="en-US" sz="2000" dirty="0" smtClean="0"/>
              <a:t>Development</a:t>
            </a:r>
            <a:br>
              <a:rPr lang="en-US" sz="2000" dirty="0" smtClean="0"/>
            </a:br>
            <a:r>
              <a:rPr lang="en-US" sz="2000" dirty="0" smtClean="0"/>
              <a:t>6. Feedback and Reviews</a:t>
            </a:r>
            <a:br>
              <a:rPr lang="en-US" sz="2000" dirty="0" smtClean="0"/>
            </a:br>
            <a:r>
              <a:rPr lang="en-US" sz="2000" dirty="0" smtClean="0"/>
              <a:t>7. Compensation and Rewards</a:t>
            </a:r>
            <a:br>
              <a:rPr lang="en-US" sz="2000" dirty="0" smtClean="0"/>
            </a:br>
            <a:r>
              <a:rPr lang="en-US" sz="2000" dirty="0" smtClean="0"/>
              <a:t>8. Employee Engagement</a:t>
            </a:r>
            <a:br>
              <a:rPr lang="en-US" sz="2000" dirty="0" smtClean="0"/>
            </a:br>
            <a:r>
              <a:rPr lang="en-US" sz="2000" dirty="0" smtClean="0"/>
              <a:t>9. Exit Information</a:t>
            </a:r>
            <a:endParaRPr lang="en-IN" sz="20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2483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2000" spc="20" dirty="0" smtClean="0"/>
              <a:t>Formula used for finding the performance level of employees =IFS(28&gt;=5,"VERY HIGH", ZB&gt;=4, "HIGH".28&gt;=3,"MED".TRUE,"LOW")</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179</Words>
  <Application>Microsoft Office PowerPoint</Application>
  <PresentationFormat>Custom</PresentationFormat>
  <Paragraphs>54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1.Informed Decision-Making 2. Identifying Trends and Patterns 3. Improving Recruitment and Retention  4. Optimizing Workforce Planning 5. Enhancing Employee Development  6. Boosting Employee Engagement 7. Benchmarking and Competitive Analysis  8. Compliance and Risk Management </vt:lpstr>
      <vt:lpstr>PROJECT OVERVIEW OBJECTIVE:             Objective:The primary objective of this project is to systematically analyse employee performance across the organization identify key factors affecting performance, and develop strategies to improve overall productivity, engagement, and job satisfaction. Employee performance analysis is crucial for several reasons: 1.Improving Productivity 2. Enhancing Job Satisfaction 3. Aligning Goals and Expectations 4. Identifying Training Needs 5. Boosting Engagement 6. Reducing Turnover 7. Supporting Decision-Making 8. Enhancing Team Dynamics 9.Benchmarking and Goal Setting 10. Ensuring Fairness and Equity               </vt:lpstr>
      <vt:lpstr>WHO ARE THE END USERS?  Employee performance analysis is valuable tool for various stakeholders within an organization. Here are some of the key end users:Human resource department Managers and team leaders Executives and senior management.   ➤ Employees Training and development teams Data analysts</vt:lpstr>
      <vt:lpstr>OUR SOLUTION AND ITS VALUE PROPOSITION SOLUTION FOR EMPLOYEE PERFORMANCE ANALYSISVALUE PROPOSITION➤ Data collection and integrationEnhanced productivity ➤ Performance metricsEmployee engagement and retention ➤ Advanced analytics.Data-driven decisions ➤ Personalised insightsImproved organizational performance ➤ Continuous feedback and ImprovementScalability and flexibility OUR SOLUTION AND ITS VALUE PROPOSITION SOLUTION FOR EMPLOYEE PERFORMANCE ANALYSISVALUE PROPOSITION  ➤ Data collection and integrationEnhanced productivity ➤ Performance metricsEmployee engagement and retention ➤ Advanced analytics.Data-driven decisions ➤ Personalised insightsImproved organizational performance ➤ Continuous feedback and ImprovementScalability and flexibility </vt:lpstr>
      <vt:lpstr>Dataset Description When creating a dataset for employee performance analysis, it is crucial to include a variety of data points to ensure a comprehensive understanding of performance factors. Here’s a detailed description of a typical employee performance dataset: 1. Employee Information 2. Performance Metrics 3. Behavioral and Soft Skills 4. Attendance and Punctuality 5. Training and Development 6. Feedback and Reviews 7. Compensation and Rewards 8. Employee Engagement 9. Exit Information</vt:lpstr>
      <vt:lpstr>THE "WOW" IN OUR SOLUTION    Formula used for finding the performance level of employees =IFS(28&gt;=5,"VERY HIGH", ZB&gt;=4, "HIGH".28&gt;=3,"MED".TRUE,"LOW")</vt:lpstr>
      <vt:lpstr>Slide 10</vt:lpstr>
      <vt:lpstr>RESULTS</vt:lpstr>
      <vt:lpstr>Conclusion In any organization, the main task is people handling because the main task is to manage people who are the main assets of the organization as they are the person to fulfil the ultimate goal of the company. There is a saying that "when you are an employee, success definition for you to grow yourself but at the time when you become a leader the definition of success is to grow others. And that is where employee performance analysis plays a huge role".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21</cp:revision>
  <dcterms:created xsi:type="dcterms:W3CDTF">2024-03-29T15:07:22Z</dcterms:created>
  <dcterms:modified xsi:type="dcterms:W3CDTF">2024-09-11T07:40:39Z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