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CF0"/>
    <a:srgbClr val="F08B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60845-9AE8-44D6-A33B-60B62A52F1DC}" v="2369" dt="2023-10-01T07:51:03.179"/>
    <p1510:client id="{32DEFA25-931A-4C7B-965B-98427229EFC8}" v="297" dt="2023-10-03T12:33:15.428"/>
    <p1510:client id="{47C26F52-96EA-4041-8430-AFBBAFFA457C}" v="24" dt="2023-10-03T04:59:59.697"/>
    <p1510:client id="{4E7FA839-6D79-4FE4-A6D2-F14104B645A7}" v="204" dt="2023-10-02T23:45:55.506"/>
    <p1510:client id="{939ADFD7-4F02-4FCB-8C4B-F0B1FC549581}" v="2" dt="2023-10-04T04:16:58.238"/>
    <p1510:client id="{DC7F1317-B7FB-4C83-B8AA-79CC970B3125}" v="81" dt="2023-10-05T01:43:28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5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625">
                <a:latin typeface="+mn-lt"/>
              </a:defRPr>
            </a:lvl1pPr>
            <a:lvl2pPr marL="371390" indent="0" algn="ctr">
              <a:buNone/>
              <a:defRPr sz="1625"/>
            </a:lvl2pPr>
            <a:lvl3pPr marL="742779" indent="0" algn="ctr">
              <a:buNone/>
              <a:defRPr sz="1462"/>
            </a:lvl3pPr>
            <a:lvl4pPr marL="1114169" indent="0" algn="ctr">
              <a:buNone/>
              <a:defRPr sz="1300"/>
            </a:lvl4pPr>
            <a:lvl5pPr marL="1485558" indent="0" algn="ctr">
              <a:buNone/>
              <a:defRPr sz="1300"/>
            </a:lvl5pPr>
            <a:lvl6pPr marL="1856948" indent="0" algn="ctr">
              <a:buNone/>
              <a:defRPr sz="1300"/>
            </a:lvl6pPr>
            <a:lvl7pPr marL="2228337" indent="0" algn="ctr">
              <a:buNone/>
              <a:defRPr sz="1300"/>
            </a:lvl7pPr>
            <a:lvl8pPr marL="2599727" indent="0" algn="ctr">
              <a:buNone/>
              <a:defRPr sz="1300"/>
            </a:lvl8pPr>
            <a:lvl9pPr marL="2971116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35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2"/>
                </a:solidFill>
              </a:defRPr>
            </a:lvl1pPr>
            <a:lvl2pPr marL="37139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779" indent="0">
              <a:buNone/>
              <a:defRPr sz="1462">
                <a:solidFill>
                  <a:schemeClr val="tx1">
                    <a:tint val="75000"/>
                  </a:schemeClr>
                </a:solidFill>
              </a:defRPr>
            </a:lvl3pPr>
            <a:lvl4pPr marL="11141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5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69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3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997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1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9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8" y="1752600"/>
            <a:ext cx="5532319" cy="823912"/>
          </a:xfrm>
        </p:spPr>
        <p:txBody>
          <a:bodyPr anchor="b"/>
          <a:lstStyle>
            <a:lvl1pPr marL="0" indent="0">
              <a:buNone/>
              <a:defRPr sz="1950" b="0" i="1"/>
            </a:lvl1pPr>
            <a:lvl2pPr marL="371390" indent="0">
              <a:buNone/>
              <a:defRPr sz="1625" b="1"/>
            </a:lvl2pPr>
            <a:lvl3pPr marL="742779" indent="0">
              <a:buNone/>
              <a:defRPr sz="1462" b="1"/>
            </a:lvl3pPr>
            <a:lvl4pPr marL="1114169" indent="0">
              <a:buNone/>
              <a:defRPr sz="1300" b="1"/>
            </a:lvl4pPr>
            <a:lvl5pPr marL="1485558" indent="0">
              <a:buNone/>
              <a:defRPr sz="1300" b="1"/>
            </a:lvl5pPr>
            <a:lvl6pPr marL="1856948" indent="0">
              <a:buNone/>
              <a:defRPr sz="1300" b="1"/>
            </a:lvl6pPr>
            <a:lvl7pPr marL="2228337" indent="0">
              <a:buNone/>
              <a:defRPr sz="1300" b="1"/>
            </a:lvl7pPr>
            <a:lvl8pPr marL="2599727" indent="0">
              <a:buNone/>
              <a:defRPr sz="1300" b="1"/>
            </a:lvl8pPr>
            <a:lvl9pPr marL="297111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8" y="2667003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752600"/>
            <a:ext cx="5561106" cy="823912"/>
          </a:xfrm>
        </p:spPr>
        <p:txBody>
          <a:bodyPr anchor="b"/>
          <a:lstStyle>
            <a:lvl1pPr marL="0" indent="0">
              <a:buNone/>
              <a:defRPr sz="1950" b="0" i="1"/>
            </a:lvl1pPr>
            <a:lvl2pPr marL="371390" indent="0">
              <a:buNone/>
              <a:defRPr sz="1625" b="1"/>
            </a:lvl2pPr>
            <a:lvl3pPr marL="742779" indent="0">
              <a:buNone/>
              <a:defRPr sz="1462" b="1"/>
            </a:lvl3pPr>
            <a:lvl4pPr marL="1114169" indent="0">
              <a:buNone/>
              <a:defRPr sz="1300" b="1"/>
            </a:lvl4pPr>
            <a:lvl5pPr marL="1485558" indent="0">
              <a:buNone/>
              <a:defRPr sz="1300" b="1"/>
            </a:lvl5pPr>
            <a:lvl6pPr marL="1856948" indent="0">
              <a:buNone/>
              <a:defRPr sz="1300" b="1"/>
            </a:lvl6pPr>
            <a:lvl7pPr marL="2228337" indent="0">
              <a:buNone/>
              <a:defRPr sz="1300" b="1"/>
            </a:lvl7pPr>
            <a:lvl8pPr marL="2599727" indent="0">
              <a:buNone/>
              <a:defRPr sz="1300" b="1"/>
            </a:lvl8pPr>
            <a:lvl9pPr marL="297111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667003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9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>
              <a:defRPr sz="2599"/>
            </a:lvl1pPr>
            <a:lvl2pPr>
              <a:defRPr sz="2274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90" indent="0">
              <a:buNone/>
              <a:defRPr sz="1137"/>
            </a:lvl2pPr>
            <a:lvl3pPr marL="742779" indent="0">
              <a:buNone/>
              <a:defRPr sz="975"/>
            </a:lvl3pPr>
            <a:lvl4pPr marL="1114169" indent="0">
              <a:buNone/>
              <a:defRPr sz="812"/>
            </a:lvl4pPr>
            <a:lvl5pPr marL="1485558" indent="0">
              <a:buNone/>
              <a:defRPr sz="812"/>
            </a:lvl5pPr>
            <a:lvl6pPr marL="1856948" indent="0">
              <a:buNone/>
              <a:defRPr sz="812"/>
            </a:lvl6pPr>
            <a:lvl7pPr marL="2228337" indent="0">
              <a:buNone/>
              <a:defRPr sz="812"/>
            </a:lvl7pPr>
            <a:lvl8pPr marL="2599727" indent="0">
              <a:buNone/>
              <a:defRPr sz="812"/>
            </a:lvl8pPr>
            <a:lvl9pPr marL="2971116" indent="0">
              <a:buNone/>
              <a:defRPr sz="8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 marL="0" indent="0">
              <a:buNone/>
              <a:defRPr sz="2599"/>
            </a:lvl1pPr>
            <a:lvl2pPr marL="371390" indent="0">
              <a:buNone/>
              <a:defRPr sz="2274"/>
            </a:lvl2pPr>
            <a:lvl3pPr marL="742779" indent="0">
              <a:buNone/>
              <a:defRPr sz="1950"/>
            </a:lvl3pPr>
            <a:lvl4pPr marL="1114169" indent="0">
              <a:buNone/>
              <a:defRPr sz="1625"/>
            </a:lvl4pPr>
            <a:lvl5pPr marL="1485558" indent="0">
              <a:buNone/>
              <a:defRPr sz="1625"/>
            </a:lvl5pPr>
            <a:lvl6pPr marL="1856948" indent="0">
              <a:buNone/>
              <a:defRPr sz="1625"/>
            </a:lvl6pPr>
            <a:lvl7pPr marL="2228337" indent="0">
              <a:buNone/>
              <a:defRPr sz="1625"/>
            </a:lvl7pPr>
            <a:lvl8pPr marL="2599727" indent="0">
              <a:buNone/>
              <a:defRPr sz="1625"/>
            </a:lvl8pPr>
            <a:lvl9pPr marL="2971116" indent="0">
              <a:buNone/>
              <a:defRPr sz="1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90" indent="0">
              <a:buNone/>
              <a:defRPr sz="1137"/>
            </a:lvl2pPr>
            <a:lvl3pPr marL="742779" indent="0">
              <a:buNone/>
              <a:defRPr sz="975"/>
            </a:lvl3pPr>
            <a:lvl4pPr marL="1114169" indent="0">
              <a:buNone/>
              <a:defRPr sz="812"/>
            </a:lvl4pPr>
            <a:lvl5pPr marL="1485558" indent="0">
              <a:buNone/>
              <a:defRPr sz="812"/>
            </a:lvl5pPr>
            <a:lvl6pPr marL="1856948" indent="0">
              <a:buNone/>
              <a:defRPr sz="812"/>
            </a:lvl6pPr>
            <a:lvl7pPr marL="2228337" indent="0">
              <a:buNone/>
              <a:defRPr sz="812"/>
            </a:lvl7pPr>
            <a:lvl8pPr marL="2599727" indent="0">
              <a:buNone/>
              <a:defRPr sz="812"/>
            </a:lvl8pPr>
            <a:lvl9pPr marL="2971116" indent="0">
              <a:buNone/>
              <a:defRPr sz="8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4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1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5" y="6416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1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1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1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094" y="643552"/>
            <a:ext cx="9901340" cy="5570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094" y="643552"/>
            <a:ext cx="9901340" cy="55708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5AEA58-5A10-44F4-82DC-B26FCDA9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44095" y="643553"/>
            <a:ext cx="4254100" cy="5570896"/>
            <a:chOff x="20829" y="1"/>
            <a:chExt cx="5236971" cy="685799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1B764A7-7C08-4BBD-B1F8-BB1F928FE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2AF11BB-0B0F-4D10-83F3-09651E442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18268-9FAC-4D8E-B7E6-23850B4D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9946" y="1200643"/>
            <a:ext cx="8789636" cy="445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14A81D-6377-4BC6-9AE1-72200DA7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7469" y="1200643"/>
            <a:ext cx="8789636" cy="445671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0676" y="1510137"/>
            <a:ext cx="4332919" cy="23017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62"/>
              <a:t>Google play store analysis.</a:t>
            </a:r>
            <a:br>
              <a:rPr lang="en-US" sz="2762">
                <a:ea typeface="Calibri Light"/>
                <a:cs typeface="Calibri Light"/>
              </a:rPr>
            </a:br>
            <a:br>
              <a:rPr lang="en-US" sz="2762">
                <a:ea typeface="Calibri Light"/>
                <a:cs typeface="Calibri Light"/>
              </a:rPr>
            </a:br>
            <a:br>
              <a:rPr lang="en-US" sz="2762">
                <a:ea typeface="Calibri Light"/>
                <a:cs typeface="Calibri Light"/>
              </a:rPr>
            </a:br>
            <a:br>
              <a:rPr lang="en-US" sz="2762"/>
            </a:br>
            <a:endParaRPr lang="en-US" sz="2762">
              <a:cs typeface="Sabon Next LT"/>
            </a:endParaRPr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8C7AC4-1F0C-BE10-85DC-ADC35298E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13" r="22070" b="-2"/>
          <a:stretch/>
        </p:blipFill>
        <p:spPr>
          <a:xfrm>
            <a:off x="6659485" y="1200643"/>
            <a:ext cx="3846818" cy="445671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5404BF-A4E9-F5BB-3B6C-7E9DD1577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184" y="3050591"/>
            <a:ext cx="4231106" cy="22072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Name : Kolla </a:t>
            </a:r>
            <a:r>
              <a:rPr lang="en-US" sz="1600"/>
              <a:t>Keerthik</a:t>
            </a:r>
          </a:p>
          <a:p>
            <a:r>
              <a:rPr lang="en-US" sz="1600"/>
              <a:t>Enrollment Id :            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46F0-629E-1936-51AA-3A52DA11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16" y="191140"/>
            <a:ext cx="10392671" cy="540027"/>
          </a:xfrm>
        </p:spPr>
        <p:txBody>
          <a:bodyPr>
            <a:normAutofit fontScale="90000"/>
          </a:bodyPr>
          <a:lstStyle/>
          <a:p>
            <a:r>
              <a:rPr lang="en-US" sz="2550" dirty="0">
                <a:cs typeface="Sabon Next LT"/>
              </a:rPr>
              <a:t>Dashboard </a:t>
            </a:r>
            <a:br>
              <a:rPr lang="en-US" sz="2550" dirty="0">
                <a:cs typeface="Sabon Next LT"/>
              </a:rPr>
            </a:b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2DB0B10-6E50-07B0-F8A2-D68B5F71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" y="400855"/>
            <a:ext cx="11964504" cy="60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3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A25B-726B-BFF3-5EC2-9A560C9E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16" y="70678"/>
            <a:ext cx="11110497" cy="584201"/>
          </a:xfrm>
        </p:spPr>
        <p:txBody>
          <a:bodyPr/>
          <a:lstStyle/>
          <a:p>
            <a:r>
              <a:rPr lang="en-US" sz="2550" dirty="0">
                <a:cs typeface="Sabon Next LT"/>
              </a:rPr>
              <a:t>Conclusion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81E6E-A17D-2172-0450-F0E141B05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4232965"/>
            <a:ext cx="11110497" cy="16360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From the above data I suggest jai to develop an app belongs to family category which is free type with Android version 4.1 and up .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3A6B1-2EC5-AB28-F96D-22176E20C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77243"/>
              </p:ext>
            </p:extLst>
          </p:nvPr>
        </p:nvGraphicFramePr>
        <p:xfrm>
          <a:off x="1733826" y="993913"/>
          <a:ext cx="81686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728305259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926509739"/>
                    </a:ext>
                  </a:extLst>
                </a:gridCol>
              </a:tblGrid>
              <a:tr h="358823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43303"/>
                  </a:ext>
                </a:extLst>
              </a:tr>
              <a:tr h="358823">
                <a:tc>
                  <a:txBody>
                    <a:bodyPr/>
                    <a:lstStyle/>
                    <a:p>
                      <a:r>
                        <a:rPr lang="en-US" dirty="0"/>
                        <a:t>No of distinct Ratings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96574"/>
                  </a:ext>
                </a:extLst>
              </a:tr>
              <a:tr h="358823"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84064"/>
                  </a:ext>
                </a:extLst>
              </a:tr>
              <a:tr h="358823">
                <a:tc>
                  <a:txBody>
                    <a:bodyPr/>
                    <a:lstStyle/>
                    <a:p>
                      <a:r>
                        <a:rPr lang="en-US" dirty="0"/>
                        <a:t>No of distinct Installs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1,972 Installs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19002"/>
                  </a:ext>
                </a:extLst>
              </a:tr>
              <a:tr h="35882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83760"/>
                  </a:ext>
                </a:extLst>
              </a:tr>
              <a:tr h="358823">
                <a:tc>
                  <a:txBody>
                    <a:bodyPr/>
                    <a:lstStyle/>
                    <a:p>
                      <a:r>
                        <a:rPr lang="en-US" dirty="0"/>
                        <a:t>Android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 and up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55905"/>
                  </a:ext>
                </a:extLst>
              </a:tr>
              <a:tr h="358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 of available apps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1,972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0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094" y="643552"/>
            <a:ext cx="9901340" cy="5570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6569" y="643552"/>
            <a:ext cx="9901340" cy="5570896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4094" y="643552"/>
            <a:ext cx="9903815" cy="55708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7CF6-6199-1040-004D-BFB2CEC5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597" y="643428"/>
            <a:ext cx="4331706" cy="1811574"/>
          </a:xfrm>
        </p:spPr>
        <p:txBody>
          <a:bodyPr>
            <a:normAutofit/>
          </a:bodyPr>
          <a:lstStyle/>
          <a:p>
            <a:r>
              <a:rPr lang="en-US" b="1" dirty="0">
                <a:cs typeface="Sabon Next LT"/>
              </a:rPr>
              <a:t>Business </a:t>
            </a:r>
            <a:r>
              <a:rPr lang="en-US" b="1">
                <a:cs typeface="Sabon Next LT"/>
              </a:rPr>
              <a:t>Objective </a:t>
            </a:r>
          </a:p>
        </p:txBody>
      </p:sp>
      <p:pic>
        <p:nvPicPr>
          <p:cNvPr id="4" name="Content Placeholder 3" descr="A blue dart on a dart board&#10;&#10;Description automatically generated">
            <a:extLst>
              <a:ext uri="{FF2B5EF4-FFF2-40B4-BE49-F238E27FC236}">
                <a16:creationId xmlns:a16="http://schemas.microsoft.com/office/drawing/2014/main" id="{8138789D-867E-1151-26CB-2FB6D9C2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9" r="6026"/>
          <a:stretch/>
        </p:blipFill>
        <p:spPr>
          <a:xfrm>
            <a:off x="1144093" y="643561"/>
            <a:ext cx="4862539" cy="557088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233855" y="647680"/>
            <a:ext cx="2814054" cy="3735241"/>
            <a:chOff x="8059620" y="41922"/>
            <a:chExt cx="3997615" cy="681607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EBB3C4-2F3D-91B3-19AA-E51B88BE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05" y="2679240"/>
            <a:ext cx="4331428" cy="2850108"/>
          </a:xfrm>
        </p:spPr>
        <p:txBody>
          <a:bodyPr vert="horz" lIns="74278" tIns="37139" rIns="74278" bIns="37139" rtlCol="0" anchor="t"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1</a:t>
            </a:r>
            <a:r>
              <a:rPr lang="en-US" sz="2000" dirty="0"/>
              <a:t>.Jai is an app developer . He taught to develop an app from a category when it reaches to max installs with good rating and reviews </a:t>
            </a:r>
          </a:p>
          <a:p>
            <a:pPr marL="0" indent="0">
              <a:buNone/>
            </a:pPr>
            <a:r>
              <a:rPr lang="en-US" sz="2000" dirty="0"/>
              <a:t>2.Help jai in selecting a category where he can develop an with max installing categories with good ratings and reviews . </a:t>
            </a:r>
          </a:p>
        </p:txBody>
      </p:sp>
    </p:spTree>
    <p:extLst>
      <p:ext uri="{BB962C8B-B14F-4D97-AF65-F5344CB8AC3E}">
        <p14:creationId xmlns:p14="http://schemas.microsoft.com/office/powerpoint/2010/main" val="267443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EDF-9168-F02F-3BB2-934C4D77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9"/>
            <a:ext cx="11274612" cy="84430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Sabon Next LT"/>
              </a:rPr>
              <a:t>Problem statements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DB12-F015-8F1A-1118-AD172E1C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021" y="2356188"/>
            <a:ext cx="5532319" cy="4545347"/>
          </a:xfrm>
        </p:spPr>
        <p:txBody>
          <a:bodyPr vert="horz" lIns="74278" tIns="37139" rIns="74278" bIns="37139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11.Find out the relationship between reviews and rating columns?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12.Display the count of content rating over each type ? 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13.Display the count categories for each type 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14.Top 5 categories with highest rating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15.Top categories with highest no of reviews ?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16.Top categories with highest installs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17.Trend in years between paid vs free categories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18.How does category wise change over among years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19.Which has more installs among family and game categories ?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20.Design a dashboard for google play store analysis data set 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>
              <a:ea typeface="+mn-lt"/>
              <a:cs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33CC5-764C-E435-11A6-D5AD656A4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6701" y="1463846"/>
            <a:ext cx="5561106" cy="473584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1.what are the unique categories in the given data set 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2.How many number of apps in each category 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3.count of available apps based on category?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4.Display the Rating Distribution?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5.count the Types of Apps available 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6.Display the avg rating of each category 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7.Find out there are any outliers in rating category 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8.Display the app with highest rating 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9.Display the count of apps based on types?</a:t>
            </a:r>
            <a:endParaRPr lang="en-US"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Segoe UI"/>
                <a:cs typeface="Segoe UI"/>
              </a:rPr>
              <a:t>10.What are the top 3  Android versions among the apps in the dataset?</a:t>
            </a:r>
            <a:endParaRPr lang="en-US" sz="1800">
              <a:latin typeface="Segoe UI"/>
              <a:cs typeface="Segoe UI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358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CEC-A1BD-3EA1-2C59-B1050CA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6440"/>
            <a:ext cx="9019391" cy="730876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Sabon Next LT"/>
              </a:rPr>
              <a:t>Finding the number of missing values in each column and filling with respective values .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2718-C82E-65F9-4245-672F21FD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4761963"/>
            <a:ext cx="10500462" cy="20085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Interpretation  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sz="1400" b="1" dirty="0">
                <a:ea typeface="+mn-lt"/>
                <a:cs typeface="+mn-lt"/>
              </a:rPr>
              <a:t>In the given dataset we found that there some null values. And we replaced those null values with mean or mode based on their data types  . </a:t>
            </a:r>
            <a:endParaRPr lang="en-US" sz="1400" b="1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E9E3B50-9667-5297-13B2-E6FD4347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89" y="1004680"/>
            <a:ext cx="2476500" cy="3390900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44C09F3-5BEB-4EF9-5467-16117010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823" y="1004680"/>
            <a:ext cx="2305050" cy="33909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8858363-7F82-E3D1-5CA7-3CF29BC96469}"/>
              </a:ext>
            </a:extLst>
          </p:cNvPr>
          <p:cNvSpPr/>
          <p:nvPr/>
        </p:nvSpPr>
        <p:spPr>
          <a:xfrm>
            <a:off x="3856934" y="2211455"/>
            <a:ext cx="2186608" cy="607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CEC-A1BD-3EA1-2C59-B1050CA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60" y="-81907"/>
            <a:ext cx="5695305" cy="498963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Sabon Next LT"/>
              </a:rPr>
              <a:t>Count of available apps based on category</a:t>
            </a:r>
            <a:r>
              <a:rPr lang="en-US" sz="1600" dirty="0">
                <a:cs typeface="Sabon Next LT"/>
              </a:rPr>
              <a:t>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2718-C82E-65F9-4245-672F21FD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5435615"/>
            <a:ext cx="10500462" cy="13348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600" b="1" dirty="0">
                <a:ea typeface="+mn-lt"/>
                <a:cs typeface="+mn-lt"/>
              </a:rPr>
              <a:t>Interpretation1  :</a:t>
            </a:r>
          </a:p>
          <a:p>
            <a:r>
              <a:rPr lang="en-US" sz="1600" b="1" dirty="0"/>
              <a:t>There are more number of apps available on family category . </a:t>
            </a:r>
          </a:p>
          <a:p>
            <a:r>
              <a:rPr lang="en-US" sz="1600" b="1" dirty="0"/>
              <a:t>Interpretation 2 : </a:t>
            </a:r>
          </a:p>
          <a:p>
            <a:r>
              <a:rPr lang="en-US" sz="1600" b="1" dirty="0"/>
              <a:t>The Family category has highest free apps .</a:t>
            </a:r>
            <a:r>
              <a:rPr lang="en-US" dirty="0"/>
              <a:t> </a:t>
            </a:r>
          </a:p>
        </p:txBody>
      </p:sp>
      <p:pic>
        <p:nvPicPr>
          <p:cNvPr id="3" name="Picture 2" descr="A graph of apps with colorful bars&#10;&#10;Description automatically generated">
            <a:extLst>
              <a:ext uri="{FF2B5EF4-FFF2-40B4-BE49-F238E27FC236}">
                <a16:creationId xmlns:a16="http://schemas.microsoft.com/office/drawing/2014/main" id="{95137C2B-6633-27CE-14F1-6C33A361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05" y="477300"/>
            <a:ext cx="5183808" cy="46113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B461641-B2EA-2726-320D-385BE76CBA48}"/>
              </a:ext>
            </a:extLst>
          </p:cNvPr>
          <p:cNvSpPr txBox="1">
            <a:spLocks/>
          </p:cNvSpPr>
          <p:nvPr/>
        </p:nvSpPr>
        <p:spPr>
          <a:xfrm>
            <a:off x="6134382" y="-709"/>
            <a:ext cx="5464702" cy="368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99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cs typeface="Sabon Next LT"/>
              </a:rPr>
              <a:t>Count of categories over each type .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17ACA-B4C4-711C-0492-FA78233E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2" y="479066"/>
            <a:ext cx="5691808" cy="46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0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CEC-A1BD-3EA1-2C59-B1050CA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6440"/>
            <a:ext cx="9019391" cy="399572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Sabon Next LT"/>
              </a:rPr>
              <a:t>Distribution of rating 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2718-C82E-65F9-4245-672F21FD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5435615"/>
            <a:ext cx="10500462" cy="1334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Interpretation  :</a:t>
            </a:r>
          </a:p>
          <a:p>
            <a:r>
              <a:rPr lang="en-US" sz="1800" b="1" dirty="0"/>
              <a:t>Here we can say that 4.3 is the overall highest rating on overall categories . </a:t>
            </a:r>
          </a:p>
        </p:txBody>
      </p:sp>
      <p:pic>
        <p:nvPicPr>
          <p:cNvPr id="5" name="Picture 4" descr="A graph of rating distribution&#10;&#10;Description automatically generated">
            <a:extLst>
              <a:ext uri="{FF2B5EF4-FFF2-40B4-BE49-F238E27FC236}">
                <a16:creationId xmlns:a16="http://schemas.microsoft.com/office/drawing/2014/main" id="{EA1B6BA5-0F11-39E3-AB71-2628A259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88" y="976610"/>
            <a:ext cx="10628242" cy="37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0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CEC-A1BD-3EA1-2C59-B1050CA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6440"/>
            <a:ext cx="9019391" cy="399572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Sabon Next LT"/>
              </a:rPr>
              <a:t>Trend between free and paid type categories from 2010-2018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2718-C82E-65F9-4245-672F21FD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5435615"/>
            <a:ext cx="10500462" cy="1334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Interpretation  :</a:t>
            </a:r>
          </a:p>
          <a:p>
            <a:r>
              <a:rPr lang="en-US" sz="1600" b="1" dirty="0"/>
              <a:t>There is more trend for free type categories. There is an </a:t>
            </a:r>
            <a:r>
              <a:rPr lang="en-US" sz="1600" b="1" dirty="0">
                <a:ea typeface="+mn-lt"/>
                <a:cs typeface="+mn-lt"/>
              </a:rPr>
              <a:t>continuous </a:t>
            </a:r>
            <a:r>
              <a:rPr lang="en-US" sz="1600" b="1" dirty="0"/>
              <a:t>increasing trend for free category apps from 2010 to 2018 and people started accepting free categories more from 2017 to 2018 .</a:t>
            </a:r>
            <a:r>
              <a:rPr lang="en-US" dirty="0"/>
              <a:t> </a:t>
            </a:r>
          </a:p>
        </p:txBody>
      </p:sp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87866857-DF43-4CCD-1E19-1F74F266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3" y="572986"/>
            <a:ext cx="9722678" cy="44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CEC-A1BD-3EA1-2C59-B1050CA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73" y="94787"/>
            <a:ext cx="3574957" cy="267051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cs typeface="Sabon Next LT"/>
              </a:rPr>
              <a:t>Top 5 installed categories .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2718-C82E-65F9-4245-672F21FD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660" y="4651528"/>
            <a:ext cx="10500462" cy="2107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Interpretation1  :</a:t>
            </a:r>
          </a:p>
          <a:p>
            <a:r>
              <a:rPr lang="en-US" sz="1600" b="1" dirty="0"/>
              <a:t>The top 5 categories based on number of installs are Family , Game , Tools , Business , Medical</a:t>
            </a:r>
          </a:p>
          <a:p>
            <a:r>
              <a:rPr lang="en-US" sz="1600" b="1" dirty="0"/>
              <a:t>Interpretation 2 : The Family type categories has more number of installs increasing from 2010 to 2018 . </a:t>
            </a:r>
          </a:p>
          <a:p>
            <a:r>
              <a:rPr lang="en-US" sz="1600" b="1" dirty="0"/>
              <a:t>In year 2018 the family category has 1,137 installs and The game category has 766 installs .</a:t>
            </a:r>
          </a:p>
          <a:p>
            <a:endParaRPr lang="en-US" sz="16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1B5F8E-18D7-C0C3-9D98-EFC504FAA8B0}"/>
              </a:ext>
            </a:extLst>
          </p:cNvPr>
          <p:cNvSpPr txBox="1">
            <a:spLocks/>
          </p:cNvSpPr>
          <p:nvPr/>
        </p:nvSpPr>
        <p:spPr>
          <a:xfrm>
            <a:off x="5818190" y="91561"/>
            <a:ext cx="5439851" cy="307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99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cs typeface="Sabon Next LT"/>
              </a:rPr>
              <a:t>Top 2  installed </a:t>
            </a:r>
            <a:r>
              <a:rPr lang="en-US" sz="1800" b="1" dirty="0">
                <a:ea typeface="+mj-lt"/>
                <a:cs typeface="+mj-lt"/>
              </a:rPr>
              <a:t>categories</a:t>
            </a:r>
            <a:r>
              <a:rPr lang="en-US" sz="1800" b="1" dirty="0">
                <a:cs typeface="Sabon Next LT"/>
              </a:rPr>
              <a:t> from year 2010 – 2018 </a:t>
            </a:r>
          </a:p>
        </p:txBody>
      </p:sp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B3CF1A1E-E25B-78AA-3048-E542348C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4" y="532656"/>
            <a:ext cx="5691808" cy="3871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DB4CA-089B-594A-54B7-5F27B46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09" y="674487"/>
            <a:ext cx="3372677" cy="34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3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CEC-A1BD-3EA1-2C59-B1050CA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73" y="94787"/>
            <a:ext cx="3574957" cy="267051"/>
          </a:xfrm>
        </p:spPr>
        <p:txBody>
          <a:bodyPr>
            <a:noAutofit/>
          </a:bodyPr>
          <a:lstStyle/>
          <a:p>
            <a:r>
              <a:rPr lang="en-US" sz="1800" b="1" dirty="0">
                <a:cs typeface="Sabon Next LT"/>
              </a:rPr>
              <a:t>Top rated categories .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2718-C82E-65F9-4245-672F21FD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660" y="4651528"/>
            <a:ext cx="10500462" cy="2107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Interpretation1  :</a:t>
            </a:r>
          </a:p>
          <a:p>
            <a:r>
              <a:rPr lang="en-US" sz="1600" b="1" dirty="0"/>
              <a:t>The Family category has highest distinct count of ratings . </a:t>
            </a:r>
          </a:p>
          <a:p>
            <a:r>
              <a:rPr lang="en-US" sz="1600" b="1" dirty="0"/>
              <a:t>Interpretation 2 : </a:t>
            </a:r>
          </a:p>
          <a:p>
            <a:r>
              <a:rPr lang="en-US" sz="1600" b="1" dirty="0"/>
              <a:t>The Family type categories has more number of distinct ratings from 2010 to 2018 .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1B5F8E-18D7-C0C3-9D98-EFC504FAA8B0}"/>
              </a:ext>
            </a:extLst>
          </p:cNvPr>
          <p:cNvSpPr txBox="1">
            <a:spLocks/>
          </p:cNvSpPr>
          <p:nvPr/>
        </p:nvSpPr>
        <p:spPr>
          <a:xfrm>
            <a:off x="5818190" y="91561"/>
            <a:ext cx="5981272" cy="307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99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cs typeface="Sabon Next LT"/>
              </a:rPr>
              <a:t>Top 2  rated  </a:t>
            </a:r>
            <a:r>
              <a:rPr lang="en-US" sz="1800" b="1" dirty="0">
                <a:ea typeface="+mj-lt"/>
                <a:cs typeface="+mj-lt"/>
              </a:rPr>
              <a:t>categories</a:t>
            </a:r>
            <a:r>
              <a:rPr lang="en-US" sz="1800" b="1" dirty="0">
                <a:cs typeface="Sabon Next LT"/>
              </a:rPr>
              <a:t> from year 2010 – 2018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62A07-6E63-4ABA-B3F2-60273C7A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61" y="408111"/>
            <a:ext cx="4996069" cy="4241691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B56A2D3-B251-81B6-B8EF-D87BE6F7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22" y="478300"/>
            <a:ext cx="4521199" cy="29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214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DappledVTI</vt:lpstr>
      <vt:lpstr>Google play store analysis.    </vt:lpstr>
      <vt:lpstr>Business Objective </vt:lpstr>
      <vt:lpstr>Problem statements </vt:lpstr>
      <vt:lpstr>Finding the number of missing values in each column and filling with respective values . </vt:lpstr>
      <vt:lpstr>Count of available apps based on category </vt:lpstr>
      <vt:lpstr>Distribution of rating  .</vt:lpstr>
      <vt:lpstr>Trend between free and paid type categories from 2010-2018</vt:lpstr>
      <vt:lpstr>Top 5 installed categories . </vt:lpstr>
      <vt:lpstr>Top rated categories . </vt:lpstr>
      <vt:lpstr>Dashboard 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690</cp:revision>
  <dcterms:created xsi:type="dcterms:W3CDTF">2023-10-01T01:22:52Z</dcterms:created>
  <dcterms:modified xsi:type="dcterms:W3CDTF">2023-10-05T01:44:24Z</dcterms:modified>
</cp:coreProperties>
</file>