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6"/>
  </p:notesMasterIdLst>
  <p:sldIdLst>
    <p:sldId id="256" r:id="rId2"/>
    <p:sldId id="257" r:id="rId3"/>
    <p:sldId id="369" r:id="rId4"/>
    <p:sldId id="415" r:id="rId5"/>
    <p:sldId id="372" r:id="rId6"/>
    <p:sldId id="388" r:id="rId7"/>
    <p:sldId id="368" r:id="rId8"/>
    <p:sldId id="373" r:id="rId9"/>
    <p:sldId id="389" r:id="rId10"/>
    <p:sldId id="410" r:id="rId11"/>
    <p:sldId id="393" r:id="rId12"/>
    <p:sldId id="395" r:id="rId13"/>
    <p:sldId id="396" r:id="rId14"/>
    <p:sldId id="397" r:id="rId15"/>
    <p:sldId id="409" r:id="rId16"/>
    <p:sldId id="420" r:id="rId17"/>
    <p:sldId id="422" r:id="rId18"/>
    <p:sldId id="412" r:id="rId19"/>
    <p:sldId id="413" r:id="rId20"/>
    <p:sldId id="419" r:id="rId21"/>
    <p:sldId id="399" r:id="rId22"/>
    <p:sldId id="406" r:id="rId23"/>
    <p:sldId id="400" r:id="rId24"/>
    <p:sldId id="423" r:id="rId25"/>
    <p:sldId id="414" r:id="rId26"/>
    <p:sldId id="421" r:id="rId27"/>
    <p:sldId id="403" r:id="rId28"/>
    <p:sldId id="402" r:id="rId29"/>
    <p:sldId id="401" r:id="rId30"/>
    <p:sldId id="424" r:id="rId31"/>
    <p:sldId id="425" r:id="rId32"/>
    <p:sldId id="426" r:id="rId33"/>
    <p:sldId id="377" r:id="rId34"/>
    <p:sldId id="3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569" autoAdjust="0"/>
  </p:normalViewPr>
  <p:slideViewPr>
    <p:cSldViewPr snapToGrid="0" showGuides="1">
      <p:cViewPr>
        <p:scale>
          <a:sx n="66" d="100"/>
          <a:sy n="66" d="100"/>
        </p:scale>
        <p:origin x="133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t>4</a:t>
            </a:fld>
            <a:endParaRPr lang="en-IN"/>
          </a:p>
        </p:txBody>
      </p:sp>
    </p:spTree>
    <p:extLst>
      <p:ext uri="{BB962C8B-B14F-4D97-AF65-F5344CB8AC3E}">
        <p14:creationId xmlns:p14="http://schemas.microsoft.com/office/powerpoint/2010/main" val="17084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t>6</a:t>
            </a:fld>
            <a:endParaRPr lang="en-IN"/>
          </a:p>
        </p:txBody>
      </p:sp>
    </p:spTree>
    <p:extLst>
      <p:ext uri="{BB962C8B-B14F-4D97-AF65-F5344CB8AC3E}">
        <p14:creationId xmlns:p14="http://schemas.microsoft.com/office/powerpoint/2010/main" val="311490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t>7</a:t>
            </a:fld>
            <a:endParaRPr lang="en-IN"/>
          </a:p>
        </p:txBody>
      </p:sp>
    </p:spTree>
    <p:extLst>
      <p:ext uri="{BB962C8B-B14F-4D97-AF65-F5344CB8AC3E}">
        <p14:creationId xmlns:p14="http://schemas.microsoft.com/office/powerpoint/2010/main" val="1964804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t>10</a:t>
            </a:fld>
            <a:endParaRPr lang="en-IN"/>
          </a:p>
        </p:txBody>
      </p:sp>
    </p:spTree>
    <p:extLst>
      <p:ext uri="{BB962C8B-B14F-4D97-AF65-F5344CB8AC3E}">
        <p14:creationId xmlns:p14="http://schemas.microsoft.com/office/powerpoint/2010/main" val="425588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t>22</a:t>
            </a:fld>
            <a:endParaRPr lang="en-IN"/>
          </a:p>
        </p:txBody>
      </p:sp>
    </p:spTree>
    <p:extLst>
      <p:ext uri="{BB962C8B-B14F-4D97-AF65-F5344CB8AC3E}">
        <p14:creationId xmlns:p14="http://schemas.microsoft.com/office/powerpoint/2010/main" val="223673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Third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Third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Third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Third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Third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Third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Third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Third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researchgate.net/profile/Awanis-Romli?_sg%5B0%5D=43lBM1EjUS0Ona7pITlz4nfOhMqh9XL8GJUzeZl54pEyn-6VHcjN-XNHuYGcoK14OnRnTsY.JhLe8rqkhPbhH7heYKiPKpSd15BssgIOBtmanzPNMUbxKXL7eVJ-kzjKzwNEzLLmAUWVa05SyRWYzOt0DW7ZQg&amp;_sg%5B1%5D=pr9GLR8dQdL0qiTOKFM4t8_YIu16-ggBaRkjYk92Z9-s7OnBwdP2C9paR-A2RN39ys2Gn0E.9w4Px9_dhwFl1I1NiHWohEY44skTUE-lxBg6m-PYhv9ZLO0PElAPAl_KRuXIKyHprhoginX9-N2YczgL0OJyHA" TargetMode="External"/><Relationship Id="rId13" Type="http://schemas.openxmlformats.org/officeDocument/2006/relationships/hyperlink" Target="https://journalofbigdata.springeropen.com/articles/10.1186/s40537-022-00592-5#auth-Mala-Dutta-Aff1" TargetMode="External"/><Relationship Id="rId18" Type="http://schemas.openxmlformats.org/officeDocument/2006/relationships/hyperlink" Target="http://dx.doi.org/10.53555/jaz.v45iS4.4158" TargetMode="External"/><Relationship Id="rId3" Type="http://schemas.openxmlformats.org/officeDocument/2006/relationships/notesSlide" Target="../notesSlides/notesSlide2.xml"/><Relationship Id="rId7" Type="http://schemas.openxmlformats.org/officeDocument/2006/relationships/hyperlink" Target="https://www.researchgate.net/profile/Mansoor-Abdulhak?_sg%5B0%5D=43lBM1EjUS0Ona7pITlz4nfOhMqh9XL8GJUzeZl54pEyn-6VHcjN-XNHuYGcoK14OnRnTsY.JhLe8rqkhPbhH7heYKiPKpSd15BssgIOBtmanzPNMUbxKXL7eVJ-kzjKzwNEzLLmAUWVa05SyRWYzOt0DW7ZQg&amp;_sg%5B1%5D=pr9GLR8dQdL0qiTOKFM4t8_YIu16-ggBaRkjYk92Z9-s7OnBwdP2C9paR-A2RN39ys2Gn0E.9w4Px9_dhwFl1I1NiHWohEY44skTUE-lxBg6m-PYhv9ZLO0PElAPAl_KRuXIKyHprhoginX9-N2YczgL0OJyHA&amp;_tp=eyJjb250ZXh0Ijp7ImZpcnN0UGFnZSI6InB1YmxpY2F0aW9uIiwicGFnZSI6InB1YmxpY2F0aW9uIiwicG9zaXRpb24iOiJwYWdlSGVhZGVyIn19" TargetMode="External"/><Relationship Id="rId12" Type="http://schemas.openxmlformats.org/officeDocument/2006/relationships/hyperlink" Target="https://journalofbigdata.springeropen.com/articles/10.1186/s40537-022-00592-5#auth-Deepjyoti-Roy-Aff1" TargetMode="External"/><Relationship Id="rId17" Type="http://schemas.openxmlformats.org/officeDocument/2006/relationships/hyperlink" Target="https://www.researchgate.net/journal/Journal-Of-Advanced-Zoology-0253-7214?_tp=eyJjb250ZXh0Ijp7ImZpcnN0UGFnZSI6InB1YmxpY2F0aW9uIiwicGFnZSI6InB1YmxpY2F0aW9uIiwicG9zaXRpb24iOiJwYWdlSGVhZGVyIn19" TargetMode="External"/><Relationship Id="rId2" Type="http://schemas.openxmlformats.org/officeDocument/2006/relationships/slideLayout" Target="../slideLayouts/slideLayout2.xml"/><Relationship Id="rId16" Type="http://schemas.openxmlformats.org/officeDocument/2006/relationships/hyperlink" Target="https://www.researchgate.net/scientific-contributions/Prof-Shivendu-Bhushan-2275871816?_sg%5B0%5D=N302FHJoAW7vERLGCLUq7_-oqtK_PqQYL0H-YmW1uz1AKmR5o98XCtzcP_BS2CNZ5guX8yw.KE_uDu7DlUBVuV6RQWa8SgnWExTKaGGZtW0-Or2SUbuWO0MMyWSUG-YWf19KKQhz4OiD4hr5fuNfNgTZJnK_oA&amp;_sg%5B1%5D=TMX-XtrTOMXpx2WYg4AR9JKECNC1YdY-eVQNbgg8pEfrx7uimk9i93_HHECY-USZv6IFa_k.jRXcWVnB6wNfUlnmumbcxL_F21rO4KiFZqfKyy-h2MkthLsqpyg8Ebsp3QHOLhdIIOvwLk8IF7J2YKN_0uDDYA&amp;_tp=eyJjb250ZXh0Ijp7ImZpcnN0UGFnZSI6InB1YmxpY2F0aW9uIiwicGFnZSI6InB1YmxpY2F0aW9uIiwicG9zaXRpb24iOiJwYWdlSGVhZGVyIn19" TargetMode="External"/><Relationship Id="rId1" Type="http://schemas.openxmlformats.org/officeDocument/2006/relationships/tags" Target="../tags/tag1.xml"/><Relationship Id="rId6" Type="http://schemas.openxmlformats.org/officeDocument/2006/relationships/hyperlink" Target="https://www.researchgate.net/profile/Hael-Al-Bashiri?_sg%5B0%5D=43lBM1EjUS0Ona7pITlz4nfOhMqh9XL8GJUzeZl54pEyn-6VHcjN-XNHuYGcoK14OnRnTsY.JhLe8rqkhPbhH7heYKiPKpSd15BssgIOBtmanzPNMUbxKXL7eVJ-kzjKzwNEzLLmAUWVa05SyRWYzOt0DW7ZQg&amp;_sg%5B1%5D=pr9GLR8dQdL0qiTOKFM4t8_YIu16-ggBaRkjYk92Z9-s7OnBwdP2C9paR-A2RN39ys2Gn0E.9w4Px9_dhwFl1I1NiHWohEY44skTUE-lxBg6m-PYhv9ZLO0PElAPAl_KRuXIKyHprhoginX9-N2YczgL0OJyHA&amp;_tp=eyJjb250ZXh0Ijp7ImZpcnN0UGFnZSI6InB1YmxpY2F0aW9uIiwicGFnZSI6InB1YmxpY2F0aW9uIiwicG9zaXRpb24iOiJwYWdlSGVhZGVyIn19" TargetMode="External"/><Relationship Id="rId11" Type="http://schemas.openxmlformats.org/officeDocument/2006/relationships/hyperlink" Target="http://dx.doi.org/10.1166/asl.2017.10020" TargetMode="External"/><Relationship Id="rId5" Type="http://schemas.openxmlformats.org/officeDocument/2006/relationships/hyperlink" Target="https://asp-eurasipjournals.springeropen.com/" TargetMode="External"/><Relationship Id="rId15" Type="http://schemas.openxmlformats.org/officeDocument/2006/relationships/hyperlink" Target="https://www.researchgate.net/scientific-contributions/Ms-Tejashri-Sharad-Phalle-2275859466?_sg%5B0%5D=N302FHJoAW7vERLGCLUq7_-oqtK_PqQYL0H-YmW1uz1AKmR5o98XCtzcP_BS2CNZ5guX8yw.KE_uDu7DlUBVuV6RQWa8SgnWExTKaGGZtW0-Or2SUbuWO0MMyWSUG-YWf19KKQhz4OiD4hr5fuNfNgTZJnK_oA&amp;_sg%5B1%5D=TMX-XtrTOMXpx2WYg4AR9JKECNC1YdY-eVQNbgg8pEfrx7uimk9i93_HHECY-USZv6IFa_k.jRXcWVnB6wNfUlnmumbcxL_F21rO4KiFZqfKyy-h2MkthLsqpyg8Ebsp3QHOLhdIIOvwLk8IF7J2YKN_0uDDYA&amp;_tp=eyJjb250ZXh0Ijp7ImZpcnN0UGFnZSI6InB1YmxpY2F0aW9uIiwicGFnZSI6InB1YmxpY2F0aW9uIiwicG9zaXRpb24iOiJwYWdlSGVhZGVyIn19" TargetMode="External"/><Relationship Id="rId10" Type="http://schemas.openxmlformats.org/officeDocument/2006/relationships/hyperlink" Target="https://www.researchgate.net/journal/Journal-of-Computational-and-Theoretical-Nanoscience-1936-7317?_tp=eyJjb250ZXh0Ijp7ImZpcnN0UGFnZSI6InB1YmxpY2F0aW9uIiwicGFnZSI6InB1YmxpY2F0aW9uIiwicG9zaXRpb24iOiJwYWdlSGVhZGVyIn19" TargetMode="External"/><Relationship Id="rId4" Type="http://schemas.openxmlformats.org/officeDocument/2006/relationships/hyperlink" Target="https://asp-eurasipjournals.springeropen.com/articles/10.1186/s13634-021-00759-x#auth-Xi-Cheng-Aff1" TargetMode="External"/><Relationship Id="rId9" Type="http://schemas.openxmlformats.org/officeDocument/2006/relationships/hyperlink" Target="https://www.researchgate.net/profile/Fadhl-Hujainah?_sg%5B0%5D=43lBM1EjUS0Ona7pITlz4nfOhMqh9XL8GJUzeZl54pEyn-6VHcjN-XNHuYGcoK14OnRnTsY.JhLe8rqkhPbhH7heYKiPKpSd15BssgIOBtmanzPNMUbxKXL7eVJ-kzjKzwNEzLLmAUWVa05SyRWYzOt0DW7ZQg&amp;_sg%5B1%5D=pr9GLR8dQdL0qiTOKFM4t8_YIu16-ggBaRkjYk92Z9-s7OnBwdP2C9paR-A2RN39ys2Gn0E.9w4Px9_dhwFl1I1NiHWohEY44skTUE-lxBg6m-PYhv9ZLO0PElAPAl_KRuXIKyHprhoginX9-N2YczgL0OJyHA&amp;_tp=eyJjb250ZXh0Ijp7ImZpcnN0UGFnZSI6InB1YmxpY2F0aW9uIiwicGFnZSI6InB1YmxpY2F0aW9uIiwicG9zaXRpb24iOiJwYWdlSGVhZGVyIn19" TargetMode="External"/><Relationship Id="rId14" Type="http://schemas.openxmlformats.org/officeDocument/2006/relationships/hyperlink" Target="https://journalofbigdata.springeropen.com/"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i="0" u="none" strike="noStrike" dirty="0">
                <a:solidFill>
                  <a:srgbClr val="7030A0"/>
                </a:solidFill>
                <a:effectLst/>
                <a:highlight>
                  <a:srgbClr val="F5F5F5"/>
                </a:highlight>
                <a:latin typeface="Times New Roman" panose="02020603050405020304" pitchFamily="18" charset="0"/>
              </a:rPr>
              <a:t>Enhanced Travel Recommendation System Using Hybrid Filtering </a:t>
            </a:r>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687594" y="4666814"/>
            <a:ext cx="3505199" cy="242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400" b="1" i="1" dirty="0">
                <a:solidFill>
                  <a:srgbClr val="FF0000"/>
                </a:solidFill>
                <a:latin typeface="Times New Roman" panose="02020603050405020304" pitchFamily="18" charset="0"/>
                <a:cs typeface="Times New Roman" panose="02020603050405020304" pitchFamily="18" charset="0"/>
              </a:rPr>
              <a:t>Supervisor</a:t>
            </a:r>
          </a:p>
          <a:p>
            <a:pPr>
              <a:spcBef>
                <a:spcPct val="0"/>
              </a:spcBef>
              <a:buClrTx/>
              <a:buNone/>
            </a:pPr>
            <a:endParaRPr lang="en-IN" altLang="en-US" sz="2400" b="1" dirty="0">
              <a:solidFill>
                <a:srgbClr val="FF0000"/>
              </a:solidFill>
              <a:latin typeface="Times New Roman" panose="02020603050405020304" pitchFamily="18" charset="0"/>
              <a:cs typeface="Times New Roman" panose="02020603050405020304" pitchFamily="18" charset="0"/>
            </a:endParaRP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Dr J M </a:t>
            </a:r>
            <a:r>
              <a:rPr lang="en-IN" altLang="en-US" sz="2400" b="1" dirty="0" err="1">
                <a:solidFill>
                  <a:srgbClr val="FF0000"/>
                </a:solidFill>
                <a:latin typeface="Times New Roman" panose="02020603050405020304" pitchFamily="18" charset="0"/>
                <a:cs typeface="Times New Roman" panose="02020603050405020304" pitchFamily="18" charset="0"/>
              </a:rPr>
              <a:t>Gnanasekar</a:t>
            </a:r>
            <a:endParaRPr lang="en-IN" altLang="en-US" sz="2400" b="1" dirty="0">
              <a:solidFill>
                <a:srgbClr val="FF0000"/>
              </a:solidFill>
              <a:latin typeface="Times New Roman" panose="02020603050405020304" pitchFamily="18" charset="0"/>
              <a:cs typeface="Times New Roman" panose="02020603050405020304" pitchFamily="18" charset="0"/>
            </a:endParaRP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(Head of the Department </a:t>
            </a: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AI&amp; DS)</a:t>
            </a:r>
          </a:p>
          <a:p>
            <a:pPr>
              <a:lnSpc>
                <a:spcPct val="150000"/>
              </a:lnSpc>
              <a:spcBef>
                <a:spcPct val="0"/>
              </a:spcBef>
              <a:buClrTx/>
              <a:buFontTx/>
              <a:buNone/>
            </a:pPr>
            <a:endParaRPr lang="en-IN" altLang="en-US" sz="2400" b="1" i="1" dirty="0">
              <a:solidFill>
                <a:srgbClr val="FF0000"/>
              </a:solidFill>
              <a:latin typeface="Times New Roman" panose="02020603050405020304" pitchFamily="18" charset="0"/>
              <a:cs typeface="Times New Roman" panose="02020603050405020304" pitchFamily="18" charset="0"/>
            </a:endParaRPr>
          </a:p>
        </p:txBody>
      </p:sp>
      <p:sp>
        <p:nvSpPr>
          <p:cNvPr id="11" name="TextBox 1"/>
          <p:cNvSpPr txBox="1">
            <a:spLocks noChangeArrowheads="1"/>
          </p:cNvSpPr>
          <p:nvPr/>
        </p:nvSpPr>
        <p:spPr bwMode="auto">
          <a:xfrm>
            <a:off x="7999208" y="5449913"/>
            <a:ext cx="3872439"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Devika C 	(221801009)</a:t>
            </a:r>
          </a:p>
          <a:p>
            <a:pPr>
              <a:spcBef>
                <a:spcPct val="0"/>
              </a:spcBef>
              <a:buClrTx/>
              <a:buFontTx/>
              <a:buNone/>
            </a:pPr>
            <a:r>
              <a:rPr lang="en-IN" altLang="en-US" sz="2400" b="1" dirty="0" err="1">
                <a:solidFill>
                  <a:srgbClr val="FF0000"/>
                </a:solidFill>
                <a:latin typeface="Times New Roman" panose="02020603050405020304" pitchFamily="18" charset="0"/>
                <a:cs typeface="Times New Roman" panose="02020603050405020304" pitchFamily="18" charset="0"/>
              </a:rPr>
              <a:t>Keerthika</a:t>
            </a:r>
            <a:r>
              <a:rPr lang="en-IN" altLang="en-US" sz="2400" b="1" dirty="0">
                <a:solidFill>
                  <a:srgbClr val="FF0000"/>
                </a:solidFill>
                <a:latin typeface="Times New Roman" panose="02020603050405020304" pitchFamily="18" charset="0"/>
                <a:cs typeface="Times New Roman" panose="02020603050405020304" pitchFamily="18" charset="0"/>
              </a:rPr>
              <a:t> P	(221801027)</a:t>
            </a:r>
          </a:p>
          <a:p>
            <a:pPr algn="l" rtl="0" fontAlgn="base">
              <a:buNone/>
            </a:pPr>
            <a:endParaRPr lang="en-US" sz="2400" b="0" i="0" dirty="0">
              <a:solidFill>
                <a:srgbClr val="000000"/>
              </a:solidFill>
              <a:effectLst/>
              <a:highlight>
                <a:srgbClr val="F5F5F5"/>
              </a:highlight>
              <a:latin typeface="Segoe UI" panose="020B0502040204020203" pitchFamily="34" charset="0"/>
            </a:endParaRP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System Architecture</a:t>
            </a:r>
          </a:p>
        </p:txBody>
      </p:sp>
      <p:sp>
        <p:nvSpPr>
          <p:cNvPr id="4" name="Date Placeholder 3"/>
          <p:cNvSpPr>
            <a:spLocks noGrp="1"/>
          </p:cNvSpPr>
          <p:nvPr>
            <p:ph type="dt" sz="half" idx="10"/>
          </p:nvPr>
        </p:nvSpPr>
        <p:spPr/>
        <p:txBody>
          <a:bodyPr/>
          <a:lstStyle/>
          <a:p>
            <a:pPr>
              <a:defRPr/>
            </a:pPr>
            <a:r>
              <a:rPr lang="en-US"/>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pic>
        <p:nvPicPr>
          <p:cNvPr id="7" name="Picture 6">
            <a:extLst>
              <a:ext uri="{FF2B5EF4-FFF2-40B4-BE49-F238E27FC236}">
                <a16:creationId xmlns:a16="http://schemas.microsoft.com/office/drawing/2014/main" id="{181748A5-96C0-254D-ADBE-2EAC6C172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455" y="1734751"/>
            <a:ext cx="8813089" cy="4296549"/>
          </a:xfrm>
          <a:prstGeom prst="rect">
            <a:avLst/>
          </a:prstGeom>
        </p:spPr>
      </p:pic>
    </p:spTree>
    <p:extLst>
      <p:ext uri="{BB962C8B-B14F-4D97-AF65-F5344CB8AC3E}">
        <p14:creationId xmlns:p14="http://schemas.microsoft.com/office/powerpoint/2010/main" val="287387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9" y="386532"/>
            <a:ext cx="10668000" cy="1216025"/>
          </a:xfrm>
        </p:spPr>
        <p:txBody>
          <a:bodyPr/>
          <a:lstStyle/>
          <a:p>
            <a:r>
              <a:rPr lang="en-IN" altLang="en-US" dirty="0"/>
              <a:t>List of Modules</a:t>
            </a:r>
          </a:p>
        </p:txBody>
      </p:sp>
      <p:sp>
        <p:nvSpPr>
          <p:cNvPr id="3" name="Content Placeholder 2"/>
          <p:cNvSpPr>
            <a:spLocks noGrp="1"/>
          </p:cNvSpPr>
          <p:nvPr>
            <p:ph idx="1"/>
          </p:nvPr>
        </p:nvSpPr>
        <p:spPr/>
        <p:txBody>
          <a:bodyPr/>
          <a:lstStyle/>
          <a:p>
            <a:r>
              <a:rPr lang="en-IN" altLang="en-US" sz="2400" dirty="0">
                <a:latin typeface="Times New Roman" panose="02020603050405020304" pitchFamily="18" charset="0"/>
                <a:cs typeface="Times New Roman" panose="02020603050405020304" pitchFamily="18" charset="0"/>
              </a:rPr>
              <a:t>Data Preprocessing Module </a:t>
            </a:r>
          </a:p>
          <a:p>
            <a:r>
              <a:rPr lang="en-IN" altLang="en-US" sz="2400" dirty="0">
                <a:latin typeface="Times New Roman" panose="02020603050405020304" pitchFamily="18" charset="0"/>
                <a:cs typeface="Times New Roman" panose="02020603050405020304" pitchFamily="18" charset="0"/>
              </a:rPr>
              <a:t>Collaborative Filtering Module</a:t>
            </a:r>
          </a:p>
          <a:p>
            <a:r>
              <a:rPr lang="en-IN" altLang="en-US" sz="2400" dirty="0">
                <a:latin typeface="Times New Roman" panose="02020603050405020304" pitchFamily="18" charset="0"/>
                <a:cs typeface="Times New Roman" panose="02020603050405020304" pitchFamily="18" charset="0"/>
              </a:rPr>
              <a:t>Content-based Filtering Module</a:t>
            </a:r>
          </a:p>
          <a:p>
            <a:r>
              <a:rPr lang="en-IN" altLang="en-US" sz="2400" dirty="0">
                <a:latin typeface="Times New Roman" panose="02020603050405020304" pitchFamily="18" charset="0"/>
                <a:cs typeface="Times New Roman" panose="02020603050405020304" pitchFamily="18" charset="0"/>
              </a:rPr>
              <a:t>Recommendation Engine Module</a:t>
            </a:r>
          </a:p>
        </p:txBody>
      </p:sp>
      <p:sp>
        <p:nvSpPr>
          <p:cNvPr id="4" name="Date Placeholder 3"/>
          <p:cNvSpPr>
            <a:spLocks noGrp="1"/>
          </p:cNvSpPr>
          <p:nvPr>
            <p:ph type="dt" sz="half" idx="10"/>
          </p:nvPr>
        </p:nvSpPr>
        <p:spPr/>
        <p:txBody>
          <a:bodyPr/>
          <a:lstStyle/>
          <a:p>
            <a:pPr>
              <a:defRPr/>
            </a:pPr>
            <a:r>
              <a:rPr lang="en-US"/>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spTree>
    <p:extLst>
      <p:ext uri="{BB962C8B-B14F-4D97-AF65-F5344CB8AC3E}">
        <p14:creationId xmlns:p14="http://schemas.microsoft.com/office/powerpoint/2010/main" val="383013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BDC7-DFEA-7A95-B2B3-8505A0CE7D0C}"/>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Data Preprocessing Module Content </a:t>
            </a:r>
            <a:endParaRPr lang="en-IN" dirty="0"/>
          </a:p>
        </p:txBody>
      </p:sp>
      <p:sp>
        <p:nvSpPr>
          <p:cNvPr id="3" name="Content Placeholder 2">
            <a:extLst>
              <a:ext uri="{FF2B5EF4-FFF2-40B4-BE49-F238E27FC236}">
                <a16:creationId xmlns:a16="http://schemas.microsoft.com/office/drawing/2014/main" id="{6534E1D4-9094-C14A-9BA2-8D8F8174450D}"/>
              </a:ext>
            </a:extLst>
          </p:cNvPr>
          <p:cNvSpPr>
            <a:spLocks noGrp="1"/>
          </p:cNvSpPr>
          <p:nvPr>
            <p:ph idx="1"/>
          </p:nvPr>
        </p:nvSpPr>
        <p:spPr/>
        <p:txBody>
          <a:bodyPr/>
          <a:lstStyle/>
          <a:p>
            <a:pPr algn="just"/>
            <a:r>
              <a:rPr lang="en-US" sz="2400" dirty="0">
                <a:solidFill>
                  <a:srgbClr val="FF0000"/>
                </a:solidFill>
              </a:rPr>
              <a:t>Collect Data: </a:t>
            </a:r>
            <a:r>
              <a:rPr lang="en-US" sz="2400" dirty="0"/>
              <a:t>Gather raw data from various sources like user inputs or databases.</a:t>
            </a:r>
          </a:p>
          <a:p>
            <a:pPr algn="just"/>
            <a:r>
              <a:rPr lang="en-US" sz="2400" dirty="0">
                <a:solidFill>
                  <a:srgbClr val="FF0000"/>
                </a:solidFill>
              </a:rPr>
              <a:t>Clean Data: </a:t>
            </a:r>
            <a:r>
              <a:rPr lang="en-US" sz="2400" dirty="0"/>
              <a:t>Remove errors, duplicates, and inconsistencies from the collected data.</a:t>
            </a:r>
          </a:p>
          <a:p>
            <a:pPr algn="just"/>
            <a:r>
              <a:rPr lang="en-US" sz="2400" dirty="0">
                <a:solidFill>
                  <a:srgbClr val="FF0000"/>
                </a:solidFill>
              </a:rPr>
              <a:t>Transform Data: </a:t>
            </a:r>
            <a:r>
              <a:rPr lang="en-US" sz="2400" dirty="0"/>
              <a:t>Convert the cleaned data into a structured, usable format.</a:t>
            </a:r>
          </a:p>
          <a:p>
            <a:pPr algn="just"/>
            <a:r>
              <a:rPr lang="en-US" sz="2400" dirty="0">
                <a:solidFill>
                  <a:srgbClr val="FF0000"/>
                </a:solidFill>
              </a:rPr>
              <a:t>Extract Features: </a:t>
            </a:r>
            <a:r>
              <a:rPr lang="en-US" sz="2400" dirty="0"/>
              <a:t>Identify and extract important attributes for model building.</a:t>
            </a:r>
          </a:p>
          <a:p>
            <a:pPr algn="just"/>
            <a:r>
              <a:rPr lang="en-US" sz="2400" dirty="0">
                <a:solidFill>
                  <a:srgbClr val="FF0000"/>
                </a:solidFill>
              </a:rPr>
              <a:t>Store Data for Model: </a:t>
            </a:r>
            <a:r>
              <a:rPr lang="en-US" sz="2400" dirty="0"/>
              <a:t>Save the processed features in a format ready for machine learning models.</a:t>
            </a:r>
          </a:p>
          <a:p>
            <a:endParaRPr lang="en-IN" dirty="0"/>
          </a:p>
        </p:txBody>
      </p:sp>
      <p:sp>
        <p:nvSpPr>
          <p:cNvPr id="4" name="Date Placeholder 3">
            <a:extLst>
              <a:ext uri="{FF2B5EF4-FFF2-40B4-BE49-F238E27FC236}">
                <a16:creationId xmlns:a16="http://schemas.microsoft.com/office/drawing/2014/main" id="{514DD3C1-FEFC-4081-2BF4-5149F36DCA73}"/>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98E05EDC-BE45-CE08-F38F-32B91421D74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14A08E3-B3BD-AD68-D761-E03D24C74D79}"/>
              </a:ext>
            </a:extLst>
          </p:cNvPr>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extLst>
      <p:ext uri="{BB962C8B-B14F-4D97-AF65-F5344CB8AC3E}">
        <p14:creationId xmlns:p14="http://schemas.microsoft.com/office/powerpoint/2010/main" val="3627060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3E5A-46CB-F340-D524-7A69A9675899}"/>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Data Preprocessing Module DFD </a:t>
            </a:r>
            <a:endParaRPr lang="en-IN" dirty="0"/>
          </a:p>
        </p:txBody>
      </p:sp>
      <p:pic>
        <p:nvPicPr>
          <p:cNvPr id="8" name="Content Placeholder 7">
            <a:extLst>
              <a:ext uri="{FF2B5EF4-FFF2-40B4-BE49-F238E27FC236}">
                <a16:creationId xmlns:a16="http://schemas.microsoft.com/office/drawing/2014/main" id="{F44497F8-8650-E606-3C8E-C324EBFF3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827" y="2128592"/>
            <a:ext cx="9097645" cy="3515216"/>
          </a:xfrm>
        </p:spPr>
      </p:pic>
      <p:sp>
        <p:nvSpPr>
          <p:cNvPr id="4" name="Date Placeholder 3">
            <a:extLst>
              <a:ext uri="{FF2B5EF4-FFF2-40B4-BE49-F238E27FC236}">
                <a16:creationId xmlns:a16="http://schemas.microsoft.com/office/drawing/2014/main" id="{9E99F9CD-4186-DDE0-BBD1-B4F057C2928D}"/>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772AE78B-CD30-F252-6015-1A8FC817941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5774528-55AE-C697-DADA-04F6810F424F}"/>
              </a:ext>
            </a:extLst>
          </p:cNvPr>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extLst>
      <p:ext uri="{BB962C8B-B14F-4D97-AF65-F5344CB8AC3E}">
        <p14:creationId xmlns:p14="http://schemas.microsoft.com/office/powerpoint/2010/main" val="41107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817A-6667-41A7-5B55-18E9D611786F}"/>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Data Preprocessing Module Output </a:t>
            </a:r>
            <a:endParaRPr lang="en-IN" dirty="0"/>
          </a:p>
        </p:txBody>
      </p:sp>
      <p:sp>
        <p:nvSpPr>
          <p:cNvPr id="4" name="Date Placeholder 3">
            <a:extLst>
              <a:ext uri="{FF2B5EF4-FFF2-40B4-BE49-F238E27FC236}">
                <a16:creationId xmlns:a16="http://schemas.microsoft.com/office/drawing/2014/main" id="{902C0BF8-B01D-33D2-0A32-14802B206232}"/>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3DB9B5D3-B1BF-4867-1CEF-F4845735E20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2555D384-C8DC-4E09-CA36-6621698B7E89}"/>
              </a:ext>
            </a:extLst>
          </p:cNvPr>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pic>
        <p:nvPicPr>
          <p:cNvPr id="8" name="Content Placeholder 7">
            <a:extLst>
              <a:ext uri="{FF2B5EF4-FFF2-40B4-BE49-F238E27FC236}">
                <a16:creationId xmlns:a16="http://schemas.microsoft.com/office/drawing/2014/main" id="{DAD53EDC-8502-9BA0-40B8-ED9A6CBE34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749425"/>
            <a:ext cx="7924800" cy="4267200"/>
          </a:xfrm>
        </p:spPr>
      </p:pic>
    </p:spTree>
    <p:extLst>
      <p:ext uri="{BB962C8B-B14F-4D97-AF65-F5344CB8AC3E}">
        <p14:creationId xmlns:p14="http://schemas.microsoft.com/office/powerpoint/2010/main" val="419759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694-5247-91C6-C849-F01AC1666295}"/>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Collaborative Filtering Module  Content (SVD)</a:t>
            </a:r>
            <a:endParaRPr lang="en-IN" dirty="0"/>
          </a:p>
        </p:txBody>
      </p:sp>
      <p:sp>
        <p:nvSpPr>
          <p:cNvPr id="3" name="Content Placeholder 2">
            <a:extLst>
              <a:ext uri="{FF2B5EF4-FFF2-40B4-BE49-F238E27FC236}">
                <a16:creationId xmlns:a16="http://schemas.microsoft.com/office/drawing/2014/main" id="{02437C42-E494-EFD0-D51A-7080A3005BCE}"/>
              </a:ext>
            </a:extLst>
          </p:cNvPr>
          <p:cNvSpPr>
            <a:spLocks noGrp="1"/>
          </p:cNvSpPr>
          <p:nvPr>
            <p:ph idx="1"/>
          </p:nvPr>
        </p:nvSpPr>
        <p:spPr/>
        <p:txBody>
          <a:bodyPr/>
          <a:lstStyle/>
          <a:p>
            <a:pPr algn="just"/>
            <a:r>
              <a:rPr lang="en-US" sz="1800" dirty="0">
                <a:solidFill>
                  <a:srgbClr val="FF0000"/>
                </a:solidFill>
              </a:rPr>
              <a:t>Input Matrix: </a:t>
            </a:r>
            <a:r>
              <a:rPr lang="en-US" sz="1800" dirty="0"/>
              <a:t>Start with a user-item rating matrix 𝑅 that includes ratings from users for various items, with some ratings missing.</a:t>
            </a:r>
          </a:p>
          <a:p>
            <a:pPr algn="just"/>
            <a:endParaRPr lang="en-US" sz="1800" dirty="0"/>
          </a:p>
          <a:p>
            <a:pPr algn="just"/>
            <a:r>
              <a:rPr lang="en-US" sz="1800" dirty="0">
                <a:solidFill>
                  <a:srgbClr val="FF0000"/>
                </a:solidFill>
              </a:rPr>
              <a:t>Decompose the Matrix: </a:t>
            </a:r>
            <a:r>
              <a:rPr lang="en-US" sz="1800" dirty="0"/>
              <a:t>Use Singular Value Decomposition (SVD) to break down the matrix 𝑅 into three matrices: R=UΣV^T</a:t>
            </a:r>
          </a:p>
          <a:p>
            <a:pPr algn="just"/>
            <a:endParaRPr lang="en-US" sz="1800" dirty="0"/>
          </a:p>
          <a:p>
            <a:pPr algn="just"/>
            <a:r>
              <a:rPr lang="en-US" sz="1800" dirty="0">
                <a:solidFill>
                  <a:srgbClr val="FF0000"/>
                </a:solidFill>
              </a:rPr>
              <a:t>Select Important Features: </a:t>
            </a:r>
            <a:r>
              <a:rPr lang="en-US" sz="1800" dirty="0"/>
              <a:t>Choose the top 𝑘 singular values and truncate the matrices 𝑈, </a:t>
            </a:r>
            <a:r>
              <a:rPr lang="el-GR" sz="1800" dirty="0"/>
              <a:t>Σ </a:t>
            </a:r>
            <a:r>
              <a:rPr lang="en-US" sz="1800" dirty="0"/>
              <a:t>and 𝑉 to create smaller matrices 𝑈𝑘,</a:t>
            </a:r>
            <a:r>
              <a:rPr lang="el-GR" sz="1800" dirty="0"/>
              <a:t>Σ𝑘, </a:t>
            </a:r>
            <a:r>
              <a:rPr lang="en-US" sz="1800" dirty="0"/>
              <a:t>and 𝑉𝑘.</a:t>
            </a:r>
          </a:p>
          <a:p>
            <a:pPr algn="just"/>
            <a:endParaRPr lang="en-US" sz="1800" dirty="0"/>
          </a:p>
          <a:p>
            <a:pPr algn="just"/>
            <a:r>
              <a:rPr lang="en-US" sz="1800" dirty="0">
                <a:solidFill>
                  <a:srgbClr val="FF0000"/>
                </a:solidFill>
              </a:rPr>
              <a:t>Predict Ratings: </a:t>
            </a:r>
            <a:r>
              <a:rPr lang="en-US" sz="1800" dirty="0"/>
              <a:t>Calculate the predicted ratings for all user-item pairs by multiplying the smaller matrices: 𝑅 = 𝑈𝑘</a:t>
            </a:r>
            <a:r>
              <a:rPr lang="el-GR" sz="1800" dirty="0"/>
              <a:t>Σ𝑘𝑉𝑘^𝑇</a:t>
            </a:r>
            <a:endParaRPr lang="en-IN" sz="1800" dirty="0"/>
          </a:p>
          <a:p>
            <a:pPr algn="just"/>
            <a:endParaRPr lang="en-IN" sz="1800" dirty="0"/>
          </a:p>
          <a:p>
            <a:pPr algn="just"/>
            <a:r>
              <a:rPr lang="en-US" sz="1800" dirty="0">
                <a:solidFill>
                  <a:srgbClr val="FF0000"/>
                </a:solidFill>
              </a:rPr>
              <a:t>Generate Recommendations: </a:t>
            </a:r>
            <a:r>
              <a:rPr lang="en-US" sz="1800" dirty="0"/>
              <a:t>Recommend items to users based on the highest predicted ratings from the matrix 𝑅.</a:t>
            </a:r>
            <a:endParaRPr lang="el-GR" sz="1800" dirty="0"/>
          </a:p>
          <a:p>
            <a:pPr algn="just"/>
            <a:endParaRPr lang="en-US" sz="1800" dirty="0"/>
          </a:p>
          <a:p>
            <a:endParaRPr lang="en-US" dirty="0"/>
          </a:p>
          <a:p>
            <a:endParaRPr lang="en-IN" dirty="0"/>
          </a:p>
        </p:txBody>
      </p:sp>
      <p:sp>
        <p:nvSpPr>
          <p:cNvPr id="4" name="Date Placeholder 3">
            <a:extLst>
              <a:ext uri="{FF2B5EF4-FFF2-40B4-BE49-F238E27FC236}">
                <a16:creationId xmlns:a16="http://schemas.microsoft.com/office/drawing/2014/main" id="{2869580D-B80A-8751-3DFA-DD9A716DEDB7}"/>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4C8CDEC-E92F-503C-590A-192B0BA648E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74A6530-9656-7594-F6D7-304F77B876BB}"/>
              </a:ext>
            </a:extLst>
          </p:cNvPr>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Tree>
    <p:extLst>
      <p:ext uri="{BB962C8B-B14F-4D97-AF65-F5344CB8AC3E}">
        <p14:creationId xmlns:p14="http://schemas.microsoft.com/office/powerpoint/2010/main" val="101445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694-5247-91C6-C849-F01AC1666295}"/>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Collaborative Filtering Module Calculation (SVD)</a:t>
            </a:r>
            <a:endParaRPr lang="en-IN" dirty="0"/>
          </a:p>
        </p:txBody>
      </p:sp>
      <p:sp>
        <p:nvSpPr>
          <p:cNvPr id="3" name="Content Placeholder 2">
            <a:extLst>
              <a:ext uri="{FF2B5EF4-FFF2-40B4-BE49-F238E27FC236}">
                <a16:creationId xmlns:a16="http://schemas.microsoft.com/office/drawing/2014/main" id="{02437C42-E494-EFD0-D51A-7080A3005BCE}"/>
              </a:ext>
            </a:extLst>
          </p:cNvPr>
          <p:cNvSpPr>
            <a:spLocks noGrp="1"/>
          </p:cNvSpPr>
          <p:nvPr>
            <p:ph idx="1"/>
          </p:nvPr>
        </p:nvSpPr>
        <p:spPr/>
        <p:txBody>
          <a:bodyPr/>
          <a:lstStyle/>
          <a:p>
            <a:pPr algn="just"/>
            <a:endParaRPr lang="en-US" sz="1800" dirty="0"/>
          </a:p>
          <a:p>
            <a:endParaRPr lang="en-US" dirty="0"/>
          </a:p>
          <a:p>
            <a:endParaRPr lang="en-IN" dirty="0"/>
          </a:p>
        </p:txBody>
      </p:sp>
      <p:sp>
        <p:nvSpPr>
          <p:cNvPr id="4" name="Date Placeholder 3">
            <a:extLst>
              <a:ext uri="{FF2B5EF4-FFF2-40B4-BE49-F238E27FC236}">
                <a16:creationId xmlns:a16="http://schemas.microsoft.com/office/drawing/2014/main" id="{2869580D-B80A-8751-3DFA-DD9A716DEDB7}"/>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4C8CDEC-E92F-503C-590A-192B0BA648E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74A6530-9656-7594-F6D7-304F77B876BB}"/>
              </a:ext>
            </a:extLst>
          </p:cNvPr>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pic>
        <p:nvPicPr>
          <p:cNvPr id="9" name="Picture 8">
            <a:extLst>
              <a:ext uri="{FF2B5EF4-FFF2-40B4-BE49-F238E27FC236}">
                <a16:creationId xmlns:a16="http://schemas.microsoft.com/office/drawing/2014/main" id="{B5AA200C-F4D8-C02B-223E-692F05CAE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1" y="1714249"/>
            <a:ext cx="10193086" cy="4426117"/>
          </a:xfrm>
          <a:prstGeom prst="rect">
            <a:avLst/>
          </a:prstGeom>
        </p:spPr>
      </p:pic>
    </p:spTree>
    <p:extLst>
      <p:ext uri="{BB962C8B-B14F-4D97-AF65-F5344CB8AC3E}">
        <p14:creationId xmlns:p14="http://schemas.microsoft.com/office/powerpoint/2010/main" val="2444196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694-5247-91C6-C849-F01AC1666295}"/>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Collaborative Filtering Module Calculation  (SVD)</a:t>
            </a:r>
            <a:endParaRPr lang="en-IN" dirty="0"/>
          </a:p>
        </p:txBody>
      </p:sp>
      <p:sp>
        <p:nvSpPr>
          <p:cNvPr id="3" name="Content Placeholder 2">
            <a:extLst>
              <a:ext uri="{FF2B5EF4-FFF2-40B4-BE49-F238E27FC236}">
                <a16:creationId xmlns:a16="http://schemas.microsoft.com/office/drawing/2014/main" id="{02437C42-E494-EFD0-D51A-7080A3005BCE}"/>
              </a:ext>
            </a:extLst>
          </p:cNvPr>
          <p:cNvSpPr>
            <a:spLocks noGrp="1"/>
          </p:cNvSpPr>
          <p:nvPr>
            <p:ph idx="1"/>
          </p:nvPr>
        </p:nvSpPr>
        <p:spPr/>
        <p:txBody>
          <a:bodyPr/>
          <a:lstStyle/>
          <a:p>
            <a:pPr algn="just"/>
            <a:endParaRPr lang="en-US" sz="1800" dirty="0"/>
          </a:p>
          <a:p>
            <a:endParaRPr lang="en-US" dirty="0"/>
          </a:p>
          <a:p>
            <a:endParaRPr lang="en-IN" dirty="0"/>
          </a:p>
        </p:txBody>
      </p:sp>
      <p:sp>
        <p:nvSpPr>
          <p:cNvPr id="4" name="Date Placeholder 3">
            <a:extLst>
              <a:ext uri="{FF2B5EF4-FFF2-40B4-BE49-F238E27FC236}">
                <a16:creationId xmlns:a16="http://schemas.microsoft.com/office/drawing/2014/main" id="{2869580D-B80A-8751-3DFA-DD9A716DEDB7}"/>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4C8CDEC-E92F-503C-590A-192B0BA648E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74A6530-9656-7594-F6D7-304F77B876BB}"/>
              </a:ext>
            </a:extLst>
          </p:cNvPr>
          <p:cNvSpPr>
            <a:spLocks noGrp="1"/>
          </p:cNvSpPr>
          <p:nvPr>
            <p:ph type="sldNum" sz="quarter" idx="12"/>
          </p:nvPr>
        </p:nvSpPr>
        <p:spPr/>
        <p:txBody>
          <a:bodyPr/>
          <a:lstStyle/>
          <a:p>
            <a:pPr>
              <a:defRPr/>
            </a:pPr>
            <a:fld id="{BDC2143B-610F-499C-A392-DFFBE135A7B2}" type="slidenum">
              <a:rPr lang="en-US" altLang="en-US" smtClean="0"/>
              <a:t>17</a:t>
            </a:fld>
            <a:endParaRPr lang="en-US" altLang="en-US"/>
          </a:p>
        </p:txBody>
      </p:sp>
      <p:pic>
        <p:nvPicPr>
          <p:cNvPr id="9" name="Picture 8">
            <a:extLst>
              <a:ext uri="{FF2B5EF4-FFF2-40B4-BE49-F238E27FC236}">
                <a16:creationId xmlns:a16="http://schemas.microsoft.com/office/drawing/2014/main" id="{BAF8559A-4691-92C4-8419-85EEAF80A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98" y="1752600"/>
            <a:ext cx="9777462" cy="4297530"/>
          </a:xfrm>
          <a:prstGeom prst="rect">
            <a:avLst/>
          </a:prstGeom>
        </p:spPr>
      </p:pic>
      <p:pic>
        <p:nvPicPr>
          <p:cNvPr id="8" name="Picture 7">
            <a:extLst>
              <a:ext uri="{FF2B5EF4-FFF2-40B4-BE49-F238E27FC236}">
                <a16:creationId xmlns:a16="http://schemas.microsoft.com/office/drawing/2014/main" id="{8E7E86CA-05BD-93F6-657C-BD2167157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451" y="5079850"/>
            <a:ext cx="1590675" cy="752475"/>
          </a:xfrm>
          <a:prstGeom prst="rect">
            <a:avLst/>
          </a:prstGeom>
        </p:spPr>
      </p:pic>
    </p:spTree>
    <p:extLst>
      <p:ext uri="{BB962C8B-B14F-4D97-AF65-F5344CB8AC3E}">
        <p14:creationId xmlns:p14="http://schemas.microsoft.com/office/powerpoint/2010/main" val="2598995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2194-7FFA-B85F-A5FD-35E483E0795D}"/>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Collaborative Filtering Module DFD</a:t>
            </a:r>
            <a:endParaRPr lang="en-IN" dirty="0"/>
          </a:p>
        </p:txBody>
      </p:sp>
      <p:sp>
        <p:nvSpPr>
          <p:cNvPr id="4" name="Date Placeholder 3">
            <a:extLst>
              <a:ext uri="{FF2B5EF4-FFF2-40B4-BE49-F238E27FC236}">
                <a16:creationId xmlns:a16="http://schemas.microsoft.com/office/drawing/2014/main" id="{BD8169F5-F9F5-ECCA-B72E-0B711AC47C3A}"/>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DC1D8EDF-6BB7-D4B1-9404-6DAD4BC3A96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3461A9B-4E95-6A85-6782-87E9E432EEC5}"/>
              </a:ext>
            </a:extLst>
          </p:cNvPr>
          <p:cNvSpPr>
            <a:spLocks noGrp="1"/>
          </p:cNvSpPr>
          <p:nvPr>
            <p:ph type="sldNum" sz="quarter" idx="12"/>
          </p:nvPr>
        </p:nvSpPr>
        <p:spPr/>
        <p:txBody>
          <a:bodyPr/>
          <a:lstStyle/>
          <a:p>
            <a:pPr>
              <a:defRPr/>
            </a:pPr>
            <a:fld id="{BDC2143B-610F-499C-A392-DFFBE135A7B2}" type="slidenum">
              <a:rPr lang="en-US" altLang="en-US" smtClean="0"/>
              <a:t>18</a:t>
            </a:fld>
            <a:endParaRPr lang="en-US" altLang="en-US"/>
          </a:p>
        </p:txBody>
      </p:sp>
      <p:pic>
        <p:nvPicPr>
          <p:cNvPr id="7" name="Content Placeholder 6">
            <a:extLst>
              <a:ext uri="{FF2B5EF4-FFF2-40B4-BE49-F238E27FC236}">
                <a16:creationId xmlns:a16="http://schemas.microsoft.com/office/drawing/2014/main" id="{08FB6AD5-94CC-0421-4B90-56874203DD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275" y="1752600"/>
            <a:ext cx="9084749" cy="4267200"/>
          </a:xfrm>
          <a:prstGeom prst="rect">
            <a:avLst/>
          </a:prstGeom>
        </p:spPr>
      </p:pic>
    </p:spTree>
    <p:extLst>
      <p:ext uri="{BB962C8B-B14F-4D97-AF65-F5344CB8AC3E}">
        <p14:creationId xmlns:p14="http://schemas.microsoft.com/office/powerpoint/2010/main" val="393399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694-5247-91C6-C849-F01AC1666295}"/>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Collaborative Filtering Module Output</a:t>
            </a:r>
            <a:endParaRPr lang="en-IN" dirty="0"/>
          </a:p>
        </p:txBody>
      </p:sp>
      <p:sp>
        <p:nvSpPr>
          <p:cNvPr id="3" name="Content Placeholder 2">
            <a:extLst>
              <a:ext uri="{FF2B5EF4-FFF2-40B4-BE49-F238E27FC236}">
                <a16:creationId xmlns:a16="http://schemas.microsoft.com/office/drawing/2014/main" id="{02437C42-E494-EFD0-D51A-7080A3005BCE}"/>
              </a:ext>
            </a:extLst>
          </p:cNvPr>
          <p:cNvSpPr>
            <a:spLocks noGrp="1"/>
          </p:cNvSpPr>
          <p:nvPr>
            <p:ph idx="1"/>
          </p:nvPr>
        </p:nvSpPr>
        <p:spPr/>
        <p:txBody>
          <a:bodyPr/>
          <a:lstStyle/>
          <a:p>
            <a:pPr marL="0" indent="0">
              <a:buNone/>
            </a:pPr>
            <a:endParaRPr lang="en-US" dirty="0"/>
          </a:p>
          <a:p>
            <a:endParaRPr lang="en-IN" dirty="0"/>
          </a:p>
        </p:txBody>
      </p:sp>
      <p:sp>
        <p:nvSpPr>
          <p:cNvPr id="4" name="Date Placeholder 3">
            <a:extLst>
              <a:ext uri="{FF2B5EF4-FFF2-40B4-BE49-F238E27FC236}">
                <a16:creationId xmlns:a16="http://schemas.microsoft.com/office/drawing/2014/main" id="{2869580D-B80A-8751-3DFA-DD9A716DEDB7}"/>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4C8CDEC-E92F-503C-590A-192B0BA648E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74A6530-9656-7594-F6D7-304F77B876BB}"/>
              </a:ext>
            </a:extLst>
          </p:cNvPr>
          <p:cNvSpPr>
            <a:spLocks noGrp="1"/>
          </p:cNvSpPr>
          <p:nvPr>
            <p:ph type="sldNum" sz="quarter" idx="12"/>
          </p:nvPr>
        </p:nvSpPr>
        <p:spPr/>
        <p:txBody>
          <a:bodyPr/>
          <a:lstStyle/>
          <a:p>
            <a:pPr>
              <a:defRPr/>
            </a:pPr>
            <a:fld id="{BDC2143B-610F-499C-A392-DFFBE135A7B2}" type="slidenum">
              <a:rPr lang="en-US" altLang="en-US" smtClean="0"/>
              <a:t>19</a:t>
            </a:fld>
            <a:endParaRPr lang="en-US" altLang="en-US"/>
          </a:p>
        </p:txBody>
      </p:sp>
      <p:pic>
        <p:nvPicPr>
          <p:cNvPr id="8" name="Picture 7">
            <a:extLst>
              <a:ext uri="{FF2B5EF4-FFF2-40B4-BE49-F238E27FC236}">
                <a16:creationId xmlns:a16="http://schemas.microsoft.com/office/drawing/2014/main" id="{B98AAC98-9A96-55ED-80A6-FD20A7E10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840" y="2820987"/>
            <a:ext cx="4754793" cy="1216025"/>
          </a:xfrm>
          <a:prstGeom prst="rect">
            <a:avLst/>
          </a:prstGeom>
        </p:spPr>
      </p:pic>
      <p:pic>
        <p:nvPicPr>
          <p:cNvPr id="10" name="Picture 9">
            <a:extLst>
              <a:ext uri="{FF2B5EF4-FFF2-40B4-BE49-F238E27FC236}">
                <a16:creationId xmlns:a16="http://schemas.microsoft.com/office/drawing/2014/main" id="{64FAEE31-358D-A70B-99A0-561B97AE3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67" y="1999025"/>
            <a:ext cx="6666473" cy="4246200"/>
          </a:xfrm>
          <a:prstGeom prst="rect">
            <a:avLst/>
          </a:prstGeom>
        </p:spPr>
      </p:pic>
    </p:spTree>
    <p:extLst>
      <p:ext uri="{BB962C8B-B14F-4D97-AF65-F5344CB8AC3E}">
        <p14:creationId xmlns:p14="http://schemas.microsoft.com/office/powerpoint/2010/main" val="387201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800" dirty="0">
                <a:latin typeface="Times New Roman" panose="02020603050405020304" pitchFamily="18" charset="0"/>
                <a:cs typeface="Times New Roman" panose="02020603050405020304" pitchFamily="18" charset="0"/>
              </a:rPr>
              <a:t>A travel booking website aims to enhance travel recommendation by analyzing customer travel preferences and booking history .They aim to provide tailored travel suggestions and improve booking conversions .</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800" dirty="0">
                <a:latin typeface="Times New Roman" panose="02020603050405020304" pitchFamily="18" charset="0"/>
                <a:cs typeface="Times New Roman" panose="02020603050405020304" pitchFamily="18" charset="0"/>
              </a:rPr>
              <a:t>Enhancing personalized travel recommendations is crucial for improving user satisfaction and increasing booking conversions. By overcoming the limitations of traditional recommendation systems, our hybrid filtering approach aims to deliver more accurate and adaptive suggestions in personalized travel planning, driving higher engagement and customer loyalty.</a:t>
            </a:r>
            <a:br>
              <a:rPr kumimoji="0" lang="en-IN" altLang="en-US" sz="32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3200" b="0" i="0" u="none" strike="noStrike" kern="0" cap="none" spc="0" normalizeH="0" baseline="0" noProof="0" dirty="0">
              <a:ln>
                <a:noFill/>
              </a:ln>
              <a:solidFill>
                <a:srgbClr val="000000"/>
              </a:solidFill>
              <a:effectLst/>
              <a:uLnTx/>
              <a:uFillTx/>
              <a:latin typeface="Verdana"/>
              <a:ea typeface="+mn-ea"/>
              <a:cs typeface="+mn-cs"/>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Third Review</a:t>
            </a:r>
            <a:endParaRPr lang="en-IN" dirty="0"/>
          </a:p>
        </p:txBody>
      </p:sp>
      <p:sp>
        <p:nvSpPr>
          <p:cNvPr id="5" name="Footer Placeholder 4"/>
          <p:cNvSpPr>
            <a:spLocks noGrp="1"/>
          </p:cNvSpPr>
          <p:nvPr>
            <p:ph type="ftr" sz="quarter" idx="11"/>
          </p:nvPr>
        </p:nvSpPr>
        <p:spPr/>
        <p:txBody>
          <a:bodyPr/>
          <a:lstStyle/>
          <a:p>
            <a:r>
              <a:rPr lang="en-US" dirty="0"/>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6E73-FFF4-7BBE-FD69-B70B0835061A}"/>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Content-based Filtering Module Content</a:t>
            </a:r>
            <a:endParaRPr lang="en-IN" dirty="0"/>
          </a:p>
        </p:txBody>
      </p:sp>
      <p:sp>
        <p:nvSpPr>
          <p:cNvPr id="4" name="Date Placeholder 3">
            <a:extLst>
              <a:ext uri="{FF2B5EF4-FFF2-40B4-BE49-F238E27FC236}">
                <a16:creationId xmlns:a16="http://schemas.microsoft.com/office/drawing/2014/main" id="{90D5617E-D8CF-DDC8-2F9F-5F0F8C4E8F50}"/>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62124FAB-EC41-88E7-7097-851BFADDF98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A3A855A5-8206-F9CF-3EE6-609D5AC8E254}"/>
              </a:ext>
            </a:extLst>
          </p:cNvPr>
          <p:cNvSpPr>
            <a:spLocks noGrp="1"/>
          </p:cNvSpPr>
          <p:nvPr>
            <p:ph type="sldNum" sz="quarter" idx="12"/>
          </p:nvPr>
        </p:nvSpPr>
        <p:spPr/>
        <p:txBody>
          <a:bodyPr/>
          <a:lstStyle/>
          <a:p>
            <a:pPr>
              <a:defRPr/>
            </a:pPr>
            <a:fld id="{BDC2143B-610F-499C-A392-DFFBE135A7B2}" type="slidenum">
              <a:rPr lang="en-US" altLang="en-US" smtClean="0"/>
              <a:t>20</a:t>
            </a:fld>
            <a:endParaRPr lang="en-US" altLang="en-US"/>
          </a:p>
        </p:txBody>
      </p:sp>
      <p:sp>
        <p:nvSpPr>
          <p:cNvPr id="3" name="Content Placeholder 2">
            <a:extLst>
              <a:ext uri="{FF2B5EF4-FFF2-40B4-BE49-F238E27FC236}">
                <a16:creationId xmlns:a16="http://schemas.microsoft.com/office/drawing/2014/main" id="{28F72971-F237-2E57-CAE2-52959E494FB0}"/>
              </a:ext>
            </a:extLst>
          </p:cNvPr>
          <p:cNvSpPr>
            <a:spLocks noGrp="1"/>
          </p:cNvSpPr>
          <p:nvPr>
            <p:ph idx="1"/>
          </p:nvPr>
        </p:nvSpPr>
        <p:spPr/>
        <p:txBody>
          <a:bodyPr/>
          <a:lstStyle/>
          <a:p>
            <a:pPr algn="just"/>
            <a:r>
              <a:rPr lang="en-US" sz="2400" dirty="0">
                <a:solidFill>
                  <a:srgbClr val="FF0000"/>
                </a:solidFill>
              </a:rPr>
              <a:t>Collect Documents: </a:t>
            </a:r>
            <a:r>
              <a:rPr lang="en-US" sz="2400" dirty="0"/>
              <a:t>Gather a set of text documents to analyze.</a:t>
            </a:r>
          </a:p>
          <a:p>
            <a:pPr algn="just"/>
            <a:r>
              <a:rPr lang="en-US" sz="2400" dirty="0">
                <a:solidFill>
                  <a:srgbClr val="FF0000"/>
                </a:solidFill>
              </a:rPr>
              <a:t>Calculate Term Frequency (TF): </a:t>
            </a:r>
            <a:r>
              <a:rPr lang="en-US" sz="2400" dirty="0"/>
              <a:t>Count how frequently each word appears in each document.</a:t>
            </a:r>
          </a:p>
          <a:p>
            <a:pPr algn="just"/>
            <a:r>
              <a:rPr lang="en-US" sz="2400" dirty="0">
                <a:solidFill>
                  <a:srgbClr val="FF0000"/>
                </a:solidFill>
              </a:rPr>
              <a:t>Calculate Inverse Document Frequency (IDF): </a:t>
            </a:r>
            <a:r>
              <a:rPr lang="en-US" sz="2400" dirty="0"/>
              <a:t>Determine how important each word is by checking how often it appears across all documents.</a:t>
            </a:r>
          </a:p>
          <a:p>
            <a:pPr algn="just"/>
            <a:r>
              <a:rPr lang="en-US" sz="2400" dirty="0">
                <a:solidFill>
                  <a:srgbClr val="FF0000"/>
                </a:solidFill>
              </a:rPr>
              <a:t>Compute TF-IDF Score: </a:t>
            </a:r>
            <a:r>
              <a:rPr lang="en-US" sz="2400" dirty="0"/>
              <a:t>Multiply the word's frequency in a document by its importance across all documents.</a:t>
            </a:r>
          </a:p>
          <a:p>
            <a:pPr algn="just"/>
            <a:r>
              <a:rPr lang="en-US" sz="2400" dirty="0">
                <a:solidFill>
                  <a:srgbClr val="FF0000"/>
                </a:solidFill>
              </a:rPr>
              <a:t>Create TF-IDF Matrix: </a:t>
            </a:r>
            <a:r>
              <a:rPr lang="en-US" sz="2400" dirty="0"/>
              <a:t>Build a matrix where rows are documents, columns are words, and values are the TF-IDF scores.</a:t>
            </a:r>
            <a:endParaRPr lang="en-IN" sz="2400" dirty="0"/>
          </a:p>
        </p:txBody>
      </p:sp>
    </p:spTree>
    <p:extLst>
      <p:ext uri="{BB962C8B-B14F-4D97-AF65-F5344CB8AC3E}">
        <p14:creationId xmlns:p14="http://schemas.microsoft.com/office/powerpoint/2010/main" val="86419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6E73-FFF4-7BBE-FD69-B70B0835061A}"/>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Content-based Filtering Module DFD</a:t>
            </a:r>
            <a:endParaRPr lang="en-IN" dirty="0"/>
          </a:p>
        </p:txBody>
      </p:sp>
      <p:sp>
        <p:nvSpPr>
          <p:cNvPr id="4" name="Date Placeholder 3">
            <a:extLst>
              <a:ext uri="{FF2B5EF4-FFF2-40B4-BE49-F238E27FC236}">
                <a16:creationId xmlns:a16="http://schemas.microsoft.com/office/drawing/2014/main" id="{90D5617E-D8CF-DDC8-2F9F-5F0F8C4E8F50}"/>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62124FAB-EC41-88E7-7097-851BFADDF98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A3A855A5-8206-F9CF-3EE6-609D5AC8E254}"/>
              </a:ext>
            </a:extLst>
          </p:cNvPr>
          <p:cNvSpPr>
            <a:spLocks noGrp="1"/>
          </p:cNvSpPr>
          <p:nvPr>
            <p:ph type="sldNum" sz="quarter" idx="12"/>
          </p:nvPr>
        </p:nvSpPr>
        <p:spPr/>
        <p:txBody>
          <a:bodyPr/>
          <a:lstStyle/>
          <a:p>
            <a:pPr>
              <a:defRPr/>
            </a:pPr>
            <a:fld id="{BDC2143B-610F-499C-A392-DFFBE135A7B2}" type="slidenum">
              <a:rPr lang="en-US" altLang="en-US" smtClean="0"/>
              <a:t>21</a:t>
            </a:fld>
            <a:endParaRPr lang="en-US" altLang="en-US"/>
          </a:p>
        </p:txBody>
      </p:sp>
      <p:pic>
        <p:nvPicPr>
          <p:cNvPr id="12" name="Content Placeholder 11">
            <a:extLst>
              <a:ext uri="{FF2B5EF4-FFF2-40B4-BE49-F238E27FC236}">
                <a16:creationId xmlns:a16="http://schemas.microsoft.com/office/drawing/2014/main" id="{4D37E4F6-4D61-D127-D9C9-D1DBD4008B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173" y="1752600"/>
            <a:ext cx="9576954" cy="4267200"/>
          </a:xfrm>
        </p:spPr>
      </p:pic>
    </p:spTree>
    <p:extLst>
      <p:ext uri="{BB962C8B-B14F-4D97-AF65-F5344CB8AC3E}">
        <p14:creationId xmlns:p14="http://schemas.microsoft.com/office/powerpoint/2010/main" val="6954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4B7681-9E30-DB3D-6609-1183664D6D76}"/>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DC61159A-6EFB-972A-D9A7-E7ADDC61AF1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A6A55180-7491-724F-7265-7325210317CB}"/>
              </a:ext>
            </a:extLst>
          </p:cNvPr>
          <p:cNvSpPr>
            <a:spLocks noGrp="1"/>
          </p:cNvSpPr>
          <p:nvPr>
            <p:ph type="sldNum" sz="quarter" idx="12"/>
          </p:nvPr>
        </p:nvSpPr>
        <p:spPr/>
        <p:txBody>
          <a:bodyPr/>
          <a:lstStyle/>
          <a:p>
            <a:pPr>
              <a:defRPr/>
            </a:pPr>
            <a:fld id="{BDC2143B-610F-499C-A392-DFFBE135A7B2}" type="slidenum">
              <a:rPr lang="en-US" altLang="en-US" smtClean="0"/>
              <a:t>22</a:t>
            </a:fld>
            <a:endParaRPr lang="en-US" altLang="en-US"/>
          </a:p>
        </p:txBody>
      </p:sp>
      <p:sp>
        <p:nvSpPr>
          <p:cNvPr id="2" name="Title 1">
            <a:extLst>
              <a:ext uri="{FF2B5EF4-FFF2-40B4-BE49-F238E27FC236}">
                <a16:creationId xmlns:a16="http://schemas.microsoft.com/office/drawing/2014/main" id="{CBC7DB58-7720-0888-CADB-6FC06FEE67B3}"/>
              </a:ext>
            </a:extLst>
          </p:cNvPr>
          <p:cNvSpPr>
            <a:spLocks noGrp="1"/>
          </p:cNvSpPr>
          <p:nvPr>
            <p:ph type="title" idx="4294967295"/>
          </p:nvPr>
        </p:nvSpPr>
        <p:spPr>
          <a:xfrm>
            <a:off x="812800" y="304800"/>
            <a:ext cx="11379200" cy="1337388"/>
          </a:xfrm>
        </p:spPr>
        <p:txBody>
          <a:bodyPr/>
          <a:lstStyle/>
          <a:p>
            <a:r>
              <a:rPr lang="en-IN" altLang="en-US" sz="4000" dirty="0">
                <a:latin typeface="Times New Roman" panose="02020603050405020304" pitchFamily="18" charset="0"/>
                <a:cs typeface="Times New Roman" panose="02020603050405020304" pitchFamily="18" charset="0"/>
              </a:rPr>
              <a:t>Content-based Filtering Module Calculation</a:t>
            </a:r>
            <a:endParaRPr lang="en-IN" dirty="0"/>
          </a:p>
        </p:txBody>
      </p:sp>
      <p:sp>
        <p:nvSpPr>
          <p:cNvPr id="7" name="Rectangle 1">
            <a:extLst>
              <a:ext uri="{FF2B5EF4-FFF2-40B4-BE49-F238E27FC236}">
                <a16:creationId xmlns:a16="http://schemas.microsoft.com/office/drawing/2014/main" id="{E7D03613-A6F9-F5A5-79A7-D110BE5365C6}"/>
              </a:ext>
            </a:extLst>
          </p:cNvPr>
          <p:cNvSpPr>
            <a:spLocks noGrp="1" noChangeArrowheads="1"/>
          </p:cNvSpPr>
          <p:nvPr>
            <p:ph idx="4294967295"/>
          </p:nvPr>
        </p:nvSpPr>
        <p:spPr bwMode="auto">
          <a:xfrm>
            <a:off x="625032" y="1430966"/>
            <a:ext cx="11157995" cy="813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Review 1 (Miami)</a:t>
            </a:r>
            <a:r>
              <a:rPr kumimoji="0" lang="en-US" altLang="en-US" sz="1400" b="0" i="0" u="none" strike="noStrike" cap="none" normalizeH="0" baseline="0" dirty="0">
                <a:ln>
                  <a:noFill/>
                </a:ln>
                <a:solidFill>
                  <a:schemeClr val="tx1"/>
                </a:solidFill>
                <a:effectLst/>
                <a:latin typeface="Arial" panose="020B0604020202020204" pitchFamily="34" charset="0"/>
              </a:rPr>
              <a:t>: "I loved the beach and the vibrant nightlife."</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Review 2 (New York)</a:t>
            </a:r>
            <a:r>
              <a:rPr kumimoji="0" lang="en-US" altLang="en-US" sz="1400" b="0" i="0" u="none" strike="noStrike" cap="none" normalizeH="0" baseline="0" dirty="0">
                <a:ln>
                  <a:noFill/>
                </a:ln>
                <a:solidFill>
                  <a:schemeClr val="tx1"/>
                </a:solidFill>
                <a:effectLst/>
                <a:latin typeface="Arial" panose="020B0604020202020204" pitchFamily="34" charset="0"/>
              </a:rPr>
              <a:t>: "The art scene and museums in New York are amazing."</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Review 3 (Ibiza)</a:t>
            </a:r>
            <a:r>
              <a:rPr kumimoji="0" lang="en-US" altLang="en-US" sz="1400" b="0" i="0" u="none" strike="noStrike" cap="none" normalizeH="0" baseline="0" dirty="0">
                <a:ln>
                  <a:noFill/>
                </a:ln>
                <a:solidFill>
                  <a:schemeClr val="tx1"/>
                </a:solidFill>
                <a:effectLst/>
                <a:latin typeface="Arial" panose="020B0604020202020204" pitchFamily="34" charset="0"/>
              </a:rPr>
              <a:t>: "Ibiza is known for its beaches and nightlife." </a:t>
            </a:r>
            <a:endParaRPr lang="en-US" altLang="en-US" sz="14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lang="en-IN" sz="1600" dirty="0">
                <a:solidFill>
                  <a:srgbClr val="FF0000"/>
                </a:solidFill>
              </a:rPr>
              <a:t>TF(</a:t>
            </a:r>
            <a:r>
              <a:rPr lang="en-IN" sz="1600" dirty="0" err="1">
                <a:solidFill>
                  <a:srgbClr val="FF0000"/>
                </a:solidFill>
              </a:rPr>
              <a:t>t,d</a:t>
            </a:r>
            <a:r>
              <a:rPr lang="en-IN" sz="1600" dirty="0">
                <a:solidFill>
                  <a:srgbClr val="FF0000"/>
                </a:solidFill>
              </a:rPr>
              <a:t>)=</a:t>
            </a:r>
            <a:r>
              <a:rPr lang="en-US" sz="1600" dirty="0">
                <a:solidFill>
                  <a:srgbClr val="FF0000"/>
                </a:solidFill>
              </a:rPr>
              <a:t>Number of times term t appears in document d /Total number of words in document d</a:t>
            </a:r>
          </a:p>
          <a:p>
            <a:pPr marL="0" indent="0">
              <a:spcBef>
                <a:spcPct val="0"/>
              </a:spcBef>
              <a:buClrTx/>
              <a:buNone/>
            </a:pPr>
            <a:r>
              <a:rPr lang="en-IN" sz="1200" b="1" dirty="0"/>
              <a:t>Review 1 (Miami)</a:t>
            </a:r>
            <a:r>
              <a:rPr lang="en-IN" sz="1200" dirty="0"/>
              <a:t>:</a:t>
            </a:r>
            <a:r>
              <a:rPr lang="en-US" sz="1200" dirty="0"/>
              <a:t>​</a:t>
            </a:r>
            <a:r>
              <a:rPr lang="en-IN" sz="1200" dirty="0"/>
              <a:t>Total words = 8 </a:t>
            </a:r>
          </a:p>
          <a:p>
            <a:pPr marL="0" indent="0">
              <a:spcBef>
                <a:spcPct val="0"/>
              </a:spcBef>
              <a:buClrTx/>
              <a:buNone/>
            </a:pPr>
            <a:r>
              <a:rPr kumimoji="0" lang="en-US" altLang="en-US" sz="1200" b="1" i="0" u="none" strike="noStrike" cap="none" normalizeH="0" baseline="0" dirty="0">
                <a:ln>
                  <a:noFill/>
                </a:ln>
                <a:solidFill>
                  <a:schemeClr val="tx1"/>
                </a:solidFill>
                <a:effectLst/>
                <a:latin typeface="Arial" panose="020B0604020202020204" pitchFamily="34" charset="0"/>
              </a:rPr>
              <a:t>TF(beach, Review 1)</a:t>
            </a:r>
            <a:r>
              <a:rPr kumimoji="0" lang="en-US" altLang="en-US" sz="1200" b="0" i="0" u="none" strike="noStrike" cap="none" normalizeH="0" baseline="0" dirty="0">
                <a:ln>
                  <a:noFill/>
                </a:ln>
                <a:solidFill>
                  <a:schemeClr val="tx1"/>
                </a:solidFill>
                <a:effectLst/>
                <a:latin typeface="Arial" panose="020B0604020202020204" pitchFamily="34" charset="0"/>
              </a:rPr>
              <a:t> = 1/8=0.125                                       </a:t>
            </a:r>
            <a:r>
              <a:rPr kumimoji="0" lang="en-US" altLang="en-US" sz="1200" b="1" i="0" u="none" strike="noStrike" cap="none" normalizeH="0" baseline="0" dirty="0">
                <a:ln>
                  <a:noFill/>
                </a:ln>
                <a:solidFill>
                  <a:schemeClr val="tx1"/>
                </a:solidFill>
                <a:effectLst/>
                <a:latin typeface="Arial" panose="020B0604020202020204" pitchFamily="34" charset="0"/>
              </a:rPr>
              <a:t>TF(nightlife, Review 1)</a:t>
            </a:r>
            <a:r>
              <a:rPr kumimoji="0" lang="en-US" altLang="en-US" sz="1200" b="0" i="0" u="none" strike="noStrike" cap="none" normalizeH="0" baseline="0" dirty="0">
                <a:ln>
                  <a:noFill/>
                </a:ln>
                <a:solidFill>
                  <a:schemeClr val="tx1"/>
                </a:solidFill>
                <a:effectLst/>
                <a:latin typeface="Arial" panose="020B0604020202020204" pitchFamily="34" charset="0"/>
              </a:rPr>
              <a:t> =1/8=0.125 </a:t>
            </a:r>
          </a:p>
          <a:p>
            <a:pPr marL="0" indent="0">
              <a:spcBef>
                <a:spcPct val="0"/>
              </a:spcBef>
              <a:buClrTx/>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indent="0">
              <a:spcBef>
                <a:spcPct val="0"/>
              </a:spcBef>
              <a:buClrTx/>
              <a:buNone/>
            </a:pPr>
            <a:r>
              <a:rPr lang="en-IN" sz="1200" b="1" dirty="0"/>
              <a:t>Review 2 (New York)</a:t>
            </a:r>
            <a:r>
              <a:rPr lang="en-IN" sz="1200" dirty="0"/>
              <a:t>:</a:t>
            </a:r>
            <a:r>
              <a:rPr lang="en-IN" sz="800" dirty="0"/>
              <a:t> </a:t>
            </a:r>
            <a:r>
              <a:rPr lang="en-IN" sz="1200" dirty="0"/>
              <a:t>Total words = 9 </a:t>
            </a:r>
          </a:p>
          <a:p>
            <a:pPr marL="0" indent="0">
              <a:spcBef>
                <a:spcPct val="0"/>
              </a:spcBef>
              <a:buClrTx/>
              <a:buNone/>
            </a:pPr>
            <a:r>
              <a:rPr lang="en-US" sz="1200" b="1" dirty="0"/>
              <a:t>TF(beach, Review 2)</a:t>
            </a:r>
            <a:r>
              <a:rPr lang="en-US" sz="1200" dirty="0"/>
              <a:t> = 0/0=0                            </a:t>
            </a:r>
            <a:r>
              <a:rPr lang="en-US" sz="1200" b="1" dirty="0"/>
              <a:t>TF(nightlife, Review 2)</a:t>
            </a:r>
            <a:r>
              <a:rPr lang="en-US" sz="1200" dirty="0"/>
              <a:t> = 0/9=0</a:t>
            </a:r>
          </a:p>
          <a:p>
            <a:pPr marL="0" indent="0">
              <a:spcBef>
                <a:spcPct val="0"/>
              </a:spcBef>
              <a:buClrTx/>
              <a:buNone/>
            </a:pPr>
            <a:endParaRPr lang="en-US" sz="1200" dirty="0"/>
          </a:p>
          <a:p>
            <a:pPr marL="0" indent="0">
              <a:spcBef>
                <a:spcPct val="0"/>
              </a:spcBef>
              <a:buClrTx/>
              <a:buNone/>
            </a:pPr>
            <a:r>
              <a:rPr lang="en-US" sz="1200" dirty="0"/>
              <a:t> </a:t>
            </a:r>
            <a:r>
              <a:rPr lang="en-IN" sz="1200" b="1" dirty="0"/>
              <a:t>Review 3 (Ibiza)</a:t>
            </a:r>
            <a:r>
              <a:rPr lang="en-IN" sz="1200" dirty="0"/>
              <a:t>:Total words = 7</a:t>
            </a:r>
          </a:p>
          <a:p>
            <a:pPr marL="0" indent="0">
              <a:spcBef>
                <a:spcPct val="0"/>
              </a:spcBef>
              <a:buClrTx/>
              <a:buNone/>
            </a:pPr>
            <a:r>
              <a:rPr lang="en-US" sz="1200" b="1" dirty="0"/>
              <a:t>TF(beach, Review 3)</a:t>
            </a:r>
            <a:r>
              <a:rPr lang="en-US" sz="1200" dirty="0"/>
              <a:t> = 1/7=0.143                      </a:t>
            </a:r>
            <a:r>
              <a:rPr lang="en-US" sz="1200" b="1" dirty="0"/>
              <a:t>TF(nightlife, Review 3)</a:t>
            </a:r>
            <a:r>
              <a:rPr lang="en-US" sz="1200" dirty="0"/>
              <a:t> = 1/7=0.143</a:t>
            </a:r>
          </a:p>
          <a:p>
            <a:pPr marL="0" indent="0">
              <a:spcBef>
                <a:spcPct val="0"/>
              </a:spcBef>
              <a:buClrTx/>
              <a:buNone/>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indent="0">
              <a:buNone/>
            </a:pPr>
            <a:r>
              <a:rPr lang="en-US" sz="1400" b="1" dirty="0"/>
              <a:t>Step 2: Inverse Document Frequency (IDF)</a:t>
            </a:r>
            <a:r>
              <a:rPr lang="en-US" sz="1400" b="1" dirty="0">
                <a:latin typeface="Arial" panose="020B0604020202020204" pitchFamily="34" charset="0"/>
              </a:rPr>
              <a:t> </a:t>
            </a:r>
            <a:r>
              <a:rPr lang="en-US" sz="1400" dirty="0">
                <a:solidFill>
                  <a:srgbClr val="FF0000"/>
                </a:solidFill>
              </a:rPr>
              <a:t>IDF(t)=log(</a:t>
            </a:r>
            <a:r>
              <a:rPr lang="en-IN" sz="1400" dirty="0">
                <a:solidFill>
                  <a:srgbClr val="FF0000"/>
                </a:solidFill>
              </a:rPr>
              <a:t>Total number of documents/</a:t>
            </a:r>
            <a:r>
              <a:rPr lang="en-US" sz="1400" dirty="0">
                <a:solidFill>
                  <a:srgbClr val="FF0000"/>
                </a:solidFill>
              </a:rPr>
              <a:t>Number of documents containing the term t​)</a:t>
            </a:r>
          </a:p>
          <a:p>
            <a:pPr marL="0" indent="0">
              <a:spcBef>
                <a:spcPct val="0"/>
              </a:spcBef>
              <a:buClrTx/>
              <a:buNone/>
            </a:pPr>
            <a:r>
              <a:rPr kumimoji="0" lang="en-US" altLang="en-US" sz="1400" b="0" i="0" u="none" strike="noStrike" cap="none" normalizeH="0" baseline="0" dirty="0">
                <a:ln>
                  <a:noFill/>
                </a:ln>
                <a:solidFill>
                  <a:schemeClr val="tx1"/>
                </a:solidFill>
                <a:effectLst/>
                <a:latin typeface="Arial" panose="020B0604020202020204" pitchFamily="34" charset="0"/>
              </a:rPr>
              <a:t>Total number of documents = 3</a:t>
            </a:r>
          </a:p>
          <a:p>
            <a:pPr marL="0" indent="0">
              <a:spcBef>
                <a:spcPct val="0"/>
              </a:spcBef>
              <a:buClrTx/>
              <a:buNone/>
            </a:pPr>
            <a:r>
              <a:rPr kumimoji="0" lang="en-US" altLang="en-US" sz="1400" b="1" i="0" u="none" strike="noStrike" cap="none" normalizeH="0" baseline="0" dirty="0">
                <a:ln>
                  <a:noFill/>
                </a:ln>
                <a:solidFill>
                  <a:schemeClr val="tx1"/>
                </a:solidFill>
                <a:effectLst/>
                <a:latin typeface="Arial" panose="020B0604020202020204" pitchFamily="34" charset="0"/>
              </a:rPr>
              <a:t>Documents containing "beach"</a:t>
            </a:r>
            <a:r>
              <a:rPr kumimoji="0" lang="en-US" altLang="en-US" sz="1400" b="0" i="0" u="none" strike="noStrike" cap="none" normalizeH="0" baseline="0" dirty="0">
                <a:ln>
                  <a:noFill/>
                </a:ln>
                <a:solidFill>
                  <a:schemeClr val="tx1"/>
                </a:solidFill>
                <a:effectLst/>
                <a:latin typeface="Arial" panose="020B0604020202020204" pitchFamily="34" charset="0"/>
              </a:rPr>
              <a:t>: Review 1 (Miami) and Review 3 (Ibiza) </a:t>
            </a:r>
          </a:p>
          <a:p>
            <a:pPr marL="0" indent="0">
              <a:spcBef>
                <a:spcPct val="0"/>
              </a:spcBef>
              <a:buClrTx/>
              <a:buNone/>
            </a:pPr>
            <a:r>
              <a:rPr kumimoji="0" lang="en-US" altLang="en-US" sz="1400" b="0" i="0" u="none" strike="noStrike" cap="none" normalizeH="0" baseline="0" dirty="0">
                <a:ln>
                  <a:noFill/>
                </a:ln>
                <a:solidFill>
                  <a:schemeClr val="tx1"/>
                </a:solidFill>
                <a:effectLst/>
                <a:latin typeface="Arial" panose="020B0604020202020204" pitchFamily="34" charset="0"/>
              </a:rPr>
              <a:t>IDF(beach)=log⁡(3/2)=log⁡(1.5)=0.176</a:t>
            </a:r>
          </a:p>
          <a:p>
            <a:pPr marL="0" indent="0">
              <a:spcBef>
                <a:spcPct val="0"/>
              </a:spcBef>
              <a:buClrTx/>
              <a:buNone/>
            </a:pPr>
            <a:r>
              <a:rPr kumimoji="0" lang="en-US" altLang="en-US" sz="1400" b="1" i="0" u="none" strike="noStrike" cap="none" normalizeH="0" baseline="0" dirty="0">
                <a:ln>
                  <a:noFill/>
                </a:ln>
                <a:solidFill>
                  <a:schemeClr val="tx1"/>
                </a:solidFill>
                <a:effectLst/>
                <a:latin typeface="Arial" panose="020B0604020202020204" pitchFamily="34" charset="0"/>
              </a:rPr>
              <a:t>Documents containing "nightlife"</a:t>
            </a:r>
            <a:r>
              <a:rPr kumimoji="0" lang="en-US" altLang="en-US" sz="1400" b="0" i="0" u="none" strike="noStrike" cap="none" normalizeH="0" baseline="0" dirty="0">
                <a:ln>
                  <a:noFill/>
                </a:ln>
                <a:solidFill>
                  <a:schemeClr val="tx1"/>
                </a:solidFill>
                <a:effectLst/>
                <a:latin typeface="Arial" panose="020B0604020202020204" pitchFamily="34" charset="0"/>
              </a:rPr>
              <a:t>: Review 1 (Miami) and Review 3 (Ibiza)</a:t>
            </a:r>
          </a:p>
          <a:p>
            <a:pPr marL="0" indent="0">
              <a:spcBef>
                <a:spcPct val="0"/>
              </a:spcBef>
              <a:buClrTx/>
              <a:buNone/>
            </a:pPr>
            <a:r>
              <a:rPr kumimoji="0" lang="en-US" altLang="en-US" sz="1400" b="0" i="0" u="none" strike="noStrike" cap="none" normalizeH="0" baseline="0" dirty="0">
                <a:ln>
                  <a:noFill/>
                </a:ln>
                <a:solidFill>
                  <a:schemeClr val="tx1"/>
                </a:solidFill>
                <a:effectLst/>
                <a:latin typeface="Arial" panose="020B0604020202020204" pitchFamily="34" charset="0"/>
              </a:rPr>
              <a:t>IDF(nightlife)=log⁡(3/2)=log⁡(1.5)=0.176</a:t>
            </a:r>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US" sz="1600" dirty="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1546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694-5247-91C6-C849-F01AC1666295}"/>
              </a:ext>
            </a:extLst>
          </p:cNvPr>
          <p:cNvSpPr>
            <a:spLocks noGrp="1"/>
          </p:cNvSpPr>
          <p:nvPr>
            <p:ph type="title"/>
          </p:nvPr>
        </p:nvSpPr>
        <p:spPr/>
        <p:txBody>
          <a:bodyPr/>
          <a:lstStyle/>
          <a:p>
            <a:r>
              <a:rPr lang="en-IN" altLang="en-US" sz="3600" dirty="0">
                <a:latin typeface="Times New Roman" panose="02020603050405020304" pitchFamily="18" charset="0"/>
                <a:cs typeface="Times New Roman" panose="02020603050405020304" pitchFamily="18" charset="0"/>
              </a:rPr>
              <a:t>Content-based Filtering Module Calculation</a:t>
            </a:r>
            <a:endParaRPr lang="en-IN" dirty="0"/>
          </a:p>
        </p:txBody>
      </p:sp>
      <p:sp>
        <p:nvSpPr>
          <p:cNvPr id="3" name="Content Placeholder 2">
            <a:extLst>
              <a:ext uri="{FF2B5EF4-FFF2-40B4-BE49-F238E27FC236}">
                <a16:creationId xmlns:a16="http://schemas.microsoft.com/office/drawing/2014/main" id="{02437C42-E494-EFD0-D51A-7080A3005BCE}"/>
              </a:ext>
            </a:extLst>
          </p:cNvPr>
          <p:cNvSpPr>
            <a:spLocks noGrp="1"/>
          </p:cNvSpPr>
          <p:nvPr>
            <p:ph idx="1"/>
          </p:nvPr>
        </p:nvSpPr>
        <p:spPr>
          <a:xfrm>
            <a:off x="755648" y="1642188"/>
            <a:ext cx="10668003" cy="4377612"/>
          </a:xfrm>
        </p:spPr>
        <p:txBody>
          <a:bodyPr/>
          <a:lstStyle/>
          <a:p>
            <a:pPr marL="0" indent="0" algn="just">
              <a:spcBef>
                <a:spcPct val="0"/>
              </a:spcBef>
              <a:buClrTx/>
              <a:buNone/>
            </a:pPr>
            <a:r>
              <a:rPr lang="en-IN" sz="1400" b="1" dirty="0"/>
              <a:t>Step 3: TF-IDF Calculation:  </a:t>
            </a:r>
          </a:p>
          <a:p>
            <a:pPr marL="0" indent="0" algn="just">
              <a:spcBef>
                <a:spcPct val="0"/>
              </a:spcBef>
              <a:buClrTx/>
              <a:buNone/>
            </a:pPr>
            <a:r>
              <a:rPr lang="en-IN" sz="1600" dirty="0">
                <a:solidFill>
                  <a:srgbClr val="FF0000"/>
                </a:solidFill>
              </a:rPr>
              <a:t>TF-IDF(</a:t>
            </a:r>
            <a:r>
              <a:rPr lang="en-IN" sz="1600" dirty="0" err="1">
                <a:solidFill>
                  <a:srgbClr val="FF0000"/>
                </a:solidFill>
              </a:rPr>
              <a:t>t,d</a:t>
            </a:r>
            <a:r>
              <a:rPr lang="en-IN" sz="1600" dirty="0">
                <a:solidFill>
                  <a:srgbClr val="FF0000"/>
                </a:solidFill>
              </a:rPr>
              <a:t>)=TF(</a:t>
            </a:r>
            <a:r>
              <a:rPr lang="en-IN" sz="1600" dirty="0" err="1">
                <a:solidFill>
                  <a:srgbClr val="FF0000"/>
                </a:solidFill>
              </a:rPr>
              <a:t>t,d</a:t>
            </a:r>
            <a:r>
              <a:rPr lang="en-IN" sz="1600" dirty="0">
                <a:solidFill>
                  <a:srgbClr val="FF0000"/>
                </a:solidFill>
              </a:rPr>
              <a:t>)×IDF(t)</a:t>
            </a:r>
            <a:endParaRPr lang="en-IN" sz="1600" b="1" dirty="0">
              <a:solidFill>
                <a:srgbClr val="FF0000"/>
              </a:solidFill>
            </a:endParaRPr>
          </a:p>
          <a:p>
            <a:pPr marL="0" indent="0" algn="just">
              <a:spcBef>
                <a:spcPct val="0"/>
              </a:spcBef>
              <a:buClrTx/>
              <a:buNone/>
            </a:pPr>
            <a:r>
              <a:rPr lang="en-IN" sz="1400" b="1" dirty="0"/>
              <a:t>TF-IDF for "beach"</a:t>
            </a:r>
            <a:r>
              <a:rPr lang="en-IN" sz="1400" dirty="0"/>
              <a:t>:</a:t>
            </a:r>
            <a:endParaRPr lang="en-US" sz="1400" dirty="0">
              <a:latin typeface="Arial" panose="020B0604020202020204" pitchFamily="34" charset="0"/>
            </a:endParaRPr>
          </a:p>
          <a:p>
            <a:pPr marL="0" indent="0" algn="just">
              <a:spcBef>
                <a:spcPct val="0"/>
              </a:spcBef>
              <a:buClrTx/>
              <a:buNone/>
            </a:pPr>
            <a:r>
              <a:rPr lang="en-US" sz="1400" b="1" dirty="0"/>
              <a:t>Miami</a:t>
            </a:r>
            <a:r>
              <a:rPr lang="en-US" sz="1400" dirty="0"/>
              <a:t>: TF-IDF(beach, Miami)=0.125×0.176=0.022</a:t>
            </a:r>
          </a:p>
          <a:p>
            <a:pPr marL="0" indent="0" algn="just">
              <a:spcBef>
                <a:spcPct val="0"/>
              </a:spcBef>
              <a:buClrTx/>
              <a:buNone/>
            </a:pPr>
            <a:r>
              <a:rPr lang="en-US" sz="1400" b="1" dirty="0"/>
              <a:t>New York</a:t>
            </a:r>
            <a:r>
              <a:rPr lang="en-US" sz="1400" dirty="0"/>
              <a:t>: TF-IDF(beach, New York)=0×0.176=0 </a:t>
            </a:r>
          </a:p>
          <a:p>
            <a:pPr marL="0" indent="0" algn="just">
              <a:spcBef>
                <a:spcPct val="0"/>
              </a:spcBef>
              <a:buClrTx/>
              <a:buNone/>
            </a:pPr>
            <a:r>
              <a:rPr lang="en-IN" sz="1400" b="1" dirty="0"/>
              <a:t>Ibiza</a:t>
            </a:r>
            <a:r>
              <a:rPr lang="en-IN" sz="1400" dirty="0"/>
              <a:t>: TF-IDF(beach, Ibiza)=0.143×0.176=0.025</a:t>
            </a:r>
          </a:p>
          <a:p>
            <a:pPr marL="0" indent="0" algn="just">
              <a:spcBef>
                <a:spcPct val="0"/>
              </a:spcBef>
              <a:buClrTx/>
              <a:buNone/>
            </a:pPr>
            <a:endParaRPr lang="en-IN" sz="1200" dirty="0"/>
          </a:p>
          <a:p>
            <a:pPr marL="0" indent="0" algn="just">
              <a:buNone/>
            </a:pPr>
            <a:r>
              <a:rPr lang="en-IN" sz="1400" b="1" dirty="0"/>
              <a:t>TF-IDF for "nightlife"</a:t>
            </a:r>
            <a:r>
              <a:rPr lang="en-IN" sz="1400" dirty="0"/>
              <a:t>:</a:t>
            </a:r>
          </a:p>
          <a:p>
            <a:pPr marL="0" indent="0" algn="just">
              <a:buNone/>
            </a:pPr>
            <a:r>
              <a:rPr lang="en-IN" sz="1400" b="1" dirty="0"/>
              <a:t>Miami</a:t>
            </a:r>
            <a:r>
              <a:rPr lang="en-IN" sz="1400" dirty="0"/>
              <a:t>: TF-IDF(nightlife, Miami)=0.125×0.176=0.022</a:t>
            </a:r>
          </a:p>
          <a:p>
            <a:pPr marL="0" indent="0" algn="just">
              <a:buNone/>
            </a:pPr>
            <a:r>
              <a:rPr lang="en-IN" sz="1400" b="1" dirty="0"/>
              <a:t>New York</a:t>
            </a:r>
            <a:r>
              <a:rPr lang="en-IN" sz="1400" dirty="0"/>
              <a:t>: TF-IDF(nightlife, New York)=0×0.176=0</a:t>
            </a:r>
          </a:p>
          <a:p>
            <a:pPr marL="0" indent="0" algn="just">
              <a:buNone/>
            </a:pPr>
            <a:r>
              <a:rPr lang="en-IN" sz="1400" b="1" dirty="0"/>
              <a:t>Ibiza</a:t>
            </a:r>
            <a:r>
              <a:rPr lang="en-IN" sz="1400" dirty="0"/>
              <a:t>: TF-IDF(nightlife, Ibiza)=0.143×0.176=0.025</a:t>
            </a:r>
          </a:p>
          <a:p>
            <a:pPr marL="0" indent="0">
              <a:buNone/>
            </a:pPr>
            <a:endParaRPr lang="en-IN" dirty="0"/>
          </a:p>
        </p:txBody>
      </p:sp>
      <p:sp>
        <p:nvSpPr>
          <p:cNvPr id="4" name="Date Placeholder 3">
            <a:extLst>
              <a:ext uri="{FF2B5EF4-FFF2-40B4-BE49-F238E27FC236}">
                <a16:creationId xmlns:a16="http://schemas.microsoft.com/office/drawing/2014/main" id="{2869580D-B80A-8751-3DFA-DD9A716DEDB7}"/>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4C8CDEC-E92F-503C-590A-192B0BA648E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74A6530-9656-7594-F6D7-304F77B876BB}"/>
              </a:ext>
            </a:extLst>
          </p:cNvPr>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graphicFrame>
        <p:nvGraphicFramePr>
          <p:cNvPr id="7" name="Table 6">
            <a:extLst>
              <a:ext uri="{FF2B5EF4-FFF2-40B4-BE49-F238E27FC236}">
                <a16:creationId xmlns:a16="http://schemas.microsoft.com/office/drawing/2014/main" id="{34CF30F2-DFBB-2C89-8FEE-571CAEC03016}"/>
              </a:ext>
            </a:extLst>
          </p:cNvPr>
          <p:cNvGraphicFramePr>
            <a:graphicFrameLocks noGrp="1"/>
          </p:cNvGraphicFramePr>
          <p:nvPr>
            <p:extLst>
              <p:ext uri="{D42A27DB-BD31-4B8C-83A1-F6EECF244321}">
                <p14:modId xmlns:p14="http://schemas.microsoft.com/office/powerpoint/2010/main" val="2976682334"/>
              </p:ext>
            </p:extLst>
          </p:nvPr>
        </p:nvGraphicFramePr>
        <p:xfrm>
          <a:off x="755650" y="4393965"/>
          <a:ext cx="10668000" cy="1493651"/>
        </p:xfrm>
        <a:graphic>
          <a:graphicData uri="http://schemas.openxmlformats.org/drawingml/2006/table">
            <a:tbl>
              <a:tblPr/>
              <a:tblGrid>
                <a:gridCol w="2667000">
                  <a:extLst>
                    <a:ext uri="{9D8B030D-6E8A-4147-A177-3AD203B41FA5}">
                      <a16:colId xmlns:a16="http://schemas.microsoft.com/office/drawing/2014/main" val="1303554972"/>
                    </a:ext>
                  </a:extLst>
                </a:gridCol>
                <a:gridCol w="2667000">
                  <a:extLst>
                    <a:ext uri="{9D8B030D-6E8A-4147-A177-3AD203B41FA5}">
                      <a16:colId xmlns:a16="http://schemas.microsoft.com/office/drawing/2014/main" val="1960018730"/>
                    </a:ext>
                  </a:extLst>
                </a:gridCol>
                <a:gridCol w="2667000">
                  <a:extLst>
                    <a:ext uri="{9D8B030D-6E8A-4147-A177-3AD203B41FA5}">
                      <a16:colId xmlns:a16="http://schemas.microsoft.com/office/drawing/2014/main" val="754945096"/>
                    </a:ext>
                  </a:extLst>
                </a:gridCol>
                <a:gridCol w="2667000">
                  <a:extLst>
                    <a:ext uri="{9D8B030D-6E8A-4147-A177-3AD203B41FA5}">
                      <a16:colId xmlns:a16="http://schemas.microsoft.com/office/drawing/2014/main" val="3874272343"/>
                    </a:ext>
                  </a:extLst>
                </a:gridCol>
              </a:tblGrid>
              <a:tr h="1493651">
                <a:tc>
                  <a:txBody>
                    <a:bodyPr/>
                    <a:lstStyle/>
                    <a:p>
                      <a:endParaRPr lang="en-IN" dirty="0"/>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4112656522"/>
                  </a:ext>
                </a:extLst>
              </a:tr>
            </a:tbl>
          </a:graphicData>
        </a:graphic>
      </p:graphicFrame>
      <p:graphicFrame>
        <p:nvGraphicFramePr>
          <p:cNvPr id="8" name="Table 7">
            <a:extLst>
              <a:ext uri="{FF2B5EF4-FFF2-40B4-BE49-F238E27FC236}">
                <a16:creationId xmlns:a16="http://schemas.microsoft.com/office/drawing/2014/main" id="{DE30E0E6-188C-B8E5-AD36-DE6DEA57991A}"/>
              </a:ext>
            </a:extLst>
          </p:cNvPr>
          <p:cNvGraphicFramePr>
            <a:graphicFrameLocks noGrp="1"/>
          </p:cNvGraphicFramePr>
          <p:nvPr>
            <p:extLst>
              <p:ext uri="{D42A27DB-BD31-4B8C-83A1-F6EECF244321}">
                <p14:modId xmlns:p14="http://schemas.microsoft.com/office/powerpoint/2010/main" val="1643094653"/>
              </p:ext>
            </p:extLst>
          </p:nvPr>
        </p:nvGraphicFramePr>
        <p:xfrm>
          <a:off x="755649" y="4393965"/>
          <a:ext cx="7445959" cy="1279047"/>
        </p:xfrm>
        <a:graphic>
          <a:graphicData uri="http://schemas.openxmlformats.org/drawingml/2006/table">
            <a:tbl>
              <a:tblPr/>
              <a:tblGrid>
                <a:gridCol w="7445959">
                  <a:extLst>
                    <a:ext uri="{9D8B030D-6E8A-4147-A177-3AD203B41FA5}">
                      <a16:colId xmlns:a16="http://schemas.microsoft.com/office/drawing/2014/main" val="4041499771"/>
                    </a:ext>
                  </a:extLst>
                </a:gridCol>
              </a:tblGrid>
              <a:tr h="1279047">
                <a:tc>
                  <a:txBody>
                    <a:bodyPr/>
                    <a:lstStyle/>
                    <a:p>
                      <a:pPr algn="l"/>
                      <a:endParaRPr lang="en-IN" dirty="0"/>
                    </a:p>
                  </a:txBody>
                  <a:tcPr anchor="ctr">
                    <a:lnL>
                      <a:noFill/>
                    </a:lnL>
                    <a:lnR>
                      <a:noFill/>
                    </a:lnR>
                    <a:lnT>
                      <a:noFill/>
                    </a:lnT>
                    <a:lnB>
                      <a:noFill/>
                    </a:lnB>
                    <a:noFill/>
                  </a:tcPr>
                </a:tc>
                <a:extLst>
                  <a:ext uri="{0D108BD9-81ED-4DB2-BD59-A6C34878D82A}">
                    <a16:rowId xmlns:a16="http://schemas.microsoft.com/office/drawing/2014/main" val="1909390876"/>
                  </a:ext>
                </a:extLst>
              </a:tr>
            </a:tbl>
          </a:graphicData>
        </a:graphic>
      </p:graphicFrame>
      <p:graphicFrame>
        <p:nvGraphicFramePr>
          <p:cNvPr id="14" name="Table 13">
            <a:extLst>
              <a:ext uri="{FF2B5EF4-FFF2-40B4-BE49-F238E27FC236}">
                <a16:creationId xmlns:a16="http://schemas.microsoft.com/office/drawing/2014/main" id="{FAAB2EEF-3F1C-D4FF-E103-9C0B7D61020A}"/>
              </a:ext>
            </a:extLst>
          </p:cNvPr>
          <p:cNvGraphicFramePr>
            <a:graphicFrameLocks noGrp="1"/>
          </p:cNvGraphicFramePr>
          <p:nvPr>
            <p:extLst>
              <p:ext uri="{D42A27DB-BD31-4B8C-83A1-F6EECF244321}">
                <p14:modId xmlns:p14="http://schemas.microsoft.com/office/powerpoint/2010/main" val="3932079357"/>
              </p:ext>
            </p:extLst>
          </p:nvPr>
        </p:nvGraphicFramePr>
        <p:xfrm>
          <a:off x="812801" y="4393965"/>
          <a:ext cx="10566400" cy="1678605"/>
        </p:xfrm>
        <a:graphic>
          <a:graphicData uri="http://schemas.openxmlformats.org/drawingml/2006/table">
            <a:tbl>
              <a:tblPr firstRow="1" bandRow="1">
                <a:tableStyleId>{93296810-A885-4BE3-A3E7-6D5BEEA58F35}</a:tableStyleId>
              </a:tblPr>
              <a:tblGrid>
                <a:gridCol w="2396696">
                  <a:extLst>
                    <a:ext uri="{9D8B030D-6E8A-4147-A177-3AD203B41FA5}">
                      <a16:colId xmlns:a16="http://schemas.microsoft.com/office/drawing/2014/main" val="3978591013"/>
                    </a:ext>
                  </a:extLst>
                </a:gridCol>
                <a:gridCol w="2633898">
                  <a:extLst>
                    <a:ext uri="{9D8B030D-6E8A-4147-A177-3AD203B41FA5}">
                      <a16:colId xmlns:a16="http://schemas.microsoft.com/office/drawing/2014/main" val="740740481"/>
                    </a:ext>
                  </a:extLst>
                </a:gridCol>
                <a:gridCol w="2894206">
                  <a:extLst>
                    <a:ext uri="{9D8B030D-6E8A-4147-A177-3AD203B41FA5}">
                      <a16:colId xmlns:a16="http://schemas.microsoft.com/office/drawing/2014/main" val="431916485"/>
                    </a:ext>
                  </a:extLst>
                </a:gridCol>
                <a:gridCol w="2641600">
                  <a:extLst>
                    <a:ext uri="{9D8B030D-6E8A-4147-A177-3AD203B41FA5}">
                      <a16:colId xmlns:a16="http://schemas.microsoft.com/office/drawing/2014/main" val="3172386185"/>
                    </a:ext>
                  </a:extLst>
                </a:gridCol>
              </a:tblGrid>
              <a:tr h="752397">
                <a:tc>
                  <a:txBody>
                    <a:bodyPr/>
                    <a:lstStyle/>
                    <a:p>
                      <a:r>
                        <a:rPr lang="en-IN" dirty="0"/>
                        <a:t>Term</a:t>
                      </a:r>
                    </a:p>
                  </a:txBody>
                  <a:tcPr anchor="ctr"/>
                </a:tc>
                <a:tc>
                  <a:txBody>
                    <a:bodyPr/>
                    <a:lstStyle/>
                    <a:p>
                      <a:r>
                        <a:rPr lang="en-IN" dirty="0"/>
                        <a:t>Miami (Review 1)</a:t>
                      </a:r>
                    </a:p>
                  </a:txBody>
                  <a:tcPr/>
                </a:tc>
                <a:tc>
                  <a:txBody>
                    <a:bodyPr/>
                    <a:lstStyle/>
                    <a:p>
                      <a:r>
                        <a:rPr lang="en-IN" dirty="0"/>
                        <a:t>New York (Review2)</a:t>
                      </a:r>
                    </a:p>
                  </a:txBody>
                  <a:tcPr/>
                </a:tc>
                <a:tc>
                  <a:txBody>
                    <a:bodyPr/>
                    <a:lstStyle/>
                    <a:p>
                      <a:r>
                        <a:rPr lang="en-IN" dirty="0"/>
                        <a:t>Ibiza (Review 3)</a:t>
                      </a:r>
                    </a:p>
                  </a:txBody>
                  <a:tcPr/>
                </a:tc>
                <a:extLst>
                  <a:ext uri="{0D108BD9-81ED-4DB2-BD59-A6C34878D82A}">
                    <a16:rowId xmlns:a16="http://schemas.microsoft.com/office/drawing/2014/main" val="451276211"/>
                  </a:ext>
                </a:extLst>
              </a:tr>
              <a:tr h="463104">
                <a:tc>
                  <a:txBody>
                    <a:bodyPr/>
                    <a:lstStyle/>
                    <a:p>
                      <a:r>
                        <a:rPr lang="en-IN" dirty="0"/>
                        <a:t>beach</a:t>
                      </a:r>
                    </a:p>
                  </a:txBody>
                  <a:tcPr/>
                </a:tc>
                <a:tc>
                  <a:txBody>
                    <a:bodyPr/>
                    <a:lstStyle/>
                    <a:p>
                      <a:r>
                        <a:rPr lang="en-IN" dirty="0"/>
                        <a:t>0.022</a:t>
                      </a:r>
                    </a:p>
                  </a:txBody>
                  <a:tcPr/>
                </a:tc>
                <a:tc>
                  <a:txBody>
                    <a:bodyPr/>
                    <a:lstStyle/>
                    <a:p>
                      <a:r>
                        <a:rPr lang="en-US" dirty="0"/>
                        <a:t>0</a:t>
                      </a:r>
                      <a:endParaRPr lang="en-IN" dirty="0"/>
                    </a:p>
                  </a:txBody>
                  <a:tcPr/>
                </a:tc>
                <a:tc>
                  <a:txBody>
                    <a:bodyPr/>
                    <a:lstStyle/>
                    <a:p>
                      <a:r>
                        <a:rPr lang="en-IN" dirty="0"/>
                        <a:t>0.025</a:t>
                      </a:r>
                    </a:p>
                  </a:txBody>
                  <a:tcPr/>
                </a:tc>
                <a:extLst>
                  <a:ext uri="{0D108BD9-81ED-4DB2-BD59-A6C34878D82A}">
                    <a16:rowId xmlns:a16="http://schemas.microsoft.com/office/drawing/2014/main" val="1316438570"/>
                  </a:ext>
                </a:extLst>
              </a:tr>
              <a:tr h="463104">
                <a:tc>
                  <a:txBody>
                    <a:bodyPr/>
                    <a:lstStyle/>
                    <a:p>
                      <a:r>
                        <a:rPr lang="en-IN" dirty="0"/>
                        <a:t>nightlife</a:t>
                      </a:r>
                    </a:p>
                  </a:txBody>
                  <a:tcPr/>
                </a:tc>
                <a:tc>
                  <a:txBody>
                    <a:bodyPr/>
                    <a:lstStyle/>
                    <a:p>
                      <a:r>
                        <a:rPr lang="en-IN" dirty="0"/>
                        <a:t>0.022</a:t>
                      </a:r>
                    </a:p>
                  </a:txBody>
                  <a:tcPr/>
                </a:tc>
                <a:tc>
                  <a:txBody>
                    <a:bodyPr/>
                    <a:lstStyle/>
                    <a:p>
                      <a:r>
                        <a:rPr lang="en-US" dirty="0"/>
                        <a:t>0</a:t>
                      </a:r>
                      <a:endParaRPr lang="en-IN" dirty="0"/>
                    </a:p>
                  </a:txBody>
                  <a:tcPr/>
                </a:tc>
                <a:tc>
                  <a:txBody>
                    <a:bodyPr/>
                    <a:lstStyle/>
                    <a:p>
                      <a:r>
                        <a:rPr lang="en-US" dirty="0"/>
                        <a:t>0.025</a:t>
                      </a:r>
                      <a:endParaRPr lang="en-IN" dirty="0"/>
                    </a:p>
                  </a:txBody>
                  <a:tcPr/>
                </a:tc>
                <a:extLst>
                  <a:ext uri="{0D108BD9-81ED-4DB2-BD59-A6C34878D82A}">
                    <a16:rowId xmlns:a16="http://schemas.microsoft.com/office/drawing/2014/main" val="2680552811"/>
                  </a:ext>
                </a:extLst>
              </a:tr>
            </a:tbl>
          </a:graphicData>
        </a:graphic>
      </p:graphicFrame>
    </p:spTree>
    <p:extLst>
      <p:ext uri="{BB962C8B-B14F-4D97-AF65-F5344CB8AC3E}">
        <p14:creationId xmlns:p14="http://schemas.microsoft.com/office/powerpoint/2010/main" val="270329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F61C-0BAA-C25A-4C1E-4CE6C60EC313}"/>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Content-based Filtering Module Calculation</a:t>
            </a:r>
            <a:endParaRPr lang="en-IN" dirty="0"/>
          </a:p>
        </p:txBody>
      </p:sp>
      <p:pic>
        <p:nvPicPr>
          <p:cNvPr id="8" name="Content Placeholder 7">
            <a:extLst>
              <a:ext uri="{FF2B5EF4-FFF2-40B4-BE49-F238E27FC236}">
                <a16:creationId xmlns:a16="http://schemas.microsoft.com/office/drawing/2014/main" id="{4FD23145-6CEE-4E29-BCA1-97031226DB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623" y="1749425"/>
            <a:ext cx="8571727" cy="4267200"/>
          </a:xfrm>
        </p:spPr>
      </p:pic>
      <p:sp>
        <p:nvSpPr>
          <p:cNvPr id="4" name="Date Placeholder 3">
            <a:extLst>
              <a:ext uri="{FF2B5EF4-FFF2-40B4-BE49-F238E27FC236}">
                <a16:creationId xmlns:a16="http://schemas.microsoft.com/office/drawing/2014/main" id="{D23BE135-54ED-1F89-E040-8CE35D5C6D3E}"/>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B14984F-8A4C-CC72-5753-5903FA83252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9C3D8B6-80A7-1E2E-109A-9C19538DB1DF}"/>
              </a:ext>
            </a:extLst>
          </p:cNvPr>
          <p:cNvSpPr>
            <a:spLocks noGrp="1"/>
          </p:cNvSpPr>
          <p:nvPr>
            <p:ph type="sldNum" sz="quarter" idx="12"/>
          </p:nvPr>
        </p:nvSpPr>
        <p:spPr/>
        <p:txBody>
          <a:bodyPr/>
          <a:lstStyle/>
          <a:p>
            <a:pPr>
              <a:defRPr/>
            </a:pPr>
            <a:fld id="{BDC2143B-610F-499C-A392-DFFBE135A7B2}" type="slidenum">
              <a:rPr lang="en-US" altLang="en-US" smtClean="0"/>
              <a:t>24</a:t>
            </a:fld>
            <a:endParaRPr lang="en-US" altLang="en-US"/>
          </a:p>
        </p:txBody>
      </p:sp>
    </p:spTree>
    <p:extLst>
      <p:ext uri="{BB962C8B-B14F-4D97-AF65-F5344CB8AC3E}">
        <p14:creationId xmlns:p14="http://schemas.microsoft.com/office/powerpoint/2010/main" val="3936862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6E73-FFF4-7BBE-FD69-B70B0835061A}"/>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Content-based Filtering Module Output Relation</a:t>
            </a:r>
            <a:endParaRPr lang="en-IN" dirty="0"/>
          </a:p>
        </p:txBody>
      </p:sp>
      <p:sp>
        <p:nvSpPr>
          <p:cNvPr id="4" name="Date Placeholder 3">
            <a:extLst>
              <a:ext uri="{FF2B5EF4-FFF2-40B4-BE49-F238E27FC236}">
                <a16:creationId xmlns:a16="http://schemas.microsoft.com/office/drawing/2014/main" id="{90D5617E-D8CF-DDC8-2F9F-5F0F8C4E8F50}"/>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62124FAB-EC41-88E7-7097-851BFADDF983}"/>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A3A855A5-8206-F9CF-3EE6-609D5AC8E254}"/>
              </a:ext>
            </a:extLst>
          </p:cNvPr>
          <p:cNvSpPr>
            <a:spLocks noGrp="1"/>
          </p:cNvSpPr>
          <p:nvPr>
            <p:ph type="sldNum" sz="quarter" idx="12"/>
          </p:nvPr>
        </p:nvSpPr>
        <p:spPr/>
        <p:txBody>
          <a:bodyPr/>
          <a:lstStyle/>
          <a:p>
            <a:pPr>
              <a:defRPr/>
            </a:pPr>
            <a:fld id="{BDC2143B-610F-499C-A392-DFFBE135A7B2}" type="slidenum">
              <a:rPr lang="en-US" altLang="en-US" smtClean="0"/>
              <a:t>25</a:t>
            </a:fld>
            <a:endParaRPr lang="en-US" altLang="en-US"/>
          </a:p>
        </p:txBody>
      </p:sp>
      <p:pic>
        <p:nvPicPr>
          <p:cNvPr id="7" name="Picture 6">
            <a:extLst>
              <a:ext uri="{FF2B5EF4-FFF2-40B4-BE49-F238E27FC236}">
                <a16:creationId xmlns:a16="http://schemas.microsoft.com/office/drawing/2014/main" id="{0EE97705-0664-1347-7188-BB1DE1293E54}"/>
              </a:ext>
            </a:extLst>
          </p:cNvPr>
          <p:cNvPicPr>
            <a:picLocks noChangeAspect="1"/>
          </p:cNvPicPr>
          <p:nvPr/>
        </p:nvPicPr>
        <p:blipFill>
          <a:blip r:embed="rId2"/>
          <a:stretch>
            <a:fillRect/>
          </a:stretch>
        </p:blipFill>
        <p:spPr>
          <a:xfrm>
            <a:off x="2298682" y="1901399"/>
            <a:ext cx="8136908" cy="4202222"/>
          </a:xfrm>
          <a:prstGeom prst="rect">
            <a:avLst/>
          </a:prstGeom>
        </p:spPr>
      </p:pic>
    </p:spTree>
    <p:extLst>
      <p:ext uri="{BB962C8B-B14F-4D97-AF65-F5344CB8AC3E}">
        <p14:creationId xmlns:p14="http://schemas.microsoft.com/office/powerpoint/2010/main" val="197606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6E73-FFF4-7BBE-FD69-B70B0835061A}"/>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Content-based Filtering Module Output</a:t>
            </a:r>
            <a:endParaRPr lang="en-IN" dirty="0"/>
          </a:p>
        </p:txBody>
      </p:sp>
      <p:sp>
        <p:nvSpPr>
          <p:cNvPr id="4" name="Date Placeholder 3">
            <a:extLst>
              <a:ext uri="{FF2B5EF4-FFF2-40B4-BE49-F238E27FC236}">
                <a16:creationId xmlns:a16="http://schemas.microsoft.com/office/drawing/2014/main" id="{90D5617E-D8CF-DDC8-2F9F-5F0F8C4E8F50}"/>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62124FAB-EC41-88E7-7097-851BFADDF98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A3A855A5-8206-F9CF-3EE6-609D5AC8E254}"/>
              </a:ext>
            </a:extLst>
          </p:cNvPr>
          <p:cNvSpPr>
            <a:spLocks noGrp="1"/>
          </p:cNvSpPr>
          <p:nvPr>
            <p:ph type="sldNum" sz="quarter" idx="12"/>
          </p:nvPr>
        </p:nvSpPr>
        <p:spPr/>
        <p:txBody>
          <a:bodyPr/>
          <a:lstStyle/>
          <a:p>
            <a:pPr>
              <a:defRPr/>
            </a:pPr>
            <a:fld id="{BDC2143B-610F-499C-A392-DFFBE135A7B2}" type="slidenum">
              <a:rPr lang="en-US" altLang="en-US" smtClean="0"/>
              <a:t>26</a:t>
            </a:fld>
            <a:endParaRPr lang="en-US" altLang="en-US"/>
          </a:p>
        </p:txBody>
      </p:sp>
      <p:pic>
        <p:nvPicPr>
          <p:cNvPr id="8" name="Picture 7">
            <a:extLst>
              <a:ext uri="{FF2B5EF4-FFF2-40B4-BE49-F238E27FC236}">
                <a16:creationId xmlns:a16="http://schemas.microsoft.com/office/drawing/2014/main" id="{2CD66F48-DE5E-BB3A-32AA-85700FB2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26" y="1756610"/>
            <a:ext cx="10849176" cy="4511235"/>
          </a:xfrm>
          <a:prstGeom prst="rect">
            <a:avLst/>
          </a:prstGeom>
        </p:spPr>
      </p:pic>
    </p:spTree>
    <p:extLst>
      <p:ext uri="{BB962C8B-B14F-4D97-AF65-F5344CB8AC3E}">
        <p14:creationId xmlns:p14="http://schemas.microsoft.com/office/powerpoint/2010/main" val="2379886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867B-0734-1F3B-21CD-45A72CDA19F3}"/>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Recommendation Engine Module </a:t>
            </a:r>
            <a:r>
              <a:rPr lang="en-IN" altLang="en-US" sz="3600" dirty="0">
                <a:latin typeface="Times New Roman" panose="02020603050405020304" pitchFamily="18" charset="0"/>
                <a:cs typeface="Times New Roman" panose="02020603050405020304" pitchFamily="18" charset="0"/>
              </a:rPr>
              <a:t>Content</a:t>
            </a:r>
            <a:endParaRPr lang="en-IN" dirty="0"/>
          </a:p>
        </p:txBody>
      </p:sp>
      <p:sp>
        <p:nvSpPr>
          <p:cNvPr id="3" name="Content Placeholder 2">
            <a:extLst>
              <a:ext uri="{FF2B5EF4-FFF2-40B4-BE49-F238E27FC236}">
                <a16:creationId xmlns:a16="http://schemas.microsoft.com/office/drawing/2014/main" id="{E0C40D12-200E-89A0-9A94-EB30F8B347D9}"/>
              </a:ext>
            </a:extLst>
          </p:cNvPr>
          <p:cNvSpPr>
            <a:spLocks noGrp="1"/>
          </p:cNvSpPr>
          <p:nvPr>
            <p:ph idx="1"/>
          </p:nvPr>
        </p:nvSpPr>
        <p:spPr>
          <a:xfrm>
            <a:off x="590309" y="1752600"/>
            <a:ext cx="10833342" cy="4335684"/>
          </a:xfrm>
        </p:spPr>
        <p:txBody>
          <a:bodyPr/>
          <a:lstStyle/>
          <a:p>
            <a:pPr algn="just"/>
            <a:r>
              <a:rPr lang="en-US" sz="1600" dirty="0"/>
              <a:t>Collect User Input: Gather user preferences like desired activities, past travel history, or review data.</a:t>
            </a:r>
          </a:p>
          <a:p>
            <a:pPr algn="just"/>
            <a:r>
              <a:rPr lang="en-US" sz="1600" dirty="0"/>
              <a:t>Apply Hybrid Filtering: Use both content-based filtering (e.g., analyzing review text) and collaborative filtering (e.g., recommending based on similar users' preferences).</a:t>
            </a:r>
          </a:p>
          <a:p>
            <a:pPr algn="just"/>
            <a:r>
              <a:rPr lang="en-US" sz="1600" dirty="0"/>
              <a:t>Combine Scores: Assign and combine weighted scores from both content-based and collaborative filtering results.</a:t>
            </a:r>
          </a:p>
          <a:p>
            <a:pPr algn="just"/>
            <a:r>
              <a:rPr lang="en-US" sz="1600" dirty="0"/>
              <a:t>Calculate Final Scores: Aggregate the scores for each destination using a weighted formula based on filtering results.</a:t>
            </a:r>
          </a:p>
          <a:p>
            <a:pPr algn="just"/>
            <a:r>
              <a:rPr lang="en-US" sz="1600" dirty="0"/>
              <a:t>Generate Recommendations: Recommend the top travel destinations based on the final weighted scores.</a:t>
            </a:r>
          </a:p>
          <a:p>
            <a:pPr algn="just"/>
            <a:r>
              <a:rPr lang="en-IN" sz="1600" b="1" dirty="0"/>
              <a:t>Score from Content-Based Filtering</a:t>
            </a:r>
            <a:r>
              <a:rPr lang="en-IN" sz="1600" dirty="0"/>
              <a:t> (</a:t>
            </a:r>
            <a:r>
              <a:rPr lang="en-IN" sz="1600" dirty="0" err="1"/>
              <a:t>analyzing</a:t>
            </a:r>
            <a:r>
              <a:rPr lang="en-IN" sz="1600" dirty="0"/>
              <a:t> reviews, descriptions): 0.8</a:t>
            </a:r>
          </a:p>
          <a:p>
            <a:pPr algn="just"/>
            <a:r>
              <a:rPr lang="en-IN" sz="1600" b="1" dirty="0"/>
              <a:t>Score from Collaborative Filtering</a:t>
            </a:r>
            <a:r>
              <a:rPr lang="en-IN" sz="1600" dirty="0"/>
              <a:t> (similar users’ preferences): 0.6</a:t>
            </a:r>
          </a:p>
          <a:p>
            <a:pPr algn="just"/>
            <a:r>
              <a:rPr lang="en-IN" sz="1600" b="1" dirty="0"/>
              <a:t>Weights</a:t>
            </a:r>
            <a:r>
              <a:rPr lang="en-IN" sz="1600" dirty="0"/>
              <a:t>: w1=0.6w(content-based is more important), w2=0.4(collaborative filtering is less important)</a:t>
            </a:r>
          </a:p>
          <a:p>
            <a:pPr algn="just"/>
            <a:r>
              <a:rPr lang="en-IN" sz="1600" dirty="0"/>
              <a:t>The </a:t>
            </a:r>
            <a:r>
              <a:rPr lang="en-IN" sz="1600" b="1" dirty="0"/>
              <a:t>final weighted score</a:t>
            </a:r>
            <a:r>
              <a:rPr lang="en-IN" sz="1600" dirty="0"/>
              <a:t> is: (0.6×0.8)+(0.4×0.6)=0.48+0.24=0.72</a:t>
            </a:r>
          </a:p>
        </p:txBody>
      </p:sp>
      <p:sp>
        <p:nvSpPr>
          <p:cNvPr id="4" name="Date Placeholder 3">
            <a:extLst>
              <a:ext uri="{FF2B5EF4-FFF2-40B4-BE49-F238E27FC236}">
                <a16:creationId xmlns:a16="http://schemas.microsoft.com/office/drawing/2014/main" id="{813FCE43-65FE-0086-ACFC-6B2CE9F0361A}"/>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A9715A4A-2A4D-9B66-ADB6-BF072809FA4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E1FCD17-0C6A-DDCA-76C4-940EC68FB6DB}"/>
              </a:ext>
            </a:extLst>
          </p:cNvPr>
          <p:cNvSpPr>
            <a:spLocks noGrp="1"/>
          </p:cNvSpPr>
          <p:nvPr>
            <p:ph type="sldNum" sz="quarter" idx="12"/>
          </p:nvPr>
        </p:nvSpPr>
        <p:spPr/>
        <p:txBody>
          <a:bodyPr/>
          <a:lstStyle/>
          <a:p>
            <a:pPr>
              <a:defRPr/>
            </a:pPr>
            <a:fld id="{BDC2143B-610F-499C-A392-DFFBE135A7B2}" type="slidenum">
              <a:rPr lang="en-US" altLang="en-US" smtClean="0"/>
              <a:t>27</a:t>
            </a:fld>
            <a:endParaRPr lang="en-US" altLang="en-US"/>
          </a:p>
        </p:txBody>
      </p:sp>
    </p:spTree>
    <p:extLst>
      <p:ext uri="{BB962C8B-B14F-4D97-AF65-F5344CB8AC3E}">
        <p14:creationId xmlns:p14="http://schemas.microsoft.com/office/powerpoint/2010/main" val="710095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C362-A7FE-D05B-8B36-EBC4FC7EF8F8}"/>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Recommendation Engine Module DFD</a:t>
            </a:r>
            <a:endParaRPr lang="en-IN" dirty="0"/>
          </a:p>
        </p:txBody>
      </p:sp>
      <p:sp>
        <p:nvSpPr>
          <p:cNvPr id="4" name="Date Placeholder 3">
            <a:extLst>
              <a:ext uri="{FF2B5EF4-FFF2-40B4-BE49-F238E27FC236}">
                <a16:creationId xmlns:a16="http://schemas.microsoft.com/office/drawing/2014/main" id="{37C81142-B76A-D73F-D985-0DF866796413}"/>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0CC75922-BCC8-66AA-49DF-726F96D5463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5B1206E2-B375-A3E5-06B2-FD1C0ED93630}"/>
              </a:ext>
            </a:extLst>
          </p:cNvPr>
          <p:cNvSpPr>
            <a:spLocks noGrp="1"/>
          </p:cNvSpPr>
          <p:nvPr>
            <p:ph type="sldNum" sz="quarter" idx="12"/>
          </p:nvPr>
        </p:nvSpPr>
        <p:spPr/>
        <p:txBody>
          <a:bodyPr/>
          <a:lstStyle/>
          <a:p>
            <a:pPr>
              <a:defRPr/>
            </a:pPr>
            <a:fld id="{BDC2143B-610F-499C-A392-DFFBE135A7B2}" type="slidenum">
              <a:rPr lang="en-US" altLang="en-US" smtClean="0"/>
              <a:t>28</a:t>
            </a:fld>
            <a:endParaRPr lang="en-US" altLang="en-US"/>
          </a:p>
        </p:txBody>
      </p:sp>
      <p:pic>
        <p:nvPicPr>
          <p:cNvPr id="9" name="Content Placeholder 8">
            <a:extLst>
              <a:ext uri="{FF2B5EF4-FFF2-40B4-BE49-F238E27FC236}">
                <a16:creationId xmlns:a16="http://schemas.microsoft.com/office/drawing/2014/main" id="{5D60DC08-DD85-6A3E-D241-4FA7056443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2117708"/>
            <a:ext cx="10668000" cy="3536984"/>
          </a:xfrm>
        </p:spPr>
      </p:pic>
    </p:spTree>
    <p:extLst>
      <p:ext uri="{BB962C8B-B14F-4D97-AF65-F5344CB8AC3E}">
        <p14:creationId xmlns:p14="http://schemas.microsoft.com/office/powerpoint/2010/main" val="4112152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761A-7685-760D-368F-1731666AF26C}"/>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Recommendation Engine Module Output</a:t>
            </a:r>
            <a:endParaRPr lang="en-IN" dirty="0"/>
          </a:p>
        </p:txBody>
      </p:sp>
      <p:pic>
        <p:nvPicPr>
          <p:cNvPr id="8" name="Content Placeholder 7">
            <a:extLst>
              <a:ext uri="{FF2B5EF4-FFF2-40B4-BE49-F238E27FC236}">
                <a16:creationId xmlns:a16="http://schemas.microsoft.com/office/drawing/2014/main" id="{0011C205-7927-3DE1-26B8-A36617FB59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306" y="1749425"/>
            <a:ext cx="9641488" cy="4267200"/>
          </a:xfrm>
        </p:spPr>
      </p:pic>
      <p:sp>
        <p:nvSpPr>
          <p:cNvPr id="4" name="Date Placeholder 3">
            <a:extLst>
              <a:ext uri="{FF2B5EF4-FFF2-40B4-BE49-F238E27FC236}">
                <a16:creationId xmlns:a16="http://schemas.microsoft.com/office/drawing/2014/main" id="{0A9F4120-BA97-17DA-FE5C-C9B905D9B2EA}"/>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F22C6AC-149D-E30B-359D-4D1AEB2F272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690C588-A388-E129-7924-DDE3BCDCC5BA}"/>
              </a:ext>
            </a:extLst>
          </p:cNvPr>
          <p:cNvSpPr>
            <a:spLocks noGrp="1"/>
          </p:cNvSpPr>
          <p:nvPr>
            <p:ph type="sldNum" sz="quarter" idx="12"/>
          </p:nvPr>
        </p:nvSpPr>
        <p:spPr/>
        <p:txBody>
          <a:bodyPr/>
          <a:lstStyle/>
          <a:p>
            <a:pPr>
              <a:defRPr/>
            </a:pPr>
            <a:fld id="{BDC2143B-610F-499C-A392-DFFBE135A7B2}" type="slidenum">
              <a:rPr lang="en-US" altLang="en-US" smtClean="0"/>
              <a:t>29</a:t>
            </a:fld>
            <a:endParaRPr lang="en-US" altLang="en-US"/>
          </a:p>
        </p:txBody>
      </p:sp>
    </p:spTree>
    <p:extLst>
      <p:ext uri="{BB962C8B-B14F-4D97-AF65-F5344CB8AC3E}">
        <p14:creationId xmlns:p14="http://schemas.microsoft.com/office/powerpoint/2010/main" val="39475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The project aims to enhance travel planning by offering personalized recommendations using a hybrid filtering approach. By analyzing customer preferences and booking history, we try to boost user satisfaction and booking conversions.</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This will be achieved by combining collaborative and content-based filtering and refining the system with user feedback and data analysis.</a:t>
            </a:r>
            <a:endParaRPr lang="en-IN"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8B98-EE99-553F-C169-E30DA472F3EC}"/>
              </a:ext>
            </a:extLst>
          </p:cNvPr>
          <p:cNvSpPr>
            <a:spLocks noGrp="1"/>
          </p:cNvSpPr>
          <p:nvPr>
            <p:ph type="title"/>
          </p:nvPr>
        </p:nvSpPr>
        <p:spPr>
          <a:xfrm>
            <a:off x="766233" y="304801"/>
            <a:ext cx="10668000" cy="1209111"/>
          </a:xfrm>
        </p:spPr>
        <p:txBody>
          <a:bodyPr/>
          <a:lstStyle/>
          <a:p>
            <a:r>
              <a:rPr lang="en-US" dirty="0">
                <a:solidFill>
                  <a:schemeClr val="accent6"/>
                </a:solidFill>
                <a:latin typeface="Times New Roman" panose="02020603050405020304" pitchFamily="18" charset="0"/>
                <a:cs typeface="Times New Roman" panose="02020603050405020304" pitchFamily="18" charset="0"/>
              </a:rPr>
              <a:t>WEB INTERFACE</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DA36BF-93F3-7745-2FB5-1AAD96F7BA13}"/>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F58FC16-847B-E525-673D-6D929839326B}"/>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841DAC22-B8A0-F5E8-F5B7-F6D64076BD7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53DDDD2A-88F2-6C71-CFB6-875C511C00A9}"/>
              </a:ext>
            </a:extLst>
          </p:cNvPr>
          <p:cNvSpPr>
            <a:spLocks noGrp="1"/>
          </p:cNvSpPr>
          <p:nvPr>
            <p:ph type="sldNum" sz="quarter" idx="12"/>
          </p:nvPr>
        </p:nvSpPr>
        <p:spPr/>
        <p:txBody>
          <a:bodyPr/>
          <a:lstStyle/>
          <a:p>
            <a:pPr>
              <a:defRPr/>
            </a:pPr>
            <a:fld id="{BDC2143B-610F-499C-A392-DFFBE135A7B2}" type="slidenum">
              <a:rPr lang="en-US" altLang="en-US" smtClean="0"/>
              <a:t>30</a:t>
            </a:fld>
            <a:endParaRPr lang="en-US" altLang="en-US"/>
          </a:p>
        </p:txBody>
      </p:sp>
      <p:pic>
        <p:nvPicPr>
          <p:cNvPr id="8" name="Picture 7">
            <a:extLst>
              <a:ext uri="{FF2B5EF4-FFF2-40B4-BE49-F238E27FC236}">
                <a16:creationId xmlns:a16="http://schemas.microsoft.com/office/drawing/2014/main" id="{A9A0DFAA-8DC0-F07E-6A46-6F29B25605AA}"/>
              </a:ext>
            </a:extLst>
          </p:cNvPr>
          <p:cNvPicPr>
            <a:picLocks noChangeAspect="1"/>
          </p:cNvPicPr>
          <p:nvPr/>
        </p:nvPicPr>
        <p:blipFill>
          <a:blip r:embed="rId2"/>
          <a:stretch>
            <a:fillRect/>
          </a:stretch>
        </p:blipFill>
        <p:spPr>
          <a:xfrm>
            <a:off x="674370" y="1752600"/>
            <a:ext cx="10759863" cy="4505888"/>
          </a:xfrm>
          <a:prstGeom prst="rect">
            <a:avLst/>
          </a:prstGeom>
        </p:spPr>
      </p:pic>
    </p:spTree>
    <p:extLst>
      <p:ext uri="{BB962C8B-B14F-4D97-AF65-F5344CB8AC3E}">
        <p14:creationId xmlns:p14="http://schemas.microsoft.com/office/powerpoint/2010/main" val="1860070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3836-6046-7E9D-7E3B-01B14B49D4B4}"/>
              </a:ext>
            </a:extLst>
          </p:cNvPr>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WEB INTERFACE</a:t>
            </a:r>
            <a:endParaRPr lang="en-IN" dirty="0"/>
          </a:p>
        </p:txBody>
      </p:sp>
      <p:pic>
        <p:nvPicPr>
          <p:cNvPr id="8" name="Content Placeholder 7">
            <a:extLst>
              <a:ext uri="{FF2B5EF4-FFF2-40B4-BE49-F238E27FC236}">
                <a16:creationId xmlns:a16="http://schemas.microsoft.com/office/drawing/2014/main" id="{E06D36A7-AE78-A12B-2163-8E591FADC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271" y="1752600"/>
            <a:ext cx="10248757" cy="4267200"/>
          </a:xfrm>
        </p:spPr>
      </p:pic>
      <p:sp>
        <p:nvSpPr>
          <p:cNvPr id="4" name="Date Placeholder 3">
            <a:extLst>
              <a:ext uri="{FF2B5EF4-FFF2-40B4-BE49-F238E27FC236}">
                <a16:creationId xmlns:a16="http://schemas.microsoft.com/office/drawing/2014/main" id="{A11F2216-AA6F-40E7-29B6-7D96BDE9A8B1}"/>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569258A2-BBBB-59F3-BCD5-EDBFBE2ACDC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673A5FE-1F72-E9C8-7229-9C9B8B8B6F0F}"/>
              </a:ext>
            </a:extLst>
          </p:cNvPr>
          <p:cNvSpPr>
            <a:spLocks noGrp="1"/>
          </p:cNvSpPr>
          <p:nvPr>
            <p:ph type="sldNum" sz="quarter" idx="12"/>
          </p:nvPr>
        </p:nvSpPr>
        <p:spPr/>
        <p:txBody>
          <a:bodyPr/>
          <a:lstStyle/>
          <a:p>
            <a:pPr>
              <a:defRPr/>
            </a:pPr>
            <a:fld id="{BDC2143B-610F-499C-A392-DFFBE135A7B2}" type="slidenum">
              <a:rPr lang="en-US" altLang="en-US" smtClean="0"/>
              <a:t>31</a:t>
            </a:fld>
            <a:endParaRPr lang="en-US" altLang="en-US"/>
          </a:p>
        </p:txBody>
      </p:sp>
    </p:spTree>
    <p:extLst>
      <p:ext uri="{BB962C8B-B14F-4D97-AF65-F5344CB8AC3E}">
        <p14:creationId xmlns:p14="http://schemas.microsoft.com/office/powerpoint/2010/main" val="3947458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1AAF-99F0-4267-C354-737576DE6C09}"/>
              </a:ext>
            </a:extLst>
          </p:cNvPr>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WEB INTERFACE</a:t>
            </a:r>
            <a:endParaRPr lang="en-IN" dirty="0"/>
          </a:p>
        </p:txBody>
      </p:sp>
      <p:pic>
        <p:nvPicPr>
          <p:cNvPr id="8" name="Content Placeholder 7">
            <a:extLst>
              <a:ext uri="{FF2B5EF4-FFF2-40B4-BE49-F238E27FC236}">
                <a16:creationId xmlns:a16="http://schemas.microsoft.com/office/drawing/2014/main" id="{AC01DB59-E2A5-EE63-23B2-D710A7BA3C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423" y="1752600"/>
            <a:ext cx="9018454" cy="4267200"/>
          </a:xfrm>
        </p:spPr>
      </p:pic>
      <p:sp>
        <p:nvSpPr>
          <p:cNvPr id="4" name="Date Placeholder 3">
            <a:extLst>
              <a:ext uri="{FF2B5EF4-FFF2-40B4-BE49-F238E27FC236}">
                <a16:creationId xmlns:a16="http://schemas.microsoft.com/office/drawing/2014/main" id="{A9451036-6566-4DB9-840A-3C4C8C2BE8D2}"/>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2E0B8EF2-00B7-3B13-62D8-B11073E8497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4CED37D-6BED-2FDD-C53D-86EDE011CCE8}"/>
              </a:ext>
            </a:extLst>
          </p:cNvPr>
          <p:cNvSpPr>
            <a:spLocks noGrp="1"/>
          </p:cNvSpPr>
          <p:nvPr>
            <p:ph type="sldNum" sz="quarter" idx="12"/>
          </p:nvPr>
        </p:nvSpPr>
        <p:spPr/>
        <p:txBody>
          <a:bodyPr/>
          <a:lstStyle/>
          <a:p>
            <a:pPr>
              <a:defRPr/>
            </a:pPr>
            <a:fld id="{BDC2143B-610F-499C-A392-DFFBE135A7B2}" type="slidenum">
              <a:rPr lang="en-US" altLang="en-US" smtClean="0"/>
              <a:t>32</a:t>
            </a:fld>
            <a:endParaRPr lang="en-US" altLang="en-US"/>
          </a:p>
        </p:txBody>
      </p:sp>
    </p:spTree>
    <p:extLst>
      <p:ext uri="{BB962C8B-B14F-4D97-AF65-F5344CB8AC3E}">
        <p14:creationId xmlns:p14="http://schemas.microsoft.com/office/powerpoint/2010/main" val="748174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algn="just"/>
            <a:r>
              <a:rPr lang="en-US" sz="2400" dirty="0" err="1">
                <a:latin typeface="Times New Roman" panose="02020603050405020304" pitchFamily="18" charset="0"/>
                <a:cs typeface="Times New Roman" panose="02020603050405020304" pitchFamily="18" charset="0"/>
              </a:rPr>
              <a:t>Choirul</a:t>
            </a:r>
            <a:r>
              <a:rPr lang="en-US" sz="2400" dirty="0">
                <a:latin typeface="Times New Roman" panose="02020603050405020304" pitchFamily="18" charset="0"/>
                <a:cs typeface="Times New Roman" panose="02020603050405020304" pitchFamily="18" charset="0"/>
              </a:rPr>
              <a:t> Huda, </a:t>
            </a:r>
            <a:r>
              <a:rPr lang="en-US" sz="2400" dirty="0" err="1">
                <a:latin typeface="Times New Roman" panose="02020603050405020304" pitchFamily="18" charset="0"/>
                <a:cs typeface="Times New Roman" panose="02020603050405020304" pitchFamily="18" charset="0"/>
              </a:rPr>
              <a:t>Arief</a:t>
            </a:r>
            <a:r>
              <a:rPr lang="en-US" sz="2400" dirty="0">
                <a:latin typeface="Times New Roman" panose="02020603050405020304" pitchFamily="18" charset="0"/>
                <a:cs typeface="Times New Roman" panose="02020603050405020304" pitchFamily="18" charset="0"/>
              </a:rPr>
              <a:t> Ramadhan, Agung </a:t>
            </a:r>
            <a:r>
              <a:rPr lang="en-US" sz="2400" dirty="0" err="1">
                <a:latin typeface="Times New Roman" panose="02020603050405020304" pitchFamily="18" charset="0"/>
                <a:cs typeface="Times New Roman" panose="02020603050405020304" pitchFamily="18" charset="0"/>
              </a:rPr>
              <a:t>Trisetyarso</a:t>
            </a:r>
            <a:r>
              <a:rPr lang="en-US" sz="2400" dirty="0">
                <a:latin typeface="Times New Roman" panose="02020603050405020304" pitchFamily="18" charset="0"/>
                <a:cs typeface="Times New Roman" panose="02020603050405020304" pitchFamily="18" charset="0"/>
              </a:rPr>
              <a:t>, Edi </a:t>
            </a:r>
            <a:r>
              <a:rPr lang="en-US" sz="2400" dirty="0" err="1">
                <a:latin typeface="Times New Roman" panose="02020603050405020304" pitchFamily="18" charset="0"/>
                <a:cs typeface="Times New Roman" panose="02020603050405020304" pitchFamily="18" charset="0"/>
              </a:rPr>
              <a:t>Abdurachman</a:t>
            </a:r>
            <a:r>
              <a:rPr lang="en-US" sz="2400" dirty="0">
                <a:latin typeface="Times New Roman" panose="02020603050405020304" pitchFamily="18" charset="0"/>
                <a:cs typeface="Times New Roman" panose="02020603050405020304" pitchFamily="18" charset="0"/>
              </a:rPr>
              <a:t>, Yaya </a:t>
            </a:r>
            <a:r>
              <a:rPr lang="en-US" sz="2400" dirty="0" err="1">
                <a:latin typeface="Times New Roman" panose="02020603050405020304" pitchFamily="18" charset="0"/>
                <a:cs typeface="Times New Roman" panose="02020603050405020304" pitchFamily="18" charset="0"/>
              </a:rPr>
              <a:t>Heryadi</a:t>
            </a:r>
            <a:r>
              <a:rPr lang="en-US" sz="2400" dirty="0">
                <a:latin typeface="Times New Roman" panose="02020603050405020304" pitchFamily="18" charset="0"/>
                <a:cs typeface="Times New Roman" panose="02020603050405020304" pitchFamily="18" charset="0"/>
              </a:rPr>
              <a:t>, ”Smart Tourism Recommendation Model”,12 </a:t>
            </a:r>
            <a:r>
              <a:rPr lang="en-US" sz="2400" dirty="0" err="1">
                <a:latin typeface="Times New Roman" panose="02020603050405020304" pitchFamily="18" charset="0"/>
                <a:cs typeface="Times New Roman" panose="02020603050405020304" pitchFamily="18" charset="0"/>
              </a:rPr>
              <a:t>december</a:t>
            </a:r>
            <a:r>
              <a:rPr lang="en-US" sz="2400" dirty="0">
                <a:latin typeface="Times New Roman" panose="02020603050405020304" pitchFamily="18" charset="0"/>
                <a:cs typeface="Times New Roman" panose="02020603050405020304" pitchFamily="18" charset="0"/>
              </a:rPr>
              <a:t> 2022.</a:t>
            </a:r>
          </a:p>
          <a:p>
            <a:pPr algn="just"/>
            <a:r>
              <a:rPr lang="en-US" sz="2400" dirty="0">
                <a:latin typeface="Times New Roman" panose="02020603050405020304" pitchFamily="18" charset="0"/>
                <a:cs typeface="Times New Roman" panose="02020603050405020304" pitchFamily="18" charset="0"/>
              </a:rPr>
              <a:t>Pooja Hajare1, </a:t>
            </a:r>
            <a:r>
              <a:rPr lang="en-US" sz="2400" dirty="0" err="1">
                <a:latin typeface="Times New Roman" panose="02020603050405020304" pitchFamily="18" charset="0"/>
                <a:cs typeface="Times New Roman" panose="02020603050405020304" pitchFamily="18" charset="0"/>
              </a:rPr>
              <a:t>Hrushikesh</a:t>
            </a:r>
            <a:r>
              <a:rPr lang="en-US" sz="2400" dirty="0">
                <a:latin typeface="Times New Roman" panose="02020603050405020304" pitchFamily="18" charset="0"/>
                <a:cs typeface="Times New Roman" panose="02020603050405020304" pitchFamily="18" charset="0"/>
              </a:rPr>
              <a:t> Jarad2, Shabnam Jakate3, </a:t>
            </a:r>
            <a:r>
              <a:rPr lang="en-US" sz="2400" dirty="0" err="1">
                <a:latin typeface="Times New Roman" panose="02020603050405020304" pitchFamily="18" charset="0"/>
                <a:cs typeface="Times New Roman" panose="02020603050405020304" pitchFamily="18" charset="0"/>
              </a:rPr>
              <a:t>Rajkesh</a:t>
            </a:r>
            <a:r>
              <a:rPr lang="en-US" sz="2400" dirty="0">
                <a:latin typeface="Times New Roman" panose="02020603050405020304" pitchFamily="18" charset="0"/>
                <a:cs typeface="Times New Roman" panose="02020603050405020304" pitchFamily="18" charset="0"/>
              </a:rPr>
              <a:t> Nishad4 And Prof. Mrs. </a:t>
            </a:r>
            <a:r>
              <a:rPr lang="en-US" sz="2400" dirty="0" err="1">
                <a:latin typeface="Times New Roman" panose="02020603050405020304" pitchFamily="18" charset="0"/>
                <a:cs typeface="Times New Roman" panose="02020603050405020304" pitchFamily="18" charset="0"/>
              </a:rPr>
              <a:t>Nilufar</a:t>
            </a:r>
            <a:r>
              <a:rPr lang="en-US" sz="2400" dirty="0">
                <a:latin typeface="Times New Roman" panose="02020603050405020304" pitchFamily="18" charset="0"/>
                <a:cs typeface="Times New Roman" panose="02020603050405020304" pitchFamily="18" charset="0"/>
              </a:rPr>
              <a:t> Zaman5 ,”TOURS AND TRAVEL RECOMMEND SYSTEM USING MACHINE LEARNING TECHNIQUES”,07 </a:t>
            </a:r>
            <a:r>
              <a:rPr lang="en-US" sz="2400" dirty="0" err="1">
                <a:latin typeface="Times New Roman" panose="02020603050405020304" pitchFamily="18" charset="0"/>
                <a:cs typeface="Times New Roman" panose="02020603050405020304" pitchFamily="18" charset="0"/>
              </a:rPr>
              <a:t>july</a:t>
            </a:r>
            <a:r>
              <a:rPr lang="en-US" sz="2400" dirty="0">
                <a:latin typeface="Times New Roman" panose="02020603050405020304" pitchFamily="18" charset="0"/>
                <a:cs typeface="Times New Roman" panose="02020603050405020304" pitchFamily="18" charset="0"/>
              </a:rPr>
              <a:t> 2022</a:t>
            </a:r>
          </a:p>
          <a:p>
            <a:pPr algn="just"/>
            <a:r>
              <a:rPr lang="en-US" sz="2400" dirty="0">
                <a:latin typeface="Times New Roman" panose="02020603050405020304" pitchFamily="18" charset="0"/>
                <a:cs typeface="Times New Roman" panose="02020603050405020304" pitchFamily="18" charset="0"/>
              </a:rPr>
              <a:t> C. C. Aggarwal, ―An Introduction to Recommender Systems,‖ Recommender Systems: The Textbook. Springer International Publishing, pp. 1–28, 2016.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10.1007/978-3-319-29659-3_1.</a:t>
            </a:r>
          </a:p>
          <a:p>
            <a:pPr algn="just"/>
            <a:r>
              <a:rPr lang="en-US" sz="2400" dirty="0">
                <a:latin typeface="Times New Roman" panose="02020603050405020304" pitchFamily="18" charset="0"/>
                <a:cs typeface="Times New Roman" panose="02020603050405020304" pitchFamily="18" charset="0"/>
              </a:rPr>
              <a:t>World Travel &amp; Tourism Council, ―Economic Impact Reports,‖ 2020. https://wttc.org/Research/Economic-Impact (accessed Oct. 19, 2021).</a:t>
            </a:r>
          </a:p>
          <a:p>
            <a:endParaRPr lang="en-US" dirty="0"/>
          </a:p>
        </p:txBody>
      </p:sp>
      <p:sp>
        <p:nvSpPr>
          <p:cNvPr id="4" name="Date Placeholder 3"/>
          <p:cNvSpPr>
            <a:spLocks noGrp="1"/>
          </p:cNvSpPr>
          <p:nvPr>
            <p:ph type="dt" sz="half" idx="10"/>
          </p:nvPr>
        </p:nvSpPr>
        <p:spPr/>
        <p:txBody>
          <a:bodyPr/>
          <a:lstStyle/>
          <a:p>
            <a:pPr>
              <a:defRPr/>
            </a:pPr>
            <a:r>
              <a:rPr lang="en-US"/>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34</a:t>
            </a:fld>
            <a:endParaRPr lang="en-US" altLang="en-US" dirty="0"/>
          </a:p>
        </p:txBody>
      </p:sp>
      <p:sp>
        <p:nvSpPr>
          <p:cNvPr id="5" name="Date Placeholder 4"/>
          <p:cNvSpPr>
            <a:spLocks noGrp="1"/>
          </p:cNvSpPr>
          <p:nvPr>
            <p:ph type="dt" sz="half" idx="10"/>
          </p:nvPr>
        </p:nvSpPr>
        <p:spPr/>
        <p:txBody>
          <a:bodyPr/>
          <a:lstStyle/>
          <a:p>
            <a:pPr>
              <a:defRPr/>
            </a:pPr>
            <a:r>
              <a:rPr lang="en-US"/>
              <a:t>Third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9EFC-EC67-A9A5-E481-081C4A930905}"/>
              </a:ext>
            </a:extLst>
          </p:cNvPr>
          <p:cNvSpPr>
            <a:spLocks noGrp="1"/>
          </p:cNvSpPr>
          <p:nvPr>
            <p:ph type="title"/>
          </p:nvPr>
        </p:nvSpPr>
        <p:spPr/>
        <p:txBody>
          <a:bodyPr/>
          <a:lstStyle/>
          <a:p>
            <a:r>
              <a:rPr lang="en-IN" altLang="en-US" sz="4000" b="1" dirty="0">
                <a:solidFill>
                  <a:srgbClr val="FF0000"/>
                </a:solidFill>
              </a:rPr>
              <a:t>Abstract</a:t>
            </a:r>
            <a:endParaRPr lang="en-IN" dirty="0"/>
          </a:p>
        </p:txBody>
      </p:sp>
      <p:sp>
        <p:nvSpPr>
          <p:cNvPr id="3" name="Content Placeholder 2">
            <a:extLst>
              <a:ext uri="{FF2B5EF4-FFF2-40B4-BE49-F238E27FC236}">
                <a16:creationId xmlns:a16="http://schemas.microsoft.com/office/drawing/2014/main" id="{FD7427D4-16E7-7D28-87A0-21B3915BBE5E}"/>
              </a:ext>
            </a:extLst>
          </p:cNvPr>
          <p:cNvSpPr>
            <a:spLocks noGrp="1"/>
          </p:cNvSpPr>
          <p:nvPr>
            <p:ph idx="1"/>
          </p:nvPr>
        </p:nvSpPr>
        <p:spPr/>
        <p:txBody>
          <a:bodyPr/>
          <a:lstStyle/>
          <a:p>
            <a:pPr algn="just"/>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People nowadays are become more likely to rely on internet resources to plan their vacations.  This has led to the development of TRS that can use large amounts of data to identify ideal travel destinations by satisfying the user experience . Existing systems rely on either collaborative or content-based filtering, which often result in suboptimal recommendations due to data sparsity .</a:t>
            </a:r>
            <a:r>
              <a:rPr lang="en-US" altLang="en-US" sz="2400" dirty="0">
                <a:solidFill>
                  <a:srgbClr val="000000"/>
                </a:solidFill>
                <a:latin typeface="Times New Roman" panose="02020603050405020304" pitchFamily="18" charset="0"/>
                <a:cs typeface="Times New Roman" panose="02020603050405020304" pitchFamily="18" charset="0"/>
              </a:rPr>
              <a:t>This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travel booking website addresses these limitations by implementing a </a:t>
            </a:r>
            <a:r>
              <a:rPr kumimoji="0" lang="en-US" alt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hybrid filtering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approach, combining the strengths of both </a:t>
            </a:r>
            <a:r>
              <a:rPr kumimoji="0" lang="en-US" alt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collaborative with SVD algorithm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and </a:t>
            </a:r>
            <a:r>
              <a:rPr kumimoji="0" lang="en-US" alt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content-based filtering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with </a:t>
            </a:r>
            <a:r>
              <a:rPr kumimoji="0" lang="en-US" alt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TF-IDF algorithm</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This unique system analyzes customer travel preferences and booking history to provide highly tailored travel suggestions through adaptive recommendations, the suggestions remain relevant as  up-to-date.</a:t>
            </a:r>
            <a:endParaRPr lang="en-IN" sz="2400" dirty="0"/>
          </a:p>
          <a:p>
            <a:endParaRPr lang="en-IN" dirty="0"/>
          </a:p>
        </p:txBody>
      </p:sp>
      <p:sp>
        <p:nvSpPr>
          <p:cNvPr id="4" name="Date Placeholder 3">
            <a:extLst>
              <a:ext uri="{FF2B5EF4-FFF2-40B4-BE49-F238E27FC236}">
                <a16:creationId xmlns:a16="http://schemas.microsoft.com/office/drawing/2014/main" id="{5BD9EE11-4431-C8BD-60A9-5F07E58DE63E}"/>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79457D55-4112-9ECC-A5A9-170F88CBFEC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7832E7D-162A-0B40-BECF-C3FDF0A72EDE}"/>
              </a:ext>
            </a:extLst>
          </p:cNvPr>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extLst>
      <p:ext uri="{BB962C8B-B14F-4D97-AF65-F5344CB8AC3E}">
        <p14:creationId xmlns:p14="http://schemas.microsoft.com/office/powerpoint/2010/main" val="73763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Overview of the Project.</a:t>
            </a: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Our travel booking website uses hybrid filtering technology to provide personalized travel recommendations, addressing the limitations of traditional systems that struggle with personalization and data issues.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By analyzing customer travel preferences and booking history, we deliver tailored travel suggestions. Our unique hybrid filtering approach combines collaborative and content-based filtering to ensure highly relevant and adaptive recommendations. This method enhances user satisfaction, boosts booking conversions, and sets our platform apart in the travel industry.</a:t>
            </a:r>
          </a:p>
          <a:p>
            <a:pPr marL="0" indent="0">
              <a:buNone/>
            </a:pPr>
            <a:endParaRPr lang="en-US" dirty="0"/>
          </a:p>
        </p:txBody>
      </p:sp>
      <p:sp>
        <p:nvSpPr>
          <p:cNvPr id="4" name="Date Placeholder 3"/>
          <p:cNvSpPr>
            <a:spLocks noGrp="1"/>
          </p:cNvSpPr>
          <p:nvPr>
            <p:ph type="dt" sz="half" idx="10"/>
          </p:nvPr>
        </p:nvSpPr>
        <p:spPr/>
        <p:txBody>
          <a:bodyPr/>
          <a:lstStyle/>
          <a:p>
            <a:pPr>
              <a:defRPr/>
            </a:pPr>
            <a:r>
              <a:rPr lang="en-US"/>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Literature Survey</a:t>
            </a:r>
          </a:p>
        </p:txBody>
      </p:sp>
      <p:graphicFrame>
        <p:nvGraphicFramePr>
          <p:cNvPr id="8" name="Content Placeholder 7"/>
          <p:cNvGraphicFramePr>
            <a:graphicFrameLocks noGrp="1"/>
          </p:cNvGraphicFramePr>
          <p:nvPr>
            <p:ph idx="1"/>
            <p:custDataLst>
              <p:tags r:id="rId1"/>
            </p:custDataLst>
            <p:extLst>
              <p:ext uri="{D42A27DB-BD31-4B8C-83A1-F6EECF244321}">
                <p14:modId xmlns:p14="http://schemas.microsoft.com/office/powerpoint/2010/main" val="2342613255"/>
              </p:ext>
            </p:extLst>
          </p:nvPr>
        </p:nvGraphicFramePr>
        <p:xfrm>
          <a:off x="455295" y="469268"/>
          <a:ext cx="11281410" cy="8229600"/>
        </p:xfrm>
        <a:graphic>
          <a:graphicData uri="http://schemas.openxmlformats.org/drawingml/2006/table">
            <a:tbl>
              <a:tblPr firstRow="1" bandRow="1">
                <a:tableStyleId>{EB9631B5-78F2-41C9-869B-9F39066F8104}</a:tableStyleId>
              </a:tblPr>
              <a:tblGrid>
                <a:gridCol w="891540">
                  <a:extLst>
                    <a:ext uri="{9D8B030D-6E8A-4147-A177-3AD203B41FA5}">
                      <a16:colId xmlns:a16="http://schemas.microsoft.com/office/drawing/2014/main" val="20000"/>
                    </a:ext>
                  </a:extLst>
                </a:gridCol>
                <a:gridCol w="1530341">
                  <a:extLst>
                    <a:ext uri="{9D8B030D-6E8A-4147-A177-3AD203B41FA5}">
                      <a16:colId xmlns:a16="http://schemas.microsoft.com/office/drawing/2014/main" val="20001"/>
                    </a:ext>
                  </a:extLst>
                </a:gridCol>
                <a:gridCol w="2182258">
                  <a:extLst>
                    <a:ext uri="{9D8B030D-6E8A-4147-A177-3AD203B41FA5}">
                      <a16:colId xmlns:a16="http://schemas.microsoft.com/office/drawing/2014/main" val="20002"/>
                    </a:ext>
                  </a:extLst>
                </a:gridCol>
                <a:gridCol w="2952469">
                  <a:extLst>
                    <a:ext uri="{9D8B030D-6E8A-4147-A177-3AD203B41FA5}">
                      <a16:colId xmlns:a16="http://schemas.microsoft.com/office/drawing/2014/main" val="20003"/>
                    </a:ext>
                  </a:extLst>
                </a:gridCol>
                <a:gridCol w="2575921">
                  <a:extLst>
                    <a:ext uri="{9D8B030D-6E8A-4147-A177-3AD203B41FA5}">
                      <a16:colId xmlns:a16="http://schemas.microsoft.com/office/drawing/2014/main" val="20004"/>
                    </a:ext>
                  </a:extLst>
                </a:gridCol>
                <a:gridCol w="1148881">
                  <a:extLst>
                    <a:ext uri="{9D8B030D-6E8A-4147-A177-3AD203B41FA5}">
                      <a16:colId xmlns:a16="http://schemas.microsoft.com/office/drawing/2014/main" val="20005"/>
                    </a:ext>
                  </a:extLst>
                </a:gridCol>
              </a:tblGrid>
              <a:tr h="781862">
                <a:tc>
                  <a:txBody>
                    <a:bodyPr/>
                    <a:lstStyle/>
                    <a:p>
                      <a:pPr>
                        <a:buNone/>
                      </a:pPr>
                      <a:r>
                        <a:rPr lang="en-IN" altLang="en-US" dirty="0" err="1"/>
                        <a:t>S.No</a:t>
                      </a:r>
                      <a:endParaRPr lang="en-IN" altLang="en-US" dirty="0"/>
                    </a:p>
                  </a:txBody>
                  <a:tcPr/>
                </a:tc>
                <a:tc>
                  <a:txBody>
                    <a:bodyPr/>
                    <a:lstStyle/>
                    <a:p>
                      <a:pPr>
                        <a:buNone/>
                      </a:pPr>
                      <a:r>
                        <a:rPr lang="en-IN" altLang="en-US" dirty="0"/>
                        <a:t>Author Name</a:t>
                      </a:r>
                    </a:p>
                  </a:txBody>
                  <a:tcPr/>
                </a:tc>
                <a:tc>
                  <a:txBody>
                    <a:bodyPr/>
                    <a:lstStyle/>
                    <a:p>
                      <a:pPr>
                        <a:buNone/>
                      </a:pPr>
                      <a:r>
                        <a:rPr lang="en-IN" altLang="en-US"/>
                        <a:t>Paper Title</a:t>
                      </a:r>
                    </a:p>
                  </a:txBody>
                  <a:tcPr/>
                </a:tc>
                <a:tc>
                  <a:txBody>
                    <a:bodyPr/>
                    <a:lstStyle/>
                    <a:p>
                      <a:pPr>
                        <a:buNone/>
                      </a:pPr>
                      <a:r>
                        <a:rPr lang="en-IN" altLang="en-US"/>
                        <a:t>Description</a:t>
                      </a:r>
                    </a:p>
                  </a:txBody>
                  <a:tcPr/>
                </a:tc>
                <a:tc>
                  <a:txBody>
                    <a:bodyPr/>
                    <a:lstStyle/>
                    <a:p>
                      <a:pPr>
                        <a:buNone/>
                      </a:pPr>
                      <a:r>
                        <a:rPr lang="en-IN" altLang="en-US" dirty="0" err="1"/>
                        <a:t>Jornal</a:t>
                      </a:r>
                      <a:endParaRPr lang="en-IN" altLang="en-US" dirty="0"/>
                    </a:p>
                  </a:txBody>
                  <a:tcPr/>
                </a:tc>
                <a:tc>
                  <a:txBody>
                    <a:bodyPr/>
                    <a:lstStyle/>
                    <a:p>
                      <a:pPr>
                        <a:buNone/>
                      </a:pPr>
                      <a:r>
                        <a:rPr lang="en-IN" altLang="en-US"/>
                        <a:t>Volume/</a:t>
                      </a:r>
                    </a:p>
                    <a:p>
                      <a:pPr>
                        <a:buNone/>
                      </a:pPr>
                      <a:r>
                        <a:rPr lang="en-IN" altLang="en-US"/>
                        <a:t>Year</a:t>
                      </a:r>
                    </a:p>
                  </a:txBody>
                  <a:tcPr/>
                </a:tc>
                <a:extLst>
                  <a:ext uri="{0D108BD9-81ED-4DB2-BD59-A6C34878D82A}">
                    <a16:rowId xmlns:a16="http://schemas.microsoft.com/office/drawing/2014/main" val="10000"/>
                  </a:ext>
                </a:extLst>
              </a:tr>
              <a:tr h="1016420">
                <a:tc>
                  <a:txBody>
                    <a:bodyPr/>
                    <a:lstStyle/>
                    <a:p>
                      <a:pPr>
                        <a:buNone/>
                      </a:pPr>
                      <a:r>
                        <a:rPr lang="en-US" dirty="0"/>
                        <a:t>1</a:t>
                      </a:r>
                    </a:p>
                  </a:txBody>
                  <a:tcPr/>
                </a:tc>
                <a:tc>
                  <a:txBody>
                    <a:bodyPr/>
                    <a:lstStyle/>
                    <a:p>
                      <a:pPr>
                        <a:buNone/>
                      </a:pPr>
                      <a:r>
                        <a:rPr lang="en-IN" sz="1200" b="0" i="0"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Xi Cheng</a:t>
                      </a:r>
                      <a:endParaRPr lang="en-IN" sz="1200" dirty="0">
                        <a:solidFill>
                          <a:schemeClr val="tx1"/>
                        </a:solidFill>
                      </a:endParaRPr>
                    </a:p>
                  </a:txBody>
                  <a:tcPr/>
                </a:tc>
                <a:tc>
                  <a:txBody>
                    <a:bodyPr/>
                    <a:lstStyle/>
                    <a:p>
                      <a:r>
                        <a:rPr lang="en-US" sz="1200" b="0" i="0" kern="1200" dirty="0">
                          <a:solidFill>
                            <a:schemeClr val="dk1"/>
                          </a:solidFill>
                          <a:effectLst/>
                          <a:latin typeface="+mn-lt"/>
                          <a:ea typeface="+mn-ea"/>
                          <a:cs typeface="+mn-cs"/>
                        </a:rPr>
                        <a:t>A travel route recommendation algorithm based on interest theme and distance matching</a:t>
                      </a:r>
                    </a:p>
                  </a:txBody>
                  <a:tcPr/>
                </a:tc>
                <a:tc>
                  <a:txBody>
                    <a:bodyPr/>
                    <a:lstStyle/>
                    <a:p>
                      <a:pPr>
                        <a:buNone/>
                      </a:pPr>
                      <a:r>
                        <a:rPr lang="en-US" sz="1200" dirty="0"/>
                        <a:t>It discusses techniques such as collaborative filtering, hybrid methods, and social filtering, highlighting their applications and future potential in enhancing personalized travel experiences.</a:t>
                      </a:r>
                    </a:p>
                  </a:txBody>
                  <a:tcPr/>
                </a:tc>
                <a:tc>
                  <a:txBody>
                    <a:bodyPr/>
                    <a:lstStyle/>
                    <a:p>
                      <a:pPr>
                        <a:buNone/>
                      </a:pPr>
                      <a:r>
                        <a:rPr lang="en-US" sz="1200" b="0" i="1" kern="1200" dirty="0">
                          <a:solidFill>
                            <a:schemeClr val="dk1"/>
                          </a:solidFill>
                          <a:effectLst/>
                          <a:latin typeface="+mn-lt"/>
                          <a:ea typeface="+mn-ea"/>
                          <a:cs typeface="+mn-cs"/>
                          <a:hlinkClick r:id="rId5"/>
                        </a:rPr>
                        <a:t>EURASIP Journal on Advances in Signal Processing</a:t>
                      </a:r>
                      <a:r>
                        <a:rPr lang="en-US" sz="1200" b="0" i="0" kern="1200" dirty="0">
                          <a:solidFill>
                            <a:schemeClr val="dk1"/>
                          </a:solidFill>
                          <a:effectLst/>
                          <a:latin typeface="+mn-lt"/>
                          <a:ea typeface="+mn-ea"/>
                          <a:cs typeface="+mn-cs"/>
                        </a:rPr>
                        <a:t> </a:t>
                      </a:r>
                      <a:r>
                        <a:rPr lang="en-US" sz="1200" b="1" i="0" kern="1200" dirty="0">
                          <a:solidFill>
                            <a:schemeClr val="dk1"/>
                          </a:solidFill>
                          <a:effectLst/>
                          <a:latin typeface="+mn-lt"/>
                          <a:ea typeface="+mn-ea"/>
                          <a:cs typeface="+mn-cs"/>
                        </a:rPr>
                        <a:t>volume 2021</a:t>
                      </a:r>
                      <a:r>
                        <a:rPr lang="en-US" sz="1200" b="0" i="0" kern="1200" dirty="0">
                          <a:solidFill>
                            <a:schemeClr val="dk1"/>
                          </a:solidFill>
                          <a:effectLst/>
                          <a:latin typeface="+mn-lt"/>
                          <a:ea typeface="+mn-ea"/>
                          <a:cs typeface="+mn-cs"/>
                        </a:rPr>
                        <a:t>, Article number: 57 (2021</a:t>
                      </a:r>
                      <a:endParaRPr lang="en-US" sz="1200" dirty="0"/>
                    </a:p>
                  </a:txBody>
                  <a:tcPr/>
                </a:tc>
                <a:tc>
                  <a:txBody>
                    <a:bodyPr/>
                    <a:lstStyle/>
                    <a:p>
                      <a:pPr>
                        <a:buNone/>
                      </a:pPr>
                      <a:r>
                        <a:rPr lang="en-US" dirty="0"/>
                        <a:t>2021</a:t>
                      </a:r>
                    </a:p>
                  </a:txBody>
                  <a:tcPr/>
                </a:tc>
                <a:extLst>
                  <a:ext uri="{0D108BD9-81ED-4DB2-BD59-A6C34878D82A}">
                    <a16:rowId xmlns:a16="http://schemas.microsoft.com/office/drawing/2014/main" val="10001"/>
                  </a:ext>
                </a:extLst>
              </a:tr>
              <a:tr h="1329165">
                <a:tc>
                  <a:txBody>
                    <a:bodyPr/>
                    <a:lstStyle/>
                    <a:p>
                      <a:pPr>
                        <a:buNone/>
                      </a:pPr>
                      <a:r>
                        <a:rPr lang="en-US" dirty="0"/>
                        <a:t>2</a:t>
                      </a:r>
                    </a:p>
                  </a:txBody>
                  <a:tcPr/>
                </a:tc>
                <a:tc>
                  <a:txBody>
                    <a:bodyPr/>
                    <a:lstStyle/>
                    <a:p>
                      <a:r>
                        <a:rPr lang="en-IN" sz="1200" b="0" i="0" u="none" kern="1200" dirty="0" err="1">
                          <a:solidFill>
                            <a:srgbClr val="336699"/>
                          </a:solidFill>
                          <a:effectLst/>
                          <a:latin typeface="+mn-lt"/>
                          <a:ea typeface="+mn-ea"/>
                          <a:cs typeface="+mn-cs"/>
                          <a:hlinkClick r:id="rId6">
                            <a:extLst>
                              <a:ext uri="{A12FA001-AC4F-418D-AE19-62706E023703}">
                                <ahyp:hlinkClr xmlns:ahyp="http://schemas.microsoft.com/office/drawing/2018/hyperlinkcolor" val="tx"/>
                              </a:ext>
                            </a:extLst>
                          </a:hlinkClick>
                        </a:rPr>
                        <a:t>Hael</a:t>
                      </a:r>
                      <a:r>
                        <a:rPr lang="en-IN" sz="1200" b="0" i="0" u="none" kern="1200" dirty="0">
                          <a:solidFill>
                            <a:srgbClr val="336699"/>
                          </a:solidFill>
                          <a:effectLst/>
                          <a:latin typeface="+mn-lt"/>
                          <a:ea typeface="+mn-ea"/>
                          <a:cs typeface="+mn-cs"/>
                          <a:hlinkClick r:id="rId6">
                            <a:extLst>
                              <a:ext uri="{A12FA001-AC4F-418D-AE19-62706E023703}">
                                <ahyp:hlinkClr xmlns:ahyp="http://schemas.microsoft.com/office/drawing/2018/hyperlinkcolor" val="tx"/>
                              </a:ext>
                            </a:extLst>
                          </a:hlinkClick>
                        </a:rPr>
                        <a:t> Al-</a:t>
                      </a:r>
                      <a:r>
                        <a:rPr lang="en-IN" sz="1200" b="0" i="0" u="none" kern="1200" dirty="0" err="1">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bashiri</a:t>
                      </a:r>
                      <a:endParaRPr lang="en-IN" sz="1200" b="0" i="0" u="none" kern="1200" dirty="0">
                        <a:solidFill>
                          <a:schemeClr val="tx1"/>
                        </a:solidFill>
                        <a:effectLst/>
                        <a:latin typeface="+mn-lt"/>
                        <a:ea typeface="+mn-ea"/>
                        <a:cs typeface="+mn-cs"/>
                      </a:endParaRPr>
                    </a:p>
                    <a:p>
                      <a:r>
                        <a:rPr lang="en-IN" sz="1200" b="0" i="0" u="none" strike="noStrike" kern="1200" dirty="0">
                          <a:solidFill>
                            <a:srgbClr val="336699"/>
                          </a:solidFill>
                          <a:effectLst/>
                          <a:latin typeface="+mn-lt"/>
                          <a:ea typeface="+mn-ea"/>
                          <a:cs typeface="+mn-cs"/>
                          <a:hlinkClick r:id="rId7">
                            <a:extLst>
                              <a:ext uri="{A12FA001-AC4F-418D-AE19-62706E023703}">
                                <ahyp:hlinkClr xmlns:ahyp="http://schemas.microsoft.com/office/drawing/2018/hyperlinkcolor" val="tx"/>
                              </a:ext>
                            </a:extLst>
                          </a:hlinkClick>
                        </a:rPr>
                        <a:t>Mansoor </a:t>
                      </a:r>
                      <a:r>
                        <a:rPr lang="en-IN" sz="1200" b="0" i="0" u="none" strike="noStrike" kern="1200" dirty="0" err="1">
                          <a:solidFill>
                            <a:srgbClr val="336699"/>
                          </a:solidFill>
                          <a:effectLst/>
                          <a:latin typeface="+mn-lt"/>
                          <a:ea typeface="+mn-ea"/>
                          <a:cs typeface="+mn-cs"/>
                          <a:hlinkClick r:id="rId7">
                            <a:extLst>
                              <a:ext uri="{A12FA001-AC4F-418D-AE19-62706E023703}">
                                <ahyp:hlinkClr xmlns:ahyp="http://schemas.microsoft.com/office/drawing/2018/hyperlinkcolor" val="tx"/>
                              </a:ext>
                            </a:extLst>
                          </a:hlinkClick>
                        </a:rPr>
                        <a:t>Abdullateef</a:t>
                      </a:r>
                      <a:r>
                        <a:rPr lang="en-IN" sz="1200" b="0" i="0" u="none" strike="noStrike" kern="1200" dirty="0">
                          <a:solidFill>
                            <a:srgbClr val="336699"/>
                          </a:solidFill>
                          <a:effectLst/>
                          <a:latin typeface="+mn-lt"/>
                          <a:ea typeface="+mn-ea"/>
                          <a:cs typeface="+mn-cs"/>
                          <a:hlinkClick r:id="rId7">
                            <a:extLst>
                              <a:ext uri="{A12FA001-AC4F-418D-AE19-62706E023703}">
                                <ahyp:hlinkClr xmlns:ahyp="http://schemas.microsoft.com/office/drawing/2018/hyperlinkcolor" val="tx"/>
                              </a:ext>
                            </a:extLst>
                          </a:hlinkClick>
                        </a:rPr>
                        <a:t> </a:t>
                      </a:r>
                      <a:r>
                        <a:rPr lang="en-IN" sz="1200" b="0" i="0" u="none" strike="noStrike" kern="1200" dirty="0" err="1">
                          <a:solidFill>
                            <a:srgbClr val="336699"/>
                          </a:solidFill>
                          <a:effectLst/>
                          <a:latin typeface="+mn-lt"/>
                          <a:ea typeface="+mn-ea"/>
                          <a:cs typeface="+mn-cs"/>
                          <a:hlinkClick r:id="rId7">
                            <a:extLst>
                              <a:ext uri="{A12FA001-AC4F-418D-AE19-62706E023703}">
                                <ahyp:hlinkClr xmlns:ahyp="http://schemas.microsoft.com/office/drawing/2018/hyperlinkcolor" val="tx"/>
                              </a:ext>
                            </a:extLst>
                          </a:hlinkClick>
                        </a:rPr>
                        <a:t>Abdulgabber</a:t>
                      </a:r>
                      <a:r>
                        <a:rPr lang="en-IN" sz="1200" b="0" i="0" u="none" strike="noStrike" kern="1200" dirty="0">
                          <a:solidFill>
                            <a:srgbClr val="336699"/>
                          </a:solidFill>
                          <a:effectLst/>
                          <a:latin typeface="+mn-lt"/>
                          <a:ea typeface="+mn-ea"/>
                          <a:cs typeface="+mn-cs"/>
                          <a:hlinkClick r:id="rId7">
                            <a:extLst>
                              <a:ext uri="{A12FA001-AC4F-418D-AE19-62706E023703}">
                                <ahyp:hlinkClr xmlns:ahyp="http://schemas.microsoft.com/office/drawing/2018/hyperlinkcolor" val="tx"/>
                              </a:ext>
                            </a:extLst>
                          </a:hlinkClick>
                        </a:rPr>
                        <a:t> </a:t>
                      </a:r>
                      <a:r>
                        <a:rPr lang="en-IN" sz="1200" b="0" i="0" u="none" strike="noStrike" kern="1200" dirty="0" err="1">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Abdulhak</a:t>
                      </a:r>
                      <a:endParaRPr lang="en-IN" sz="1200" b="0" i="0" u="none" kern="1200" dirty="0">
                        <a:solidFill>
                          <a:schemeClr val="tx1"/>
                        </a:solidFill>
                        <a:effectLst/>
                        <a:latin typeface="+mn-lt"/>
                        <a:ea typeface="+mn-ea"/>
                        <a:cs typeface="+mn-cs"/>
                      </a:endParaRPr>
                    </a:p>
                    <a:p>
                      <a:r>
                        <a:rPr lang="en-IN" sz="1200" b="0" i="0" u="none" strike="noStrike" kern="1200" dirty="0" err="1">
                          <a:solidFill>
                            <a:srgbClr val="336699"/>
                          </a:solidFill>
                          <a:effectLst/>
                          <a:latin typeface="+mn-lt"/>
                          <a:ea typeface="+mn-ea"/>
                          <a:cs typeface="+mn-cs"/>
                          <a:hlinkClick r:id="rId8">
                            <a:extLst>
                              <a:ext uri="{A12FA001-AC4F-418D-AE19-62706E023703}">
                                <ahyp:hlinkClr xmlns:ahyp="http://schemas.microsoft.com/office/drawing/2018/hyperlinkcolor" val="tx"/>
                              </a:ext>
                            </a:extLst>
                          </a:hlinkClick>
                        </a:rPr>
                        <a:t>Awanis</a:t>
                      </a:r>
                      <a:r>
                        <a:rPr lang="en-IN" sz="1200" b="0" i="0" u="none" strike="noStrike" kern="1200" dirty="0">
                          <a:solidFill>
                            <a:srgbClr val="336699"/>
                          </a:solidFill>
                          <a:effectLst/>
                          <a:latin typeface="+mn-lt"/>
                          <a:ea typeface="+mn-ea"/>
                          <a:cs typeface="+mn-cs"/>
                          <a:hlinkClick r:id="rId8">
                            <a:extLst>
                              <a:ext uri="{A12FA001-AC4F-418D-AE19-62706E023703}">
                                <ahyp:hlinkClr xmlns:ahyp="http://schemas.microsoft.com/office/drawing/2018/hyperlinkcolor" val="tx"/>
                              </a:ext>
                            </a:extLst>
                          </a:hlinkClick>
                        </a:rPr>
                        <a:t> </a:t>
                      </a:r>
                      <a:r>
                        <a:rPr lang="en-IN" sz="1200" b="0" i="0" u="none" strike="noStrike" kern="1200" dirty="0" err="1">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Romli</a:t>
                      </a:r>
                      <a:endParaRPr lang="en-IN" sz="1200" b="0" i="0" u="none" kern="1200" dirty="0">
                        <a:solidFill>
                          <a:schemeClr val="tx1"/>
                        </a:solidFill>
                        <a:effectLst/>
                        <a:latin typeface="+mn-lt"/>
                        <a:ea typeface="+mn-ea"/>
                        <a:cs typeface="+mn-cs"/>
                      </a:endParaRPr>
                    </a:p>
                    <a:p>
                      <a:r>
                        <a:rPr lang="en-IN" sz="1200" b="0" i="0" u="none" strike="noStrike" kern="1200" dirty="0" err="1">
                          <a:solidFill>
                            <a:srgbClr val="336699"/>
                          </a:solidFill>
                          <a:effectLst/>
                          <a:latin typeface="+mn-lt"/>
                          <a:ea typeface="+mn-ea"/>
                          <a:cs typeface="+mn-cs"/>
                          <a:hlinkClick r:id="rId9">
                            <a:extLst>
                              <a:ext uri="{A12FA001-AC4F-418D-AE19-62706E023703}">
                                <ahyp:hlinkClr xmlns:ahyp="http://schemas.microsoft.com/office/drawing/2018/hyperlinkcolor" val="tx"/>
                              </a:ext>
                            </a:extLst>
                          </a:hlinkClick>
                        </a:rPr>
                        <a:t>Fadhl</a:t>
                      </a:r>
                      <a:r>
                        <a:rPr lang="en-IN" sz="1200" b="0" i="0" u="none" strike="noStrike" kern="1200" dirty="0">
                          <a:solidFill>
                            <a:srgbClr val="336699"/>
                          </a:solidFill>
                          <a:effectLst/>
                          <a:latin typeface="+mn-lt"/>
                          <a:ea typeface="+mn-ea"/>
                          <a:cs typeface="+mn-cs"/>
                          <a:hlinkClick r:id="rId9">
                            <a:extLst>
                              <a:ext uri="{A12FA001-AC4F-418D-AE19-62706E023703}">
                                <ahyp:hlinkClr xmlns:ahyp="http://schemas.microsoft.com/office/drawing/2018/hyperlinkcolor" val="tx"/>
                              </a:ext>
                            </a:extLst>
                          </a:hlinkClick>
                        </a:rPr>
                        <a:t> </a:t>
                      </a:r>
                      <a:r>
                        <a:rPr lang="en-IN" sz="1200" b="0" i="0" u="none" strike="noStrike" kern="1200" dirty="0" err="1">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Hujainah</a:t>
                      </a:r>
                      <a:endParaRPr lang="en-IN" sz="1200" b="0" i="0" u="none" kern="1200" dirty="0">
                        <a:solidFill>
                          <a:schemeClr val="tx1"/>
                        </a:solidFill>
                        <a:effectLst/>
                        <a:latin typeface="+mn-lt"/>
                        <a:ea typeface="+mn-ea"/>
                        <a:cs typeface="+mn-cs"/>
                      </a:endParaRPr>
                    </a:p>
                    <a:p>
                      <a:pPr>
                        <a:buNone/>
                      </a:pPr>
                      <a:endParaRPr lang="en-US" sz="1200" dirty="0"/>
                    </a:p>
                  </a:txBody>
                  <a:tcPr/>
                </a:tc>
                <a:tc>
                  <a:txBody>
                    <a:bodyPr/>
                    <a:lstStyle/>
                    <a:p>
                      <a:pPr>
                        <a:buNone/>
                      </a:pPr>
                      <a:r>
                        <a:rPr lang="en-US" sz="1200" b="0" i="0" kern="1200" dirty="0">
                          <a:solidFill>
                            <a:schemeClr val="dk1"/>
                          </a:solidFill>
                          <a:effectLst/>
                          <a:latin typeface="+mn-lt"/>
                          <a:ea typeface="+mn-ea"/>
                          <a:cs typeface="+mn-cs"/>
                        </a:rPr>
                        <a:t>Collaborative Filtering Recommender System: Overview and Challenges</a:t>
                      </a:r>
                      <a:endParaRPr lang="en-US" sz="1200" b="0" dirty="0"/>
                    </a:p>
                  </a:txBody>
                  <a:tcPr/>
                </a:tc>
                <a:tc>
                  <a:txBody>
                    <a:bodyPr/>
                    <a:lstStyle/>
                    <a:p>
                      <a:pPr>
                        <a:buNone/>
                      </a:pPr>
                      <a:r>
                        <a:rPr lang="en-US" sz="1200" dirty="0"/>
                        <a:t>overview of collaborative filtering in recommender systems, detailing its methodologies (content-based, collaborative, hybrid) and challenges (data sparsity, cold start, scalability), with solutions like clustering and dimensionality reduction. </a:t>
                      </a:r>
                    </a:p>
                  </a:txBody>
                  <a:tcPr/>
                </a:tc>
                <a:tc>
                  <a:txBody>
                    <a:bodyPr/>
                    <a:lstStyle/>
                    <a:p>
                      <a:r>
                        <a:rPr lang="en-US" sz="1200" b="0" i="0" kern="1200" dirty="0">
                          <a:solidFill>
                            <a:schemeClr val="dk1"/>
                          </a:solidFill>
                          <a:effectLst/>
                          <a:latin typeface="+mn-lt"/>
                          <a:ea typeface="+mn-ea"/>
                          <a:cs typeface="+mn-cs"/>
                        </a:rPr>
                        <a:t>September 2017</a:t>
                      </a:r>
                    </a:p>
                    <a:p>
                      <a:r>
                        <a:rPr lang="en-US" sz="1200" b="0" i="0" u="sng" kern="1200" dirty="0">
                          <a:solidFill>
                            <a:schemeClr val="dk1"/>
                          </a:solidFill>
                          <a:effectLst/>
                          <a:latin typeface="+mn-lt"/>
                          <a:ea typeface="+mn-ea"/>
                          <a:cs typeface="+mn-cs"/>
                          <a:hlinkClick r:id="rId10"/>
                        </a:rPr>
                        <a:t>Journal of Computational and Theoretical Nanoscience</a:t>
                      </a:r>
                      <a:r>
                        <a:rPr lang="en-US" sz="1200" b="0" i="0" kern="1200" dirty="0">
                          <a:solidFill>
                            <a:schemeClr val="dk1"/>
                          </a:solidFill>
                          <a:effectLst/>
                          <a:latin typeface="+mn-lt"/>
                          <a:ea typeface="+mn-ea"/>
                          <a:cs typeface="+mn-cs"/>
                        </a:rPr>
                        <a:t> 23(9):9045-9049</a:t>
                      </a:r>
                    </a:p>
                    <a:p>
                      <a:r>
                        <a:rPr lang="en-US" sz="1200" b="0" i="0" kern="1200" dirty="0">
                          <a:solidFill>
                            <a:schemeClr val="dk1"/>
                          </a:solidFill>
                          <a:effectLst/>
                          <a:latin typeface="+mn-lt"/>
                          <a:ea typeface="+mn-ea"/>
                          <a:cs typeface="+mn-cs"/>
                        </a:rPr>
                        <a:t>DOI: </a:t>
                      </a:r>
                    </a:p>
                    <a:p>
                      <a:r>
                        <a:rPr lang="en-US" sz="1200" b="0" i="0" u="sng" kern="1200" dirty="0">
                          <a:solidFill>
                            <a:schemeClr val="dk1"/>
                          </a:solidFill>
                          <a:effectLst/>
                          <a:latin typeface="+mn-lt"/>
                          <a:ea typeface="+mn-ea"/>
                          <a:cs typeface="+mn-cs"/>
                          <a:hlinkClick r:id="rId11"/>
                        </a:rPr>
                        <a:t>10.1166/asl.2017.10020</a:t>
                      </a:r>
                      <a:endParaRPr lang="en-US" sz="1200" b="0" i="0" kern="1200" dirty="0">
                        <a:solidFill>
                          <a:schemeClr val="dk1"/>
                        </a:solidFill>
                        <a:effectLst/>
                        <a:latin typeface="+mn-lt"/>
                        <a:ea typeface="+mn-ea"/>
                        <a:cs typeface="+mn-cs"/>
                      </a:endParaRPr>
                    </a:p>
                  </a:txBody>
                  <a:tcPr/>
                </a:tc>
                <a:tc>
                  <a:txBody>
                    <a:bodyPr/>
                    <a:lstStyle/>
                    <a:p>
                      <a:pPr>
                        <a:buNone/>
                      </a:pPr>
                      <a:r>
                        <a:rPr lang="en-US" dirty="0"/>
                        <a:t>2017</a:t>
                      </a:r>
                    </a:p>
                  </a:txBody>
                  <a:tcPr/>
                </a:tc>
                <a:extLst>
                  <a:ext uri="{0D108BD9-81ED-4DB2-BD59-A6C34878D82A}">
                    <a16:rowId xmlns:a16="http://schemas.microsoft.com/office/drawing/2014/main" val="10002"/>
                  </a:ext>
                </a:extLst>
              </a:tr>
              <a:tr h="1329165">
                <a:tc>
                  <a:txBody>
                    <a:bodyPr/>
                    <a:lstStyle/>
                    <a:p>
                      <a:pPr>
                        <a:buNone/>
                      </a:pPr>
                      <a:r>
                        <a:rPr lang="en-US" dirty="0"/>
                        <a:t>3</a:t>
                      </a:r>
                    </a:p>
                  </a:txBody>
                  <a:tcPr/>
                </a:tc>
                <a:tc>
                  <a:txBody>
                    <a:bodyPr/>
                    <a:lstStyle/>
                    <a:p>
                      <a:pPr>
                        <a:buNone/>
                      </a:pPr>
                      <a:r>
                        <a:rPr lang="en-IN" sz="1100" kern="1200" dirty="0">
                          <a:solidFill>
                            <a:schemeClr val="dk1"/>
                          </a:solidFill>
                          <a:effectLst/>
                          <a:latin typeface="+mn-lt"/>
                          <a:ea typeface="+mn-ea"/>
                          <a:cs typeface="+mn-cs"/>
                          <a:hlinkClick r:id="rId12"/>
                        </a:rPr>
                        <a:t>Deepjyoti Roy</a:t>
                      </a:r>
                      <a:r>
                        <a:rPr lang="en-IN" sz="1100" dirty="0"/>
                        <a:t> &amp; </a:t>
                      </a:r>
                      <a:r>
                        <a:rPr lang="en-IN" sz="1100" kern="1200" dirty="0">
                          <a:solidFill>
                            <a:schemeClr val="dk1"/>
                          </a:solidFill>
                          <a:effectLst/>
                          <a:latin typeface="+mn-lt"/>
                          <a:ea typeface="+mn-ea"/>
                          <a:cs typeface="+mn-cs"/>
                          <a:hlinkClick r:id="rId13"/>
                        </a:rPr>
                        <a:t>Mala Dutta</a:t>
                      </a:r>
                      <a:r>
                        <a:rPr lang="en-IN" sz="1100" dirty="0"/>
                        <a:t> </a:t>
                      </a:r>
                      <a:endParaRPr lang="en-US" sz="1100" dirty="0"/>
                    </a:p>
                  </a:txBody>
                  <a:tcPr/>
                </a:tc>
                <a:tc>
                  <a:txBody>
                    <a:bodyPr/>
                    <a:lstStyle/>
                    <a:p>
                      <a:r>
                        <a:rPr lang="en-US" sz="1100" b="0" i="0" kern="1200" dirty="0">
                          <a:solidFill>
                            <a:schemeClr val="dk1"/>
                          </a:solidFill>
                          <a:effectLst/>
                          <a:latin typeface="+mn-lt"/>
                          <a:ea typeface="+mn-ea"/>
                          <a:cs typeface="+mn-cs"/>
                        </a:rPr>
                        <a:t>A systematic review and research perspective on recommender systems</a:t>
                      </a:r>
                    </a:p>
                  </a:txBody>
                  <a:tcPr/>
                </a:tc>
                <a:tc>
                  <a:txBody>
                    <a:bodyPr/>
                    <a:lstStyle/>
                    <a:p>
                      <a:pPr>
                        <a:buNone/>
                      </a:pPr>
                      <a:r>
                        <a:rPr lang="en-US" sz="1200" dirty="0"/>
                        <a:t> </a:t>
                      </a:r>
                      <a:r>
                        <a:rPr lang="en-IN" sz="1200" dirty="0"/>
                        <a:t>Recommender systems use algorithms like content-based filtering (e.g., cosine similarity), collaborative filtering (KNN), and hybrid methods to provide personalized suggestions. Advanced techniques such as, neural networks, further enhance accuracy. </a:t>
                      </a:r>
                      <a:endParaRPr lang="en-US" sz="1200" dirty="0"/>
                    </a:p>
                  </a:txBody>
                  <a:tcPr/>
                </a:tc>
                <a:tc>
                  <a:txBody>
                    <a:bodyPr/>
                    <a:lstStyle/>
                    <a:p>
                      <a:pPr>
                        <a:buNone/>
                      </a:pPr>
                      <a:r>
                        <a:rPr lang="en-US" sz="1200" b="0" i="1" kern="1200" dirty="0">
                          <a:solidFill>
                            <a:schemeClr val="dk1"/>
                          </a:solidFill>
                          <a:effectLst/>
                          <a:latin typeface="+mn-lt"/>
                          <a:ea typeface="+mn-ea"/>
                          <a:cs typeface="+mn-cs"/>
                          <a:hlinkClick r:id="rId14"/>
                        </a:rPr>
                        <a:t>Journal of Big Data</a:t>
                      </a:r>
                      <a:r>
                        <a:rPr lang="en-US" sz="1200" b="0" i="0" kern="1200" dirty="0">
                          <a:solidFill>
                            <a:schemeClr val="dk1"/>
                          </a:solidFill>
                          <a:effectLst/>
                          <a:latin typeface="+mn-lt"/>
                          <a:ea typeface="+mn-ea"/>
                          <a:cs typeface="+mn-cs"/>
                        </a:rPr>
                        <a:t> </a:t>
                      </a:r>
                      <a:r>
                        <a:rPr lang="en-US" sz="1200" b="1" i="0" kern="1200" dirty="0">
                          <a:solidFill>
                            <a:schemeClr val="dk1"/>
                          </a:solidFill>
                          <a:effectLst/>
                          <a:latin typeface="+mn-lt"/>
                          <a:ea typeface="+mn-ea"/>
                          <a:cs typeface="+mn-cs"/>
                        </a:rPr>
                        <a:t>volume 9</a:t>
                      </a:r>
                      <a:r>
                        <a:rPr lang="en-US" sz="1200" b="0" i="0" kern="1200" dirty="0">
                          <a:solidFill>
                            <a:schemeClr val="dk1"/>
                          </a:solidFill>
                          <a:effectLst/>
                          <a:latin typeface="+mn-lt"/>
                          <a:ea typeface="+mn-ea"/>
                          <a:cs typeface="+mn-cs"/>
                        </a:rPr>
                        <a:t>, Article number: 59 (2022) </a:t>
                      </a:r>
                      <a:endParaRPr lang="en-US" sz="1200" dirty="0"/>
                    </a:p>
                  </a:txBody>
                  <a:tcPr/>
                </a:tc>
                <a:tc>
                  <a:txBody>
                    <a:bodyPr/>
                    <a:lstStyle/>
                    <a:p>
                      <a:pPr>
                        <a:buNone/>
                      </a:pPr>
                      <a:r>
                        <a:rPr lang="en-US" dirty="0"/>
                        <a:t>2022</a:t>
                      </a:r>
                    </a:p>
                  </a:txBody>
                  <a:tcPr/>
                </a:tc>
                <a:extLst>
                  <a:ext uri="{0D108BD9-81ED-4DB2-BD59-A6C34878D82A}">
                    <a16:rowId xmlns:a16="http://schemas.microsoft.com/office/drawing/2014/main" val="10003"/>
                  </a:ext>
                </a:extLst>
              </a:tr>
              <a:tr h="1329165">
                <a:tc>
                  <a:txBody>
                    <a:bodyPr/>
                    <a:lstStyle/>
                    <a:p>
                      <a:pPr>
                        <a:buNone/>
                      </a:pPr>
                      <a:r>
                        <a:rPr lang="en-US" dirty="0"/>
                        <a:t>4</a:t>
                      </a:r>
                    </a:p>
                  </a:txBody>
                  <a:tcPr/>
                </a:tc>
                <a:tc>
                  <a:txBody>
                    <a:bodyPr/>
                    <a:lstStyle/>
                    <a:p>
                      <a:r>
                        <a:rPr lang="en-IN" sz="1200" b="0" i="0" u="none" strike="noStrike" kern="1200" dirty="0">
                          <a:solidFill>
                            <a:schemeClr val="dk1"/>
                          </a:solidFill>
                          <a:effectLst/>
                          <a:latin typeface="+mn-lt"/>
                          <a:ea typeface="+mn-ea"/>
                          <a:cs typeface="+mn-cs"/>
                          <a:hlinkClick r:id="rId15"/>
                        </a:rPr>
                        <a:t>Ms. </a:t>
                      </a:r>
                      <a:r>
                        <a:rPr lang="en-IN" sz="1200" b="0" i="0" u="none" strike="noStrike" kern="1200" dirty="0" err="1">
                          <a:solidFill>
                            <a:schemeClr val="dk1"/>
                          </a:solidFill>
                          <a:effectLst/>
                          <a:latin typeface="+mn-lt"/>
                          <a:ea typeface="+mn-ea"/>
                          <a:cs typeface="+mn-cs"/>
                          <a:hlinkClick r:id="rId15"/>
                        </a:rPr>
                        <a:t>Tejashri</a:t>
                      </a:r>
                      <a:r>
                        <a:rPr lang="en-IN" sz="1200" b="0" i="0" u="none" strike="noStrike" kern="1200" dirty="0">
                          <a:solidFill>
                            <a:schemeClr val="dk1"/>
                          </a:solidFill>
                          <a:effectLst/>
                          <a:latin typeface="+mn-lt"/>
                          <a:ea typeface="+mn-ea"/>
                          <a:cs typeface="+mn-cs"/>
                          <a:hlinkClick r:id="rId15"/>
                        </a:rPr>
                        <a:t> Sharad Phalle</a:t>
                      </a:r>
                      <a:endParaRPr lang="en-IN" sz="1200" b="0" i="0" kern="1200" dirty="0">
                        <a:solidFill>
                          <a:schemeClr val="dk1"/>
                        </a:solidFill>
                        <a:effectLst/>
                        <a:latin typeface="+mn-lt"/>
                        <a:ea typeface="+mn-ea"/>
                        <a:cs typeface="+mn-cs"/>
                      </a:endParaRPr>
                    </a:p>
                    <a:p>
                      <a:r>
                        <a:rPr lang="en-IN" sz="1200" b="0" i="0" u="none" strike="noStrike" kern="1200" dirty="0">
                          <a:solidFill>
                            <a:schemeClr val="dk1"/>
                          </a:solidFill>
                          <a:effectLst/>
                          <a:latin typeface="+mn-lt"/>
                          <a:ea typeface="+mn-ea"/>
                          <a:cs typeface="+mn-cs"/>
                          <a:hlinkClick r:id="rId16"/>
                        </a:rPr>
                        <a:t>Prof. </a:t>
                      </a:r>
                      <a:r>
                        <a:rPr lang="en-IN" sz="1200" b="0" i="0" u="none" strike="noStrike" kern="1200" dirty="0" err="1">
                          <a:solidFill>
                            <a:schemeClr val="dk1"/>
                          </a:solidFill>
                          <a:effectLst/>
                          <a:latin typeface="+mn-lt"/>
                          <a:ea typeface="+mn-ea"/>
                          <a:cs typeface="+mn-cs"/>
                          <a:hlinkClick r:id="rId16"/>
                        </a:rPr>
                        <a:t>Shivendu</a:t>
                      </a:r>
                      <a:r>
                        <a:rPr lang="en-IN" sz="1200" b="0" i="0" u="none" strike="noStrike" kern="1200" dirty="0">
                          <a:solidFill>
                            <a:schemeClr val="dk1"/>
                          </a:solidFill>
                          <a:effectLst/>
                          <a:latin typeface="+mn-lt"/>
                          <a:ea typeface="+mn-ea"/>
                          <a:cs typeface="+mn-cs"/>
                          <a:hlinkClick r:id="rId16"/>
                        </a:rPr>
                        <a:t> Bhushan</a:t>
                      </a:r>
                      <a:endParaRPr lang="en-IN" sz="1200" b="0" i="0" kern="1200" dirty="0">
                        <a:solidFill>
                          <a:schemeClr val="dk1"/>
                        </a:solidFill>
                        <a:effectLst/>
                        <a:latin typeface="+mn-lt"/>
                        <a:ea typeface="+mn-ea"/>
                        <a:cs typeface="+mn-cs"/>
                      </a:endParaRPr>
                    </a:p>
                  </a:txBody>
                  <a:tcPr/>
                </a:tc>
                <a:tc>
                  <a:txBody>
                    <a:bodyPr/>
                    <a:lstStyle/>
                    <a:p>
                      <a:pPr>
                        <a:buNone/>
                      </a:pPr>
                      <a:r>
                        <a:rPr lang="en-US" sz="1200" b="0" i="0" kern="1200" dirty="0">
                          <a:solidFill>
                            <a:schemeClr val="dk1"/>
                          </a:solidFill>
                          <a:effectLst/>
                          <a:latin typeface="+mn-lt"/>
                          <a:ea typeface="+mn-ea"/>
                          <a:cs typeface="+mn-cs"/>
                        </a:rPr>
                        <a:t>Content Based Filtering And Collaborative Filtering: A Comparative Study</a:t>
                      </a:r>
                      <a:endParaRPr lang="en-US" sz="1200" b="0" dirty="0"/>
                    </a:p>
                  </a:txBody>
                  <a:tcPr/>
                </a:tc>
                <a:tc>
                  <a:txBody>
                    <a:bodyPr/>
                    <a:lstStyle/>
                    <a:p>
                      <a:pPr>
                        <a:buNone/>
                      </a:pPr>
                      <a:r>
                        <a:rPr lang="en-US" sz="1200" dirty="0"/>
                        <a:t>Content-Based Filtering (CBF) and Collaborative Filtering (CF) in recommendation systems. It discusses their strengths, weaknesses, and practical applications, emphasizing hybrid systems that combine both methods for robust and personalized suggestions.</a:t>
                      </a:r>
                    </a:p>
                  </a:txBody>
                  <a:tcPr/>
                </a:tc>
                <a:tc>
                  <a:txBody>
                    <a:bodyPr/>
                    <a:lstStyle/>
                    <a:p>
                      <a:r>
                        <a:rPr lang="en-US" sz="1200" b="0" i="0" kern="1200" dirty="0">
                          <a:solidFill>
                            <a:schemeClr val="dk1"/>
                          </a:solidFill>
                          <a:effectLst/>
                          <a:latin typeface="+mn-lt"/>
                          <a:ea typeface="+mn-ea"/>
                          <a:cs typeface="+mn-cs"/>
                        </a:rPr>
                        <a:t>Mar 2024</a:t>
                      </a:r>
                    </a:p>
                    <a:p>
                      <a:r>
                        <a:rPr lang="en-US" sz="1200" b="0" i="0" u="sng" kern="1200" dirty="0">
                          <a:solidFill>
                            <a:schemeClr val="dk1"/>
                          </a:solidFill>
                          <a:effectLst/>
                          <a:latin typeface="+mn-lt"/>
                          <a:ea typeface="+mn-ea"/>
                          <a:cs typeface="+mn-cs"/>
                          <a:hlinkClick r:id="rId17"/>
                        </a:rPr>
                        <a:t>Journal Of Advanced Zoology</a:t>
                      </a:r>
                      <a:r>
                        <a:rPr lang="en-US" sz="1200" b="0" i="0" kern="1200" dirty="0">
                          <a:solidFill>
                            <a:schemeClr val="dk1"/>
                          </a:solidFill>
                          <a:effectLst/>
                          <a:latin typeface="+mn-lt"/>
                          <a:ea typeface="+mn-ea"/>
                          <a:cs typeface="+mn-cs"/>
                        </a:rPr>
                        <a:t> 45(S4):96-100</a:t>
                      </a:r>
                    </a:p>
                    <a:p>
                      <a:r>
                        <a:rPr lang="en-US" sz="1200" b="0" i="0" kern="1200" dirty="0">
                          <a:solidFill>
                            <a:schemeClr val="dk1"/>
                          </a:solidFill>
                          <a:effectLst/>
                          <a:latin typeface="+mn-lt"/>
                          <a:ea typeface="+mn-ea"/>
                          <a:cs typeface="+mn-cs"/>
                        </a:rPr>
                        <a:t>DOI: </a:t>
                      </a:r>
                    </a:p>
                    <a:p>
                      <a:r>
                        <a:rPr lang="en-US" sz="1200" b="0" i="0" u="sng" kern="1200" dirty="0">
                          <a:solidFill>
                            <a:schemeClr val="dk1"/>
                          </a:solidFill>
                          <a:effectLst/>
                          <a:latin typeface="+mn-lt"/>
                          <a:ea typeface="+mn-ea"/>
                          <a:cs typeface="+mn-cs"/>
                          <a:hlinkClick r:id="rId18"/>
                        </a:rPr>
                        <a:t>10.53555/jaz.v45iS4.4158</a:t>
                      </a:r>
                      <a:endParaRPr lang="en-US" sz="1200" b="0" i="0" kern="1200" dirty="0">
                        <a:solidFill>
                          <a:schemeClr val="dk1"/>
                        </a:solidFill>
                        <a:effectLst/>
                        <a:latin typeface="+mn-lt"/>
                        <a:ea typeface="+mn-ea"/>
                        <a:cs typeface="+mn-cs"/>
                      </a:endParaRPr>
                    </a:p>
                  </a:txBody>
                  <a:tcPr/>
                </a:tc>
                <a:tc>
                  <a:txBody>
                    <a:bodyPr/>
                    <a:lstStyle/>
                    <a:p>
                      <a:pPr>
                        <a:buNone/>
                      </a:pPr>
                      <a:r>
                        <a:rPr lang="en-US" dirty="0"/>
                        <a:t>2014</a:t>
                      </a:r>
                    </a:p>
                  </a:txBody>
                  <a:tcPr/>
                </a:tc>
                <a:extLst>
                  <a:ext uri="{0D108BD9-81ED-4DB2-BD59-A6C34878D82A}">
                    <a16:rowId xmlns:a16="http://schemas.microsoft.com/office/drawing/2014/main" val="10004"/>
                  </a:ext>
                </a:extLst>
              </a:tr>
              <a:tr h="312745">
                <a:tc>
                  <a:txBody>
                    <a:bodyPr/>
                    <a:lstStyle/>
                    <a:p>
                      <a:pPr>
                        <a:buNone/>
                      </a:pPr>
                      <a:endParaRPr lang="en-US" dirty="0"/>
                    </a:p>
                  </a:txBody>
                  <a:tcPr/>
                </a:tc>
                <a:tc>
                  <a:txBody>
                    <a:bodyPr/>
                    <a:lstStyle/>
                    <a:p>
                      <a:pPr>
                        <a:buNone/>
                      </a:pPr>
                      <a:endParaRPr lang="en-US" sz="1200" dirty="0"/>
                    </a:p>
                  </a:txBody>
                  <a:tcPr/>
                </a:tc>
                <a:tc>
                  <a:txBody>
                    <a:bodyPr/>
                    <a:lstStyle/>
                    <a:p>
                      <a:pPr>
                        <a:buNone/>
                      </a:pPr>
                      <a:endParaRPr lang="en-US" sz="1200" dirty="0"/>
                    </a:p>
                  </a:txBody>
                  <a:tcPr/>
                </a:tc>
                <a:tc>
                  <a:txBody>
                    <a:bodyPr/>
                    <a:lstStyle/>
                    <a:p>
                      <a:pPr>
                        <a:buNone/>
                      </a:pPr>
                      <a:endParaRPr lang="en-US" sz="1200" dirty="0"/>
                    </a:p>
                  </a:txBody>
                  <a:tcPr/>
                </a:tc>
                <a:tc>
                  <a:txBody>
                    <a:bodyPr/>
                    <a:lstStyle/>
                    <a:p>
                      <a:pPr>
                        <a:buNone/>
                      </a:pPr>
                      <a:endParaRPr lang="en-US" sz="1200" dirty="0"/>
                    </a:p>
                  </a:txBody>
                  <a:tcPr/>
                </a:tc>
                <a:tc>
                  <a:txBody>
                    <a:bodyPr/>
                    <a:lstStyle/>
                    <a:p>
                      <a:pPr>
                        <a:buNone/>
                      </a:pPr>
                      <a:endParaRPr lang="en-US" dirty="0"/>
                    </a:p>
                  </a:txBody>
                  <a:tcPr/>
                </a:tc>
                <a:extLst>
                  <a:ext uri="{0D108BD9-81ED-4DB2-BD59-A6C34878D82A}">
                    <a16:rowId xmlns:a16="http://schemas.microsoft.com/office/drawing/2014/main" val="10005"/>
                  </a:ext>
                </a:extLst>
              </a:tr>
              <a:tr h="312745">
                <a:tc>
                  <a:txBody>
                    <a:bodyPr/>
                    <a:lstStyle/>
                    <a:p>
                      <a:pPr>
                        <a:buNone/>
                      </a:pPr>
                      <a:endParaRPr lang="en-US" dirty="0"/>
                    </a:p>
                  </a:txBody>
                  <a:tcPr/>
                </a:tc>
                <a:tc>
                  <a:txBody>
                    <a:bodyPr/>
                    <a:lstStyle/>
                    <a:p>
                      <a:pPr>
                        <a:buNone/>
                      </a:pPr>
                      <a:endParaRPr lang="en-US" dirty="0"/>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6"/>
                  </a:ext>
                </a:extLst>
              </a:tr>
              <a:tr h="312745">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dirty="0"/>
                    </a:p>
                  </a:txBody>
                  <a:tcP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a:xfrm>
            <a:off x="500744" y="8459626"/>
            <a:ext cx="2641600" cy="476250"/>
          </a:xfrm>
        </p:spPr>
        <p:txBody>
          <a:bodyPr/>
          <a:lstStyle/>
          <a:p>
            <a:pPr>
              <a:defRPr/>
            </a:pPr>
            <a:r>
              <a:rPr lang="en-US"/>
              <a:t>Third Review</a:t>
            </a:r>
            <a:endParaRPr lang="en-US" dirty="0"/>
          </a:p>
        </p:txBody>
      </p:sp>
      <p:sp>
        <p:nvSpPr>
          <p:cNvPr id="5" name="Footer Placeholder 4"/>
          <p:cNvSpPr>
            <a:spLocks noGrp="1"/>
          </p:cNvSpPr>
          <p:nvPr>
            <p:ph type="ftr" sz="quarter" idx="11"/>
          </p:nvPr>
        </p:nvSpPr>
        <p:spPr>
          <a:xfrm>
            <a:off x="3643087" y="8447250"/>
            <a:ext cx="3860800"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a:xfrm>
            <a:off x="9297436" y="7616825"/>
            <a:ext cx="2641600" cy="476250"/>
          </a:xfrm>
        </p:spPr>
        <p:txBody>
          <a:bodyPr/>
          <a:lstStyle/>
          <a:p>
            <a:pPr>
              <a:defRPr/>
            </a:pPr>
            <a:fld id="{BDC2143B-610F-499C-A392-DFFBE135A7B2}" type="slidenum">
              <a:rPr lang="en-US" altLang="en-US"/>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Existing Sytem</a:t>
            </a:r>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Current travel booking platforms use:</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Collaborative Filtering :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Recommends based on other users' preferences and past behavior. Struggles with new users due to lack of data, leading to less accurate suggestions.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1400" dirty="0">
                <a:latin typeface="Times New Roman" panose="02020603050405020304" pitchFamily="18" charset="0"/>
                <a:cs typeface="Times New Roman" panose="02020603050405020304" pitchFamily="18" charset="0"/>
              </a:rPr>
              <a:t>Ex :</a:t>
            </a:r>
            <a:r>
              <a:rPr lang="en-US" sz="1400" dirty="0">
                <a:latin typeface="Times New Roman" panose="02020603050405020304" pitchFamily="18" charset="0"/>
                <a:cs typeface="Times New Roman" panose="02020603050405020304" pitchFamily="18" charset="0"/>
              </a:rPr>
              <a:t>"Since User A booked trips to Paris and Rome, recommend Paris and Rome to User B who booked similar destinations."</a:t>
            </a:r>
            <a:endParaRPr kumimoji="0" lang="en-US" altLang="en-US" sz="140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Content-Based Filtering: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Suggests items by matching features with user interests . Can lack deep personalization and miss individual user nuances.</a:t>
            </a:r>
          </a:p>
          <a:p>
            <a:pPr algn="just">
              <a:buClr>
                <a:srgbClr val="CC0000"/>
              </a:buClr>
              <a:defRPr/>
            </a:pPr>
            <a:r>
              <a:rPr kumimoji="0" lang="en-US" altLang="en-US" sz="1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EX:</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"User A booked a beach resort in Hawaii; recommend a beach resort in the Bahamas with similar features to User A."</a:t>
            </a:r>
            <a:endParaRPr kumimoji="0" lang="en-US" altLang="en-US" sz="1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Rule-Based Systems: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Uses predefined rules or manual curation to recommend items. Not scalable or adaptive, resulting in a generic user experience.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Third Review</a:t>
            </a:r>
            <a:endParaRPr lang="en-IN"/>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7</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p>
        </p:txBody>
      </p:sp>
      <p:sp>
        <p:nvSpPr>
          <p:cNvPr id="3" name="Content Placeholder 2"/>
          <p:cNvSpPr>
            <a:spLocks noGrp="1"/>
          </p:cNvSpPr>
          <p:nvPr>
            <p:ph idx="1"/>
          </p:nvPr>
        </p:nvSpPr>
        <p:spPr/>
        <p:txBody>
          <a:bodyPr/>
          <a:lstStyle/>
          <a:p>
            <a:pPr algn="just"/>
            <a:r>
              <a:rPr lang="en-US" sz="2400" b="1" dirty="0">
                <a:solidFill>
                  <a:srgbClr val="FF0000"/>
                </a:solidFill>
                <a:latin typeface="Times New Roman" panose="02020603050405020304" pitchFamily="18" charset="0"/>
                <a:cs typeface="Times New Roman" panose="02020603050405020304" pitchFamily="18" charset="0"/>
              </a:rPr>
              <a:t>Data Sparsity: </a:t>
            </a:r>
            <a:r>
              <a:rPr lang="en-US" sz="2400" dirty="0">
                <a:latin typeface="Times New Roman" panose="02020603050405020304" pitchFamily="18" charset="0"/>
                <a:cs typeface="Times New Roman" panose="02020603050405020304" pitchFamily="18" charset="0"/>
              </a:rPr>
              <a:t>Limited user interaction data can lead to less accurate recommendations. This makes it challenging to provide relevant suggestions, especially for new or infrequent users.</a:t>
            </a:r>
          </a:p>
          <a:p>
            <a:pPr algn="just"/>
            <a:r>
              <a:rPr lang="en-US" sz="2400" b="1" dirty="0">
                <a:solidFill>
                  <a:srgbClr val="FF0000"/>
                </a:solidFill>
                <a:latin typeface="Times New Roman" panose="02020603050405020304" pitchFamily="18" charset="0"/>
                <a:cs typeface="Times New Roman" panose="02020603050405020304" pitchFamily="18" charset="0"/>
              </a:rPr>
              <a:t>Limited Personalization: </a:t>
            </a:r>
            <a:r>
              <a:rPr lang="en-US" sz="2400" dirty="0">
                <a:latin typeface="Times New Roman" panose="02020603050405020304" pitchFamily="18" charset="0"/>
                <a:cs typeface="Times New Roman" panose="02020603050405020304" pitchFamily="18" charset="0"/>
              </a:rPr>
              <a:t>Recommendations may not fully align with individual user preferences. Systems often provide generic suggestions that fail to address specific user interests.</a:t>
            </a:r>
          </a:p>
          <a:p>
            <a:pPr algn="just"/>
            <a:r>
              <a:rPr lang="en-US" sz="2400" b="1" dirty="0">
                <a:solidFill>
                  <a:srgbClr val="FF0000"/>
                </a:solidFill>
                <a:latin typeface="Times New Roman" panose="02020603050405020304" pitchFamily="18" charset="0"/>
                <a:cs typeface="Times New Roman" panose="02020603050405020304" pitchFamily="18" charset="0"/>
              </a:rPr>
              <a:t>Cold Start Problem: </a:t>
            </a:r>
            <a:r>
              <a:rPr lang="en-US" sz="2400" dirty="0">
                <a:latin typeface="Times New Roman" panose="02020603050405020304" pitchFamily="18" charset="0"/>
                <a:cs typeface="Times New Roman" panose="02020603050405020304" pitchFamily="18" charset="0"/>
              </a:rPr>
              <a:t>New users or destinations with minimal data struggle to receive relevant recommendations. This results in less personalized experiences for newcomers to the system.</a:t>
            </a:r>
          </a:p>
          <a:p>
            <a:pPr algn="just"/>
            <a:r>
              <a:rPr lang="en-US" sz="2400" b="1" dirty="0">
                <a:solidFill>
                  <a:srgbClr val="FF0000"/>
                </a:solidFill>
                <a:latin typeface="Times New Roman" panose="02020603050405020304" pitchFamily="18" charset="0"/>
                <a:cs typeface="Times New Roman" panose="02020603050405020304" pitchFamily="18" charset="0"/>
              </a:rPr>
              <a:t>Scalability Issues: </a:t>
            </a:r>
            <a:r>
              <a:rPr lang="en-US" sz="2400" dirty="0">
                <a:latin typeface="Times New Roman" panose="02020603050405020304" pitchFamily="18" charset="0"/>
                <a:cs typeface="Times New Roman" panose="02020603050405020304" pitchFamily="18" charset="0"/>
              </a:rPr>
              <a:t>As the number of users and items grows, system performance can degrade. This can affect recommendation accuracy and response times.</a:t>
            </a:r>
          </a:p>
          <a:p>
            <a:endParaRPr lang="en-US" dirty="0"/>
          </a:p>
        </p:txBody>
      </p:sp>
      <p:sp>
        <p:nvSpPr>
          <p:cNvPr id="4" name="Date Placeholder 3"/>
          <p:cNvSpPr>
            <a:spLocks noGrp="1"/>
          </p:cNvSpPr>
          <p:nvPr>
            <p:ph type="dt" sz="half" idx="10"/>
          </p:nvPr>
        </p:nvSpPr>
        <p:spPr/>
        <p:txBody>
          <a:bodyPr/>
          <a:lstStyle/>
          <a:p>
            <a:pPr>
              <a:defRPr/>
            </a:pPr>
            <a:r>
              <a:rPr lang="en-US"/>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9" y="386532"/>
            <a:ext cx="10668000" cy="1216025"/>
          </a:xfrm>
        </p:spPr>
        <p:txBody>
          <a:bodyPr/>
          <a:lstStyle/>
          <a:p>
            <a:r>
              <a:rPr lang="en-IN" altLang="en-US"/>
              <a:t>Proposed System</a:t>
            </a:r>
          </a:p>
        </p:txBody>
      </p:sp>
      <p:sp>
        <p:nvSpPr>
          <p:cNvPr id="3" name="Content Placeholder 2"/>
          <p:cNvSpPr>
            <a:spLocks noGrp="1"/>
          </p:cNvSpPr>
          <p:nvPr>
            <p:ph idx="1"/>
          </p:nvPr>
        </p:nvSpPr>
        <p:spPr/>
        <p:txBody>
          <a:bodyPr/>
          <a:lstStyle/>
          <a:p>
            <a:r>
              <a:rPr lang="en-US" altLang="en-US" sz="2400" dirty="0">
                <a:solidFill>
                  <a:srgbClr val="FF0000"/>
                </a:solidFill>
                <a:latin typeface="Times New Roman" panose="02020603050405020304" pitchFamily="18" charset="0"/>
                <a:cs typeface="Times New Roman" panose="02020603050405020304" pitchFamily="18" charset="0"/>
              </a:rPr>
              <a:t>Data Handling:</a:t>
            </a:r>
            <a:r>
              <a:rPr lang="en-US" sz="2400" dirty="0">
                <a:latin typeface="Times New Roman" panose="02020603050405020304" pitchFamily="18" charset="0"/>
                <a:cs typeface="Times New Roman" panose="02020603050405020304" pitchFamily="18" charset="0"/>
              </a:rPr>
              <a:t> To overcome data sparsity and cold-start issue, this system uses a combined collaborative and content-based approach.</a:t>
            </a:r>
          </a:p>
          <a:p>
            <a:r>
              <a:rPr lang="en-US" altLang="en-US" sz="2400" dirty="0">
                <a:solidFill>
                  <a:srgbClr val="FF0000"/>
                </a:solidFill>
                <a:latin typeface="Times New Roman" panose="02020603050405020304" pitchFamily="18" charset="0"/>
                <a:cs typeface="Times New Roman" panose="02020603050405020304" pitchFamily="18" charset="0"/>
              </a:rPr>
              <a:t>Personalization: </a:t>
            </a:r>
            <a:r>
              <a:rPr lang="en-US" altLang="en-US" sz="2400" dirty="0">
                <a:latin typeface="Times New Roman" panose="02020603050405020304" pitchFamily="18" charset="0"/>
                <a:cs typeface="Times New Roman" panose="02020603050405020304" pitchFamily="18" charset="0"/>
              </a:rPr>
              <a:t>This system provides advanced, tailored recommendations using hybrid filtering.</a:t>
            </a:r>
          </a:p>
          <a:p>
            <a:r>
              <a:rPr lang="en-US" altLang="en-US" sz="2400" dirty="0">
                <a:solidFill>
                  <a:srgbClr val="FF0000"/>
                </a:solidFill>
                <a:latin typeface="Times New Roman" panose="02020603050405020304" pitchFamily="18" charset="0"/>
                <a:cs typeface="Times New Roman" panose="02020603050405020304" pitchFamily="18" charset="0"/>
              </a:rPr>
              <a:t>Adaptability: </a:t>
            </a:r>
            <a:r>
              <a:rPr lang="en-US" altLang="en-US" sz="2400" dirty="0">
                <a:latin typeface="Times New Roman" panose="02020603050405020304" pitchFamily="18" charset="0"/>
                <a:cs typeface="Times New Roman" panose="02020603050405020304" pitchFamily="18" charset="0"/>
              </a:rPr>
              <a:t>Existing systems have static recommendations, this system adapts in real-time based on user feedback.</a:t>
            </a:r>
          </a:p>
          <a:p>
            <a:r>
              <a:rPr lang="en-US" altLang="en-US" sz="2400" dirty="0">
                <a:solidFill>
                  <a:srgbClr val="FF0000"/>
                </a:solidFill>
                <a:latin typeface="Times New Roman" panose="02020603050405020304" pitchFamily="18" charset="0"/>
                <a:cs typeface="Times New Roman" panose="02020603050405020304" pitchFamily="18" charset="0"/>
              </a:rPr>
              <a:t>Accuracy: </a:t>
            </a:r>
            <a:r>
              <a:rPr lang="en-US" altLang="en-US" sz="2400" dirty="0">
                <a:latin typeface="Times New Roman" panose="02020603050405020304" pitchFamily="18" charset="0"/>
                <a:cs typeface="Times New Roman" panose="02020603050405020304" pitchFamily="18" charset="0"/>
              </a:rPr>
              <a:t>This system enhance accuracy using matrix factorization techniques.</a:t>
            </a:r>
          </a:p>
          <a:p>
            <a:r>
              <a:rPr lang="en-US" altLang="en-US" sz="2400" dirty="0">
                <a:solidFill>
                  <a:srgbClr val="FF0000"/>
                </a:solidFill>
                <a:latin typeface="Times New Roman" panose="02020603050405020304" pitchFamily="18" charset="0"/>
                <a:cs typeface="Times New Roman" panose="02020603050405020304" pitchFamily="18" charset="0"/>
              </a:rPr>
              <a:t>Scalability: </a:t>
            </a:r>
            <a:r>
              <a:rPr lang="en-US" altLang="en-US" sz="2400" dirty="0">
                <a:latin typeface="Times New Roman" panose="02020603050405020304" pitchFamily="18" charset="0"/>
                <a:cs typeface="Times New Roman" panose="02020603050405020304" pitchFamily="18" charset="0"/>
              </a:rPr>
              <a:t>Existing systems face scalability issues, this system is designed for seamless expansion and feature integration.</a:t>
            </a:r>
            <a:endParaRPr lang="en-IN"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9</a:t>
            </a:fld>
            <a:endParaRPr lang="en-US"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2714</TotalTime>
  <Words>2396</Words>
  <Application>Microsoft Office PowerPoint</Application>
  <PresentationFormat>Widescreen</PresentationFormat>
  <Paragraphs>315</Paragraphs>
  <Slides>34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Segoe UI</vt:lpstr>
      <vt:lpstr>Times New Roman</vt:lpstr>
      <vt:lpstr>Verdana</vt:lpstr>
      <vt:lpstr>Wingdings</vt:lpstr>
      <vt:lpstr>Profile</vt:lpstr>
      <vt:lpstr>PowerPoint Presentation</vt:lpstr>
      <vt:lpstr>Problem Statement and Motivation</vt:lpstr>
      <vt:lpstr>Objectives</vt:lpstr>
      <vt:lpstr>Abstract</vt:lpstr>
      <vt:lpstr> Introduction and Overview of the Project.</vt:lpstr>
      <vt:lpstr>Literature Survey</vt:lpstr>
      <vt:lpstr>Existing Sytem</vt:lpstr>
      <vt:lpstr>Drawback of Existing System</vt:lpstr>
      <vt:lpstr>Proposed System</vt:lpstr>
      <vt:lpstr>System Architecture</vt:lpstr>
      <vt:lpstr>List of Modules</vt:lpstr>
      <vt:lpstr>Data Preprocessing Module Content </vt:lpstr>
      <vt:lpstr>Data Preprocessing Module DFD </vt:lpstr>
      <vt:lpstr>Data Preprocessing Module Output </vt:lpstr>
      <vt:lpstr>Collaborative Filtering Module  Content (SVD)</vt:lpstr>
      <vt:lpstr>Collaborative Filtering Module Calculation (SVD)</vt:lpstr>
      <vt:lpstr>Collaborative Filtering Module Calculation  (SVD)</vt:lpstr>
      <vt:lpstr>Collaborative Filtering Module DFD</vt:lpstr>
      <vt:lpstr>Collaborative Filtering Module Output</vt:lpstr>
      <vt:lpstr>Content-based Filtering Module Content</vt:lpstr>
      <vt:lpstr>Content-based Filtering Module DFD</vt:lpstr>
      <vt:lpstr>Content-based Filtering Module Calculation</vt:lpstr>
      <vt:lpstr>Content-based Filtering Module Calculation</vt:lpstr>
      <vt:lpstr>Content-based Filtering Module Calculation</vt:lpstr>
      <vt:lpstr>Content-based Filtering Module Output Relation</vt:lpstr>
      <vt:lpstr>Content-based Filtering Module Output</vt:lpstr>
      <vt:lpstr>Recommendation Engine Module Content</vt:lpstr>
      <vt:lpstr>Recommendation Engine Module DFD</vt:lpstr>
      <vt:lpstr>Recommendation Engine Module Output</vt:lpstr>
      <vt:lpstr>WEB INTERFACE</vt:lpstr>
      <vt:lpstr>WEB INTERFACE</vt:lpstr>
      <vt:lpstr>WEB INTERFACE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keerthika p</cp:lastModifiedBy>
  <cp:revision>28</cp:revision>
  <dcterms:created xsi:type="dcterms:W3CDTF">2023-08-03T04:32:00Z</dcterms:created>
  <dcterms:modified xsi:type="dcterms:W3CDTF">2024-11-22T13:41:05Z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