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1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6887320-B27D-4EA2-8B9E-5C6E10955C98}" type="datetimeFigureOut">
              <a:rPr lang="en-IN" smtClean="0"/>
              <a:t>06-09-2024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00C2EAA3-BA35-4FF2-AB51-EDA6793B527F}"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3872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887320-B27D-4EA2-8B9E-5C6E10955C98}" type="datetimeFigureOut">
              <a:rPr lang="en-IN" smtClean="0"/>
              <a:t>06-09-2024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C2EAA3-BA35-4FF2-AB51-EDA6793B527F}" type="slidenum">
              <a:rPr lang="en-IN" smtClean="0"/>
              <a:t>‹#›</a:t>
            </a:fld>
            <a:endParaRPr lang="en-IN"/>
          </a:p>
        </p:txBody>
      </p:sp>
    </p:spTree>
    <p:extLst>
      <p:ext uri="{BB962C8B-B14F-4D97-AF65-F5344CB8AC3E}">
        <p14:creationId xmlns:p14="http://schemas.microsoft.com/office/powerpoint/2010/main" val="597847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887320-B27D-4EA2-8B9E-5C6E10955C98}" type="datetimeFigureOut">
              <a:rPr lang="en-IN" smtClean="0"/>
              <a:t>06-09-2024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C2EAA3-BA35-4FF2-AB51-EDA6793B527F}"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169961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887320-B27D-4EA2-8B9E-5C6E10955C98}" type="datetimeFigureOut">
              <a:rPr lang="en-IN" smtClean="0"/>
              <a:t>06-09-2024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C2EAA3-BA35-4FF2-AB51-EDA6793B527F}"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03026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887320-B27D-4EA2-8B9E-5C6E10955C98}" type="datetimeFigureOut">
              <a:rPr lang="en-IN" smtClean="0"/>
              <a:t>06-09-2024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C2EAA3-BA35-4FF2-AB51-EDA6793B527F}" type="slidenum">
              <a:rPr lang="en-IN" smtClean="0"/>
              <a:t>‹#›</a:t>
            </a:fld>
            <a:endParaRPr lang="en-IN"/>
          </a:p>
        </p:txBody>
      </p:sp>
    </p:spTree>
    <p:extLst>
      <p:ext uri="{BB962C8B-B14F-4D97-AF65-F5344CB8AC3E}">
        <p14:creationId xmlns:p14="http://schemas.microsoft.com/office/powerpoint/2010/main" val="6162429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887320-B27D-4EA2-8B9E-5C6E10955C98}" type="datetimeFigureOut">
              <a:rPr lang="en-IN" smtClean="0"/>
              <a:t>06-09-2024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C2EAA3-BA35-4FF2-AB51-EDA6793B527F}"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47789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887320-B27D-4EA2-8B9E-5C6E10955C98}" type="datetimeFigureOut">
              <a:rPr lang="en-IN" smtClean="0"/>
              <a:t>06-09-2024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C2EAA3-BA35-4FF2-AB51-EDA6793B527F}"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71582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887320-B27D-4EA2-8B9E-5C6E10955C98}" type="datetimeFigureOut">
              <a:rPr lang="en-IN" smtClean="0"/>
              <a:t>06-09-2024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C2EAA3-BA35-4FF2-AB51-EDA6793B527F}"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174354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887320-B27D-4EA2-8B9E-5C6E10955C98}" type="datetimeFigureOut">
              <a:rPr lang="en-IN" smtClean="0"/>
              <a:t>06-09-2024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C2EAA3-BA35-4FF2-AB51-EDA6793B527F}"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9159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887320-B27D-4EA2-8B9E-5C6E10955C98}" type="datetimeFigureOut">
              <a:rPr lang="en-IN" smtClean="0"/>
              <a:t>06-09-2024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C2EAA3-BA35-4FF2-AB51-EDA6793B527F}" type="slidenum">
              <a:rPr lang="en-IN" smtClean="0"/>
              <a:t>‹#›</a:t>
            </a:fld>
            <a:endParaRPr lang="en-IN"/>
          </a:p>
        </p:txBody>
      </p:sp>
    </p:spTree>
    <p:extLst>
      <p:ext uri="{BB962C8B-B14F-4D97-AF65-F5344CB8AC3E}">
        <p14:creationId xmlns:p14="http://schemas.microsoft.com/office/powerpoint/2010/main" val="3971076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887320-B27D-4EA2-8B9E-5C6E10955C98}" type="datetimeFigureOut">
              <a:rPr lang="en-IN" smtClean="0"/>
              <a:t>06-09-2024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C2EAA3-BA35-4FF2-AB51-EDA6793B527F}"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42221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887320-B27D-4EA2-8B9E-5C6E10955C98}" type="datetimeFigureOut">
              <a:rPr lang="en-IN" smtClean="0"/>
              <a:t>06-09-2024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C2EAA3-BA35-4FF2-AB51-EDA6793B527F}" type="slidenum">
              <a:rPr lang="en-IN" smtClean="0"/>
              <a:t>‹#›</a:t>
            </a:fld>
            <a:endParaRPr lang="en-IN"/>
          </a:p>
        </p:txBody>
      </p:sp>
    </p:spTree>
    <p:extLst>
      <p:ext uri="{BB962C8B-B14F-4D97-AF65-F5344CB8AC3E}">
        <p14:creationId xmlns:p14="http://schemas.microsoft.com/office/powerpoint/2010/main" val="2532329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887320-B27D-4EA2-8B9E-5C6E10955C98}" type="datetimeFigureOut">
              <a:rPr lang="en-IN" smtClean="0"/>
              <a:t>06-09-2024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0C2EAA3-BA35-4FF2-AB51-EDA6793B527F}"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97622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887320-B27D-4EA2-8B9E-5C6E10955C98}" type="datetimeFigureOut">
              <a:rPr lang="en-IN" smtClean="0"/>
              <a:t>06-09-2024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0C2EAA3-BA35-4FF2-AB51-EDA6793B527F}"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7505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887320-B27D-4EA2-8B9E-5C6E10955C98}" type="datetimeFigureOut">
              <a:rPr lang="en-IN" smtClean="0"/>
              <a:t>06-09-2024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0C2EAA3-BA35-4FF2-AB51-EDA6793B527F}" type="slidenum">
              <a:rPr lang="en-IN" smtClean="0"/>
              <a:t>‹#›</a:t>
            </a:fld>
            <a:endParaRPr lang="en-IN"/>
          </a:p>
        </p:txBody>
      </p:sp>
    </p:spTree>
    <p:extLst>
      <p:ext uri="{BB962C8B-B14F-4D97-AF65-F5344CB8AC3E}">
        <p14:creationId xmlns:p14="http://schemas.microsoft.com/office/powerpoint/2010/main" val="1127954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887320-B27D-4EA2-8B9E-5C6E10955C98}" type="datetimeFigureOut">
              <a:rPr lang="en-IN" smtClean="0"/>
              <a:t>06-09-2024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C2EAA3-BA35-4FF2-AB51-EDA6793B527F}"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1806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887320-B27D-4EA2-8B9E-5C6E10955C98}" type="datetimeFigureOut">
              <a:rPr lang="en-IN" smtClean="0"/>
              <a:t>06-09-2024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C2EAA3-BA35-4FF2-AB51-EDA6793B527F}" type="slidenum">
              <a:rPr lang="en-IN" smtClean="0"/>
              <a:t>‹#›</a:t>
            </a:fld>
            <a:endParaRPr lang="en-IN"/>
          </a:p>
        </p:txBody>
      </p:sp>
    </p:spTree>
    <p:extLst>
      <p:ext uri="{BB962C8B-B14F-4D97-AF65-F5344CB8AC3E}">
        <p14:creationId xmlns:p14="http://schemas.microsoft.com/office/powerpoint/2010/main" val="4001908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6887320-B27D-4EA2-8B9E-5C6E10955C98}" type="datetimeFigureOut">
              <a:rPr lang="en-IN" smtClean="0"/>
              <a:t>06-09-2024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0C2EAA3-BA35-4FF2-AB51-EDA6793B527F}" type="slidenum">
              <a:rPr lang="en-IN" smtClean="0"/>
              <a:t>‹#›</a:t>
            </a:fld>
            <a:endParaRPr lang="en-IN"/>
          </a:p>
        </p:txBody>
      </p:sp>
    </p:spTree>
    <p:extLst>
      <p:ext uri="{BB962C8B-B14F-4D97-AF65-F5344CB8AC3E}">
        <p14:creationId xmlns:p14="http://schemas.microsoft.com/office/powerpoint/2010/main" val="899109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A6BC4A-5FA2-3383-85C9-5E51F69870E2}"/>
              </a:ext>
            </a:extLst>
          </p:cNvPr>
          <p:cNvSpPr/>
          <p:nvPr/>
        </p:nvSpPr>
        <p:spPr>
          <a:xfrm>
            <a:off x="2408903" y="1592826"/>
            <a:ext cx="7334865" cy="375592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34B9A749-2D47-6C98-0123-7A1513C8050E}"/>
              </a:ext>
            </a:extLst>
          </p:cNvPr>
          <p:cNvSpPr>
            <a:spLocks noGrp="1"/>
          </p:cNvSpPr>
          <p:nvPr>
            <p:ph type="ctrTitle"/>
          </p:nvPr>
        </p:nvSpPr>
        <p:spPr>
          <a:xfrm>
            <a:off x="147484" y="265472"/>
            <a:ext cx="11975689" cy="1042218"/>
          </a:xfrm>
        </p:spPr>
        <p:txBody>
          <a:bodyPr/>
          <a:lstStyle/>
          <a:p>
            <a:r>
              <a:rPr lang="en-US" b="1" i="0" u="none" strike="noStrike" dirty="0">
                <a:solidFill>
                  <a:srgbClr val="0F0F0F"/>
                </a:solidFill>
                <a:effectLst/>
                <a:latin typeface="Algerian" panose="04020705040A02060702" pitchFamily="82" charset="0"/>
              </a:rPr>
              <a:t>Salary Analysis using Excel </a:t>
            </a:r>
            <a:r>
              <a:rPr lang="en-US" b="0" i="0" dirty="0">
                <a:solidFill>
                  <a:srgbClr val="000000"/>
                </a:solidFill>
                <a:effectLst/>
                <a:latin typeface="Algerian" panose="04020705040A02060702" pitchFamily="82" charset="0"/>
              </a:rPr>
              <a:t>​​</a:t>
            </a:r>
            <a:endParaRPr lang="en-IN" dirty="0">
              <a:latin typeface="Algerian" panose="04020705040A02060702" pitchFamily="82" charset="0"/>
            </a:endParaRPr>
          </a:p>
        </p:txBody>
      </p:sp>
      <p:sp>
        <p:nvSpPr>
          <p:cNvPr id="3" name="Subtitle 2">
            <a:extLst>
              <a:ext uri="{FF2B5EF4-FFF2-40B4-BE49-F238E27FC236}">
                <a16:creationId xmlns:a16="http://schemas.microsoft.com/office/drawing/2014/main" id="{7B98BBCF-D078-F605-281D-1AC2F283F57A}"/>
              </a:ext>
            </a:extLst>
          </p:cNvPr>
          <p:cNvSpPr>
            <a:spLocks noGrp="1"/>
          </p:cNvSpPr>
          <p:nvPr>
            <p:ph type="subTitle" idx="1"/>
          </p:nvPr>
        </p:nvSpPr>
        <p:spPr>
          <a:xfrm>
            <a:off x="2448232" y="1838632"/>
            <a:ext cx="7315199" cy="3139767"/>
          </a:xfrm>
        </p:spPr>
        <p:txBody>
          <a:bodyPr/>
          <a:lstStyle/>
          <a:p>
            <a:pPr algn="l"/>
            <a:r>
              <a:rPr lang="en-IN" b="1" dirty="0">
                <a:highlight>
                  <a:srgbClr val="FFFF00"/>
                </a:highlight>
              </a:rPr>
              <a:t>Student name	         : </a:t>
            </a:r>
            <a:r>
              <a:rPr lang="en-IN" b="1" dirty="0" err="1">
                <a:highlight>
                  <a:srgbClr val="FFFF00"/>
                </a:highlight>
              </a:rPr>
              <a:t>M.keerthika</a:t>
            </a:r>
            <a:r>
              <a:rPr lang="en-IN" b="1" dirty="0">
                <a:highlight>
                  <a:srgbClr val="FFFF00"/>
                </a:highlight>
              </a:rPr>
              <a:t> Register no:312204091</a:t>
            </a:r>
          </a:p>
          <a:p>
            <a:pPr algn="l"/>
            <a:r>
              <a:rPr lang="en-IN" b="1" dirty="0">
                <a:highlight>
                  <a:srgbClr val="FFFF00"/>
                </a:highlight>
              </a:rPr>
              <a:t>Naan </a:t>
            </a:r>
            <a:r>
              <a:rPr lang="en-IN" b="1" dirty="0" err="1">
                <a:highlight>
                  <a:srgbClr val="FFFF00"/>
                </a:highlight>
              </a:rPr>
              <a:t>mudhalavan</a:t>
            </a:r>
            <a:r>
              <a:rPr lang="en-IN" b="1" dirty="0">
                <a:highlight>
                  <a:srgbClr val="FFFF00"/>
                </a:highlight>
              </a:rPr>
              <a:t> id : 5F1565441706B07893D4345B1B18E04E</a:t>
            </a:r>
          </a:p>
          <a:p>
            <a:pPr algn="l"/>
            <a:r>
              <a:rPr lang="en-IN" b="1" dirty="0">
                <a:highlight>
                  <a:srgbClr val="FFFF00"/>
                </a:highlight>
              </a:rPr>
              <a:t>Department		  : B.com commerce </a:t>
            </a:r>
          </a:p>
          <a:p>
            <a:pPr algn="l"/>
            <a:r>
              <a:rPr lang="en-IN" b="1" dirty="0">
                <a:highlight>
                  <a:srgbClr val="FFFF00"/>
                </a:highlight>
              </a:rPr>
              <a:t>College			         : </a:t>
            </a:r>
            <a:r>
              <a:rPr lang="en-IN" b="1" dirty="0" err="1">
                <a:highlight>
                  <a:srgbClr val="FFFF00"/>
                </a:highlight>
              </a:rPr>
              <a:t>sriram</a:t>
            </a:r>
            <a:r>
              <a:rPr lang="en-IN" b="1" dirty="0">
                <a:highlight>
                  <a:srgbClr val="FFFF00"/>
                </a:highlight>
              </a:rPr>
              <a:t> college of arts and science </a:t>
            </a:r>
          </a:p>
          <a:p>
            <a:pPr algn="l"/>
            <a:r>
              <a:rPr lang="en-IN" b="1" dirty="0">
                <a:highlight>
                  <a:srgbClr val="FFFF00"/>
                </a:highlight>
              </a:rPr>
              <a:t>Mail id                        : keerthigak511@gmail.com</a:t>
            </a:r>
          </a:p>
        </p:txBody>
      </p:sp>
    </p:spTree>
    <p:extLst>
      <p:ext uri="{BB962C8B-B14F-4D97-AF65-F5344CB8AC3E}">
        <p14:creationId xmlns:p14="http://schemas.microsoft.com/office/powerpoint/2010/main" val="2115662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0D303A-73FD-A1A4-AA17-3AD0D831DEFE}"/>
              </a:ext>
            </a:extLst>
          </p:cNvPr>
          <p:cNvSpPr txBox="1"/>
          <p:nvPr/>
        </p:nvSpPr>
        <p:spPr>
          <a:xfrm>
            <a:off x="727587" y="727586"/>
            <a:ext cx="10835148" cy="769441"/>
          </a:xfrm>
          <a:prstGeom prst="rect">
            <a:avLst/>
          </a:prstGeom>
          <a:noFill/>
        </p:spPr>
        <p:txBody>
          <a:bodyPr wrap="square">
            <a:spAutoFit/>
          </a:bodyPr>
          <a:lstStyle/>
          <a:p>
            <a:pPr algn="ctr"/>
            <a:r>
              <a:rPr lang="en-US" sz="4400" b="1" i="0" u="none" strike="noStrike" dirty="0">
                <a:solidFill>
                  <a:srgbClr val="000000"/>
                </a:solidFill>
                <a:effectLst/>
                <a:latin typeface="Trebuchet MS" panose="020B0603020202020204" pitchFamily="34" charset="0"/>
              </a:rPr>
              <a:t>THE "WOW" IN OUR SOLUTION</a:t>
            </a:r>
            <a:r>
              <a:rPr lang="en-US" sz="4400" b="0" i="0" dirty="0">
                <a:solidFill>
                  <a:srgbClr val="000000"/>
                </a:solidFill>
                <a:effectLst/>
                <a:latin typeface="Trebuchet MS" panose="020B0603020202020204" pitchFamily="34" charset="0"/>
              </a:rPr>
              <a:t>​</a:t>
            </a:r>
            <a:endParaRPr lang="en-IN" sz="4400" dirty="0"/>
          </a:p>
        </p:txBody>
      </p:sp>
      <p:sp>
        <p:nvSpPr>
          <p:cNvPr id="5" name="TextBox 4">
            <a:extLst>
              <a:ext uri="{FF2B5EF4-FFF2-40B4-BE49-F238E27FC236}">
                <a16:creationId xmlns:a16="http://schemas.microsoft.com/office/drawing/2014/main" id="{300BC4FF-ED27-DA41-F8AB-039CBEC7E2E0}"/>
              </a:ext>
            </a:extLst>
          </p:cNvPr>
          <p:cNvSpPr txBox="1"/>
          <p:nvPr/>
        </p:nvSpPr>
        <p:spPr>
          <a:xfrm>
            <a:off x="5574890" y="1671484"/>
            <a:ext cx="4611329" cy="3785652"/>
          </a:xfrm>
          <a:prstGeom prst="rect">
            <a:avLst/>
          </a:prstGeom>
          <a:noFill/>
        </p:spPr>
        <p:txBody>
          <a:bodyPr wrap="square">
            <a:spAutoFit/>
          </a:bodyPr>
          <a:lstStyle/>
          <a:p>
            <a:r>
              <a:rPr lang="en-US" sz="2400" b="1" dirty="0"/>
              <a:t>By presenting the data in a visually engaging way and focusing on these standout insights, you can effectively showcase the strengths and opportunities within your workforce, leaving a strong impression on your audience. If you need help creating visuals or specific reports, let me know!</a:t>
            </a:r>
            <a:endParaRPr lang="en-IN" sz="2400" b="1" dirty="0"/>
          </a:p>
        </p:txBody>
      </p:sp>
      <p:pic>
        <p:nvPicPr>
          <p:cNvPr id="7" name="Picture 6">
            <a:extLst>
              <a:ext uri="{FF2B5EF4-FFF2-40B4-BE49-F238E27FC236}">
                <a16:creationId xmlns:a16="http://schemas.microsoft.com/office/drawing/2014/main" id="{368C153E-CAB9-4F91-7907-A94C44E59A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5355" y="1472447"/>
            <a:ext cx="3842723" cy="4469726"/>
          </a:xfrm>
          <a:prstGeom prst="rect">
            <a:avLst/>
          </a:prstGeom>
        </p:spPr>
      </p:pic>
    </p:spTree>
    <p:extLst>
      <p:ext uri="{BB962C8B-B14F-4D97-AF65-F5344CB8AC3E}">
        <p14:creationId xmlns:p14="http://schemas.microsoft.com/office/powerpoint/2010/main" val="2017906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0B061B-15A3-619D-AC96-AD61A41DC165}"/>
              </a:ext>
            </a:extLst>
          </p:cNvPr>
          <p:cNvSpPr txBox="1"/>
          <p:nvPr/>
        </p:nvSpPr>
        <p:spPr>
          <a:xfrm>
            <a:off x="678426" y="688258"/>
            <a:ext cx="8475406" cy="461665"/>
          </a:xfrm>
          <a:prstGeom prst="rect">
            <a:avLst/>
          </a:prstGeom>
          <a:noFill/>
        </p:spPr>
        <p:txBody>
          <a:bodyPr wrap="square">
            <a:spAutoFit/>
          </a:bodyPr>
          <a:lstStyle/>
          <a:p>
            <a:r>
              <a:rPr lang="en-US" sz="2400" b="1" i="0" u="none" strike="noStrike" dirty="0">
                <a:solidFill>
                  <a:srgbClr val="000000"/>
                </a:solidFill>
                <a:effectLst/>
                <a:latin typeface="Trebuchet MS" panose="020B0603020202020204" pitchFamily="34" charset="0"/>
              </a:rPr>
              <a:t>RESULTS</a:t>
            </a:r>
            <a:r>
              <a:rPr lang="en-US" sz="2400" b="0" i="0" dirty="0">
                <a:solidFill>
                  <a:srgbClr val="000000"/>
                </a:solidFill>
                <a:effectLst/>
                <a:latin typeface="Trebuchet MS" panose="020B0603020202020204" pitchFamily="34" charset="0"/>
              </a:rPr>
              <a:t>​</a:t>
            </a:r>
            <a:endParaRPr lang="en-IN" sz="2400" dirty="0"/>
          </a:p>
        </p:txBody>
      </p:sp>
      <p:pic>
        <p:nvPicPr>
          <p:cNvPr id="5" name="Graphic 4">
            <a:extLst>
              <a:ext uri="{FF2B5EF4-FFF2-40B4-BE49-F238E27FC236}">
                <a16:creationId xmlns:a16="http://schemas.microsoft.com/office/drawing/2014/main" id="{7242D7E2-DFC3-C648-7A15-B62A2600D4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88026" y="1159163"/>
            <a:ext cx="9350477" cy="4873268"/>
          </a:xfrm>
          <a:prstGeom prst="rect">
            <a:avLst/>
          </a:prstGeom>
        </p:spPr>
      </p:pic>
    </p:spTree>
    <p:extLst>
      <p:ext uri="{BB962C8B-B14F-4D97-AF65-F5344CB8AC3E}">
        <p14:creationId xmlns:p14="http://schemas.microsoft.com/office/powerpoint/2010/main" val="2570190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92896E-1051-8C60-B558-C09A671421A6}"/>
              </a:ext>
            </a:extLst>
          </p:cNvPr>
          <p:cNvSpPr txBox="1"/>
          <p:nvPr/>
        </p:nvSpPr>
        <p:spPr>
          <a:xfrm>
            <a:off x="619432" y="530942"/>
            <a:ext cx="8534400" cy="830997"/>
          </a:xfrm>
          <a:prstGeom prst="rect">
            <a:avLst/>
          </a:prstGeom>
          <a:noFill/>
        </p:spPr>
        <p:txBody>
          <a:bodyPr wrap="square">
            <a:spAutoFit/>
          </a:bodyPr>
          <a:lstStyle/>
          <a:p>
            <a:r>
              <a:rPr lang="en-US" sz="4800" b="1" i="0" u="none" strike="noStrike" dirty="0">
                <a:solidFill>
                  <a:srgbClr val="000000"/>
                </a:solidFill>
                <a:effectLst/>
                <a:latin typeface="Times New Roman" panose="02020603050405020304" pitchFamily="18" charset="0"/>
              </a:rPr>
              <a:t>conclusion</a:t>
            </a:r>
            <a:r>
              <a:rPr lang="en-US" sz="4800" b="0" i="0" dirty="0">
                <a:solidFill>
                  <a:srgbClr val="000000"/>
                </a:solidFill>
                <a:effectLst/>
                <a:latin typeface="Times New Roman" panose="02020603050405020304" pitchFamily="18" charset="0"/>
              </a:rPr>
              <a:t>​</a:t>
            </a:r>
            <a:endParaRPr lang="en-IN" sz="4800" dirty="0"/>
          </a:p>
        </p:txBody>
      </p:sp>
      <p:sp>
        <p:nvSpPr>
          <p:cNvPr id="5" name="TextBox 4">
            <a:extLst>
              <a:ext uri="{FF2B5EF4-FFF2-40B4-BE49-F238E27FC236}">
                <a16:creationId xmlns:a16="http://schemas.microsoft.com/office/drawing/2014/main" id="{E616FC63-7630-44C8-2060-4D6F3F77F948}"/>
              </a:ext>
            </a:extLst>
          </p:cNvPr>
          <p:cNvSpPr txBox="1"/>
          <p:nvPr/>
        </p:nvSpPr>
        <p:spPr>
          <a:xfrm>
            <a:off x="1179871" y="1917290"/>
            <a:ext cx="7973961" cy="3046988"/>
          </a:xfrm>
          <a:prstGeom prst="rect">
            <a:avLst/>
          </a:prstGeom>
          <a:noFill/>
        </p:spPr>
        <p:txBody>
          <a:bodyPr wrap="square">
            <a:spAutoFit/>
          </a:bodyPr>
          <a:lstStyle/>
          <a:p>
            <a:r>
              <a:rPr lang="en-US" sz="3200" dirty="0"/>
              <a:t>It seems like you've pasted a list of employee data, including their names, gender, department, salary, employment dates, employment type, and locations. How would you like to proceed with this information? Would you like any analysis, filtering, or specific insights derived from it?</a:t>
            </a:r>
            <a:endParaRPr lang="en-IN" sz="3200" dirty="0"/>
          </a:p>
        </p:txBody>
      </p:sp>
    </p:spTree>
    <p:extLst>
      <p:ext uri="{BB962C8B-B14F-4D97-AF65-F5344CB8AC3E}">
        <p14:creationId xmlns:p14="http://schemas.microsoft.com/office/powerpoint/2010/main" val="366655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681F67-0B89-E521-0D45-E08E38B822B1}"/>
              </a:ext>
            </a:extLst>
          </p:cNvPr>
          <p:cNvSpPr txBox="1"/>
          <p:nvPr/>
        </p:nvSpPr>
        <p:spPr>
          <a:xfrm>
            <a:off x="727587" y="788728"/>
            <a:ext cx="6115664" cy="707886"/>
          </a:xfrm>
          <a:prstGeom prst="rect">
            <a:avLst/>
          </a:prstGeom>
          <a:noFill/>
        </p:spPr>
        <p:txBody>
          <a:bodyPr wrap="square">
            <a:spAutoFit/>
          </a:bodyPr>
          <a:lstStyle/>
          <a:p>
            <a:r>
              <a:rPr lang="en-US" sz="4000" b="1" i="0" u="none" strike="noStrike" dirty="0">
                <a:solidFill>
                  <a:srgbClr val="000000"/>
                </a:solidFill>
                <a:effectLst/>
                <a:latin typeface="Trebuchet MS" panose="020B0603020202020204" pitchFamily="34" charset="0"/>
              </a:rPr>
              <a:t>PROJECT TITLE</a:t>
            </a:r>
            <a:r>
              <a:rPr lang="en-US" sz="4000" b="1" i="0" dirty="0">
                <a:solidFill>
                  <a:srgbClr val="000000"/>
                </a:solidFill>
                <a:effectLst/>
                <a:latin typeface="Trebuchet MS" panose="020B0603020202020204" pitchFamily="34" charset="0"/>
              </a:rPr>
              <a:t>​</a:t>
            </a:r>
            <a:endParaRPr lang="en-IN" sz="4000" b="1" dirty="0"/>
          </a:p>
        </p:txBody>
      </p:sp>
      <p:sp>
        <p:nvSpPr>
          <p:cNvPr id="5" name="TextBox 4">
            <a:extLst>
              <a:ext uri="{FF2B5EF4-FFF2-40B4-BE49-F238E27FC236}">
                <a16:creationId xmlns:a16="http://schemas.microsoft.com/office/drawing/2014/main" id="{144A4A55-1CC6-1097-1A29-6EA21BDD4BA7}"/>
              </a:ext>
            </a:extLst>
          </p:cNvPr>
          <p:cNvSpPr txBox="1"/>
          <p:nvPr/>
        </p:nvSpPr>
        <p:spPr>
          <a:xfrm>
            <a:off x="816077" y="1907458"/>
            <a:ext cx="10559846" cy="2554545"/>
          </a:xfrm>
          <a:prstGeom prst="rect">
            <a:avLst/>
          </a:prstGeom>
          <a:noFill/>
        </p:spPr>
        <p:txBody>
          <a:bodyPr wrap="square">
            <a:spAutoFit/>
          </a:bodyPr>
          <a:lstStyle/>
          <a:p>
            <a:pPr algn="ctr"/>
            <a:r>
              <a:rPr lang="en-US" sz="8000" b="1" i="0" u="none" strike="noStrike" dirty="0">
                <a:solidFill>
                  <a:srgbClr val="FF0000"/>
                </a:solidFill>
                <a:effectLst/>
                <a:latin typeface="Algerian" panose="04020705040A02060702" pitchFamily="82" charset="0"/>
              </a:rPr>
              <a:t>Salary Analysis using Excel </a:t>
            </a:r>
            <a:r>
              <a:rPr lang="en-US" sz="8000" b="0" i="0" dirty="0">
                <a:solidFill>
                  <a:srgbClr val="FF0000"/>
                </a:solidFill>
                <a:effectLst/>
                <a:latin typeface="Algerian" panose="04020705040A02060702" pitchFamily="82" charset="0"/>
              </a:rPr>
              <a:t>​​</a:t>
            </a:r>
            <a:endParaRPr lang="en-IN" sz="8000" dirty="0">
              <a:solidFill>
                <a:srgbClr val="FF0000"/>
              </a:solidFill>
            </a:endParaRPr>
          </a:p>
        </p:txBody>
      </p:sp>
    </p:spTree>
    <p:extLst>
      <p:ext uri="{BB962C8B-B14F-4D97-AF65-F5344CB8AC3E}">
        <p14:creationId xmlns:p14="http://schemas.microsoft.com/office/powerpoint/2010/main" val="1303158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102B3A1-7CD5-428E-AF58-20FB8745425F}"/>
              </a:ext>
            </a:extLst>
          </p:cNvPr>
          <p:cNvSpPr txBox="1"/>
          <p:nvPr/>
        </p:nvSpPr>
        <p:spPr>
          <a:xfrm>
            <a:off x="796413" y="778895"/>
            <a:ext cx="10687664" cy="461665"/>
          </a:xfrm>
          <a:prstGeom prst="rect">
            <a:avLst/>
          </a:prstGeom>
          <a:noFill/>
        </p:spPr>
        <p:txBody>
          <a:bodyPr wrap="square">
            <a:spAutoFit/>
          </a:bodyPr>
          <a:lstStyle/>
          <a:p>
            <a:r>
              <a:rPr lang="en-US" sz="2400" b="1" i="0" u="none" strike="noStrike" dirty="0">
                <a:solidFill>
                  <a:srgbClr val="000000"/>
                </a:solidFill>
                <a:effectLst/>
                <a:latin typeface="Trebuchet MS" panose="020B0603020202020204" pitchFamily="34" charset="0"/>
              </a:rPr>
              <a:t>AGENDA</a:t>
            </a:r>
            <a:r>
              <a:rPr lang="en-US" sz="2400" b="1" i="0" dirty="0">
                <a:solidFill>
                  <a:srgbClr val="000000"/>
                </a:solidFill>
                <a:effectLst/>
                <a:latin typeface="Trebuchet MS" panose="020B0603020202020204" pitchFamily="34" charset="0"/>
              </a:rPr>
              <a:t>​</a:t>
            </a:r>
            <a:endParaRPr lang="en-IN" sz="2400" b="1" dirty="0"/>
          </a:p>
        </p:txBody>
      </p:sp>
      <p:sp>
        <p:nvSpPr>
          <p:cNvPr id="9" name="TextBox 8">
            <a:extLst>
              <a:ext uri="{FF2B5EF4-FFF2-40B4-BE49-F238E27FC236}">
                <a16:creationId xmlns:a16="http://schemas.microsoft.com/office/drawing/2014/main" id="{D4FEE01D-3462-32DD-D181-175EE0C60916}"/>
              </a:ext>
            </a:extLst>
          </p:cNvPr>
          <p:cNvSpPr txBox="1"/>
          <p:nvPr/>
        </p:nvSpPr>
        <p:spPr>
          <a:xfrm>
            <a:off x="904567" y="2000297"/>
            <a:ext cx="10353367" cy="3046988"/>
          </a:xfrm>
          <a:prstGeom prst="rect">
            <a:avLst/>
          </a:prstGeom>
          <a:noFill/>
        </p:spPr>
        <p:txBody>
          <a:bodyPr wrap="square">
            <a:spAutoFit/>
          </a:bodyPr>
          <a:lstStyle/>
          <a:p>
            <a:pPr lvl="1" fontAlgn="base">
              <a:buFont typeface="+mj-lt"/>
              <a:buAutoNum type="arabicPeriod"/>
            </a:pPr>
            <a:r>
              <a:rPr lang="en-US" sz="2400" b="1" i="0" u="none" strike="noStrike" dirty="0">
                <a:solidFill>
                  <a:srgbClr val="0D0D0D"/>
                </a:solidFill>
                <a:effectLst/>
                <a:latin typeface="Times New Roman" panose="02020603050405020304" pitchFamily="18" charset="0"/>
              </a:rPr>
              <a:t>Problem Statement</a:t>
            </a:r>
            <a:r>
              <a:rPr lang="en-US" sz="2400" b="0" i="0" dirty="0">
                <a:solidFill>
                  <a:srgbClr val="000000"/>
                </a:solidFill>
                <a:effectLst/>
                <a:latin typeface="Times New Roman" panose="02020603050405020304" pitchFamily="18" charset="0"/>
              </a:rPr>
              <a:t>​</a:t>
            </a:r>
            <a:endParaRPr lang="en-US" sz="2400" b="0" i="0" dirty="0">
              <a:solidFill>
                <a:srgbClr val="000000"/>
              </a:solidFill>
              <a:effectLst/>
              <a:latin typeface="Arial" panose="020B0604020202020204" pitchFamily="34" charset="0"/>
            </a:endParaRPr>
          </a:p>
          <a:p>
            <a:pPr lvl="1" fontAlgn="base">
              <a:buFont typeface="+mj-lt"/>
              <a:buAutoNum type="arabicPeriod"/>
            </a:pPr>
            <a:r>
              <a:rPr lang="en-US" sz="2400" b="1" i="0" u="none" strike="noStrike" dirty="0">
                <a:solidFill>
                  <a:srgbClr val="0D0D0D"/>
                </a:solidFill>
                <a:effectLst/>
                <a:latin typeface="Times New Roman" panose="02020603050405020304" pitchFamily="18" charset="0"/>
              </a:rPr>
              <a:t>Project Overview</a:t>
            </a:r>
            <a:r>
              <a:rPr lang="en-US" sz="2400" b="0" i="0" dirty="0">
                <a:solidFill>
                  <a:srgbClr val="000000"/>
                </a:solidFill>
                <a:effectLst/>
                <a:latin typeface="Times New Roman" panose="02020603050405020304" pitchFamily="18" charset="0"/>
              </a:rPr>
              <a:t>​</a:t>
            </a:r>
            <a:endParaRPr lang="en-US" sz="2400" b="0" i="0" dirty="0">
              <a:solidFill>
                <a:srgbClr val="000000"/>
              </a:solidFill>
              <a:effectLst/>
              <a:latin typeface="Arial" panose="020B0604020202020204" pitchFamily="34" charset="0"/>
            </a:endParaRPr>
          </a:p>
          <a:p>
            <a:pPr lvl="1" fontAlgn="base">
              <a:buFont typeface="+mj-lt"/>
              <a:buAutoNum type="arabicPeriod"/>
            </a:pPr>
            <a:r>
              <a:rPr lang="en-US" sz="2400" b="1" i="0" u="none" strike="noStrike" dirty="0">
                <a:solidFill>
                  <a:srgbClr val="0D0D0D"/>
                </a:solidFill>
                <a:effectLst/>
                <a:latin typeface="Times New Roman" panose="02020603050405020304" pitchFamily="18" charset="0"/>
              </a:rPr>
              <a:t>End Users</a:t>
            </a:r>
            <a:r>
              <a:rPr lang="en-US" sz="2400" b="0" i="0" dirty="0">
                <a:solidFill>
                  <a:srgbClr val="000000"/>
                </a:solidFill>
                <a:effectLst/>
                <a:latin typeface="Times New Roman" panose="02020603050405020304" pitchFamily="18" charset="0"/>
              </a:rPr>
              <a:t>​</a:t>
            </a:r>
            <a:endParaRPr lang="en-US" sz="2400" b="0" i="0" dirty="0">
              <a:solidFill>
                <a:srgbClr val="000000"/>
              </a:solidFill>
              <a:effectLst/>
              <a:latin typeface="Arial" panose="020B0604020202020204" pitchFamily="34" charset="0"/>
            </a:endParaRPr>
          </a:p>
          <a:p>
            <a:pPr lvl="1" fontAlgn="base">
              <a:buFont typeface="+mj-lt"/>
              <a:buAutoNum type="arabicPeriod"/>
            </a:pPr>
            <a:r>
              <a:rPr lang="en-US" sz="2400" b="1" i="0" u="none" strike="noStrike" dirty="0">
                <a:solidFill>
                  <a:srgbClr val="0D0D0D"/>
                </a:solidFill>
                <a:effectLst/>
                <a:latin typeface="Times New Roman" panose="02020603050405020304" pitchFamily="18" charset="0"/>
              </a:rPr>
              <a:t>Our Solution and Proposition</a:t>
            </a:r>
            <a:r>
              <a:rPr lang="en-US" sz="2400" b="0" i="0" dirty="0">
                <a:solidFill>
                  <a:srgbClr val="000000"/>
                </a:solidFill>
                <a:effectLst/>
                <a:latin typeface="Times New Roman" panose="02020603050405020304" pitchFamily="18" charset="0"/>
              </a:rPr>
              <a:t>​</a:t>
            </a:r>
            <a:endParaRPr lang="en-US" sz="2400" b="0" i="0" dirty="0">
              <a:solidFill>
                <a:srgbClr val="000000"/>
              </a:solidFill>
              <a:effectLst/>
              <a:latin typeface="Arial" panose="020B0604020202020204" pitchFamily="34" charset="0"/>
            </a:endParaRPr>
          </a:p>
          <a:p>
            <a:pPr lvl="1" fontAlgn="base">
              <a:buFont typeface="+mj-lt"/>
              <a:buAutoNum type="arabicPeriod"/>
            </a:pPr>
            <a:r>
              <a:rPr lang="en-US" sz="2400" b="1" i="0" u="none" strike="noStrike" dirty="0">
                <a:solidFill>
                  <a:srgbClr val="0D0D0D"/>
                </a:solidFill>
                <a:effectLst/>
                <a:latin typeface="Times New Roman" panose="02020603050405020304" pitchFamily="18" charset="0"/>
              </a:rPr>
              <a:t>Dataset Description</a:t>
            </a:r>
            <a:r>
              <a:rPr lang="en-US" sz="2400" b="0" i="0" dirty="0">
                <a:solidFill>
                  <a:srgbClr val="000000"/>
                </a:solidFill>
                <a:effectLst/>
                <a:latin typeface="Times New Roman" panose="02020603050405020304" pitchFamily="18" charset="0"/>
              </a:rPr>
              <a:t>​</a:t>
            </a:r>
            <a:endParaRPr lang="en-US" sz="2400" b="0" i="0" dirty="0">
              <a:solidFill>
                <a:srgbClr val="000000"/>
              </a:solidFill>
              <a:effectLst/>
              <a:latin typeface="Arial" panose="020B0604020202020204" pitchFamily="34" charset="0"/>
            </a:endParaRPr>
          </a:p>
          <a:p>
            <a:pPr lvl="1" fontAlgn="base">
              <a:buFont typeface="+mj-lt"/>
              <a:buAutoNum type="arabicPeriod"/>
            </a:pPr>
            <a:r>
              <a:rPr lang="en-US" sz="2400" b="1" i="0" u="none" strike="noStrike" dirty="0">
                <a:solidFill>
                  <a:srgbClr val="0D0D0D"/>
                </a:solidFill>
                <a:effectLst/>
                <a:latin typeface="Times New Roman" panose="02020603050405020304" pitchFamily="18" charset="0"/>
              </a:rPr>
              <a:t>Modelling Approach</a:t>
            </a:r>
            <a:r>
              <a:rPr lang="en-US" sz="2400" b="0" i="0" dirty="0">
                <a:solidFill>
                  <a:srgbClr val="000000"/>
                </a:solidFill>
                <a:effectLst/>
                <a:latin typeface="Times New Roman" panose="02020603050405020304" pitchFamily="18" charset="0"/>
              </a:rPr>
              <a:t>​</a:t>
            </a:r>
            <a:endParaRPr lang="en-US" sz="2400" b="0" i="0" dirty="0">
              <a:solidFill>
                <a:srgbClr val="000000"/>
              </a:solidFill>
              <a:effectLst/>
              <a:latin typeface="Arial" panose="020B0604020202020204" pitchFamily="34" charset="0"/>
            </a:endParaRPr>
          </a:p>
          <a:p>
            <a:pPr lvl="1" fontAlgn="base">
              <a:buFont typeface="+mj-lt"/>
              <a:buAutoNum type="arabicPeriod"/>
            </a:pPr>
            <a:r>
              <a:rPr lang="en-US" sz="2400" b="1" i="0" u="none" strike="noStrike" dirty="0">
                <a:solidFill>
                  <a:srgbClr val="0D0D0D"/>
                </a:solidFill>
                <a:effectLst/>
                <a:latin typeface="Times New Roman" panose="02020603050405020304" pitchFamily="18" charset="0"/>
              </a:rPr>
              <a:t>Results and Discussion</a:t>
            </a:r>
            <a:r>
              <a:rPr lang="en-US" sz="2400" b="0" i="0" dirty="0">
                <a:solidFill>
                  <a:srgbClr val="000000"/>
                </a:solidFill>
                <a:effectLst/>
                <a:latin typeface="Times New Roman" panose="02020603050405020304" pitchFamily="18" charset="0"/>
              </a:rPr>
              <a:t>​</a:t>
            </a:r>
            <a:endParaRPr lang="en-US" sz="2400" b="0" i="0" dirty="0">
              <a:solidFill>
                <a:srgbClr val="000000"/>
              </a:solidFill>
              <a:effectLst/>
              <a:latin typeface="Arial" panose="020B0604020202020204" pitchFamily="34" charset="0"/>
            </a:endParaRPr>
          </a:p>
          <a:p>
            <a:pPr lvl="1" fontAlgn="base">
              <a:buFont typeface="+mj-lt"/>
              <a:buAutoNum type="arabicPeriod"/>
            </a:pPr>
            <a:r>
              <a:rPr lang="en-US" sz="2400" b="1" i="0" u="none" strike="noStrike" dirty="0">
                <a:solidFill>
                  <a:srgbClr val="0D0D0D"/>
                </a:solidFill>
                <a:effectLst/>
                <a:latin typeface="Times New Roman" panose="02020603050405020304" pitchFamily="18" charset="0"/>
              </a:rPr>
              <a:t>Conclusion</a:t>
            </a:r>
            <a:r>
              <a:rPr lang="en-US" sz="2400" b="0" i="0" dirty="0">
                <a:solidFill>
                  <a:srgbClr val="000000"/>
                </a:solidFill>
                <a:effectLst/>
                <a:latin typeface="Times New Roman" panose="02020603050405020304" pitchFamily="18" charset="0"/>
              </a:rPr>
              <a:t>​</a:t>
            </a:r>
            <a:r>
              <a:rPr lang="en-IN" sz="2400" b="0" i="0" dirty="0">
                <a:solidFill>
                  <a:srgbClr val="000000"/>
                </a:solidFill>
                <a:effectLst/>
                <a:latin typeface="Times New Roman" panose="02020603050405020304" pitchFamily="18" charset="0"/>
              </a:rPr>
              <a:t>​</a:t>
            </a:r>
            <a:endParaRPr lang="en-IN" sz="2400"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3176979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E1E28E-EE6F-2812-2491-489C471189D6}"/>
              </a:ext>
            </a:extLst>
          </p:cNvPr>
          <p:cNvSpPr txBox="1"/>
          <p:nvPr/>
        </p:nvSpPr>
        <p:spPr>
          <a:xfrm>
            <a:off x="629264" y="660908"/>
            <a:ext cx="6115664" cy="461665"/>
          </a:xfrm>
          <a:prstGeom prst="rect">
            <a:avLst/>
          </a:prstGeom>
          <a:noFill/>
        </p:spPr>
        <p:txBody>
          <a:bodyPr wrap="square">
            <a:spAutoFit/>
          </a:bodyPr>
          <a:lstStyle/>
          <a:p>
            <a:r>
              <a:rPr lang="en-US" sz="2400" b="1" i="0" u="none" strike="noStrike" dirty="0">
                <a:solidFill>
                  <a:srgbClr val="000000"/>
                </a:solidFill>
                <a:effectLst/>
                <a:latin typeface="Trebuchet MS" panose="020B0603020202020204" pitchFamily="34" charset="0"/>
              </a:rPr>
              <a:t>PROBLEM STATEMENT</a:t>
            </a:r>
            <a:r>
              <a:rPr lang="en-US" sz="2400" b="0" i="0" dirty="0">
                <a:solidFill>
                  <a:srgbClr val="000000"/>
                </a:solidFill>
                <a:effectLst/>
                <a:latin typeface="Trebuchet MS" panose="020B0603020202020204" pitchFamily="34" charset="0"/>
              </a:rPr>
              <a:t>​</a:t>
            </a:r>
            <a:endParaRPr lang="en-IN" sz="2400" dirty="0"/>
          </a:p>
        </p:txBody>
      </p:sp>
      <p:sp>
        <p:nvSpPr>
          <p:cNvPr id="5" name="TextBox 4">
            <a:extLst>
              <a:ext uri="{FF2B5EF4-FFF2-40B4-BE49-F238E27FC236}">
                <a16:creationId xmlns:a16="http://schemas.microsoft.com/office/drawing/2014/main" id="{0CD283FC-9935-9388-0818-694ABE9A61DD}"/>
              </a:ext>
            </a:extLst>
          </p:cNvPr>
          <p:cNvSpPr txBox="1"/>
          <p:nvPr/>
        </p:nvSpPr>
        <p:spPr>
          <a:xfrm>
            <a:off x="1209368" y="1209368"/>
            <a:ext cx="9822426" cy="1631216"/>
          </a:xfrm>
          <a:prstGeom prst="rect">
            <a:avLst/>
          </a:prstGeom>
          <a:noFill/>
        </p:spPr>
        <p:txBody>
          <a:bodyPr wrap="square">
            <a:spAutoFit/>
          </a:bodyPr>
          <a:lstStyle/>
          <a:p>
            <a:pPr marL="285750" indent="-285750" algn="just">
              <a:buFont typeface="Wingdings" panose="05000000000000000000" pitchFamily="2" charset="2"/>
              <a:buChar char="Ø"/>
            </a:pPr>
            <a:r>
              <a:rPr lang="en-US" sz="2000" b="1" dirty="0"/>
              <a:t>Aggregating data for analysis (e.g., average salary by department or location) might be complicated due to inconsistent entries.</a:t>
            </a:r>
            <a:endParaRPr lang="en-IN" sz="2000" b="1" dirty="0"/>
          </a:p>
          <a:p>
            <a:pPr marL="285750" indent="-285750" algn="just">
              <a:buFont typeface="Wingdings" panose="05000000000000000000" pitchFamily="2" charset="2"/>
              <a:buChar char="Ø"/>
            </a:pPr>
            <a:r>
              <a:rPr lang="en-US" sz="2000" b="1" dirty="0"/>
              <a:t>The data contains personal information, which needs to be handled according to privacy laws and regulations.</a:t>
            </a:r>
            <a:endParaRPr lang="en-IN" sz="2000" b="1" dirty="0"/>
          </a:p>
          <a:p>
            <a:pPr marL="285750" indent="-285750" algn="just">
              <a:buFont typeface="Wingdings" panose="05000000000000000000" pitchFamily="2" charset="2"/>
              <a:buChar char="Ø"/>
            </a:pPr>
            <a:r>
              <a:rPr lang="en-US" sz="2000" b="1" dirty="0"/>
              <a:t>Some entries are missing gender or have ambiguous gender data ("NULL").</a:t>
            </a:r>
            <a:endParaRPr lang="en-IN" sz="2000" b="1" dirty="0"/>
          </a:p>
        </p:txBody>
      </p:sp>
    </p:spTree>
    <p:extLst>
      <p:ext uri="{BB962C8B-B14F-4D97-AF65-F5344CB8AC3E}">
        <p14:creationId xmlns:p14="http://schemas.microsoft.com/office/powerpoint/2010/main" val="4119100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C0C767-050F-45F1-F752-E4F7E6CF29B2}"/>
              </a:ext>
            </a:extLst>
          </p:cNvPr>
          <p:cNvSpPr txBox="1"/>
          <p:nvPr/>
        </p:nvSpPr>
        <p:spPr>
          <a:xfrm>
            <a:off x="619432" y="719901"/>
            <a:ext cx="6115664" cy="461665"/>
          </a:xfrm>
          <a:prstGeom prst="rect">
            <a:avLst/>
          </a:prstGeom>
          <a:noFill/>
        </p:spPr>
        <p:txBody>
          <a:bodyPr wrap="square">
            <a:spAutoFit/>
          </a:bodyPr>
          <a:lstStyle/>
          <a:p>
            <a:r>
              <a:rPr lang="en-US" sz="2400" b="1" i="0" u="none" strike="noStrike" dirty="0">
                <a:solidFill>
                  <a:srgbClr val="000000"/>
                </a:solidFill>
                <a:effectLst/>
                <a:latin typeface="Trebuchet MS" panose="020B0603020202020204" pitchFamily="34" charset="0"/>
              </a:rPr>
              <a:t>PROJECT OVERVIEW</a:t>
            </a:r>
            <a:r>
              <a:rPr lang="en-US" sz="2400" b="0" i="0" dirty="0">
                <a:solidFill>
                  <a:srgbClr val="000000"/>
                </a:solidFill>
                <a:effectLst/>
                <a:latin typeface="Trebuchet MS" panose="020B0603020202020204" pitchFamily="34" charset="0"/>
              </a:rPr>
              <a:t>​</a:t>
            </a:r>
            <a:endParaRPr lang="en-IN" sz="2400" dirty="0"/>
          </a:p>
        </p:txBody>
      </p:sp>
      <p:sp>
        <p:nvSpPr>
          <p:cNvPr id="5" name="TextBox 4">
            <a:extLst>
              <a:ext uri="{FF2B5EF4-FFF2-40B4-BE49-F238E27FC236}">
                <a16:creationId xmlns:a16="http://schemas.microsoft.com/office/drawing/2014/main" id="{D52EFDFD-1910-B2A1-9F05-D9CB57C4A054}"/>
              </a:ext>
            </a:extLst>
          </p:cNvPr>
          <p:cNvSpPr txBox="1"/>
          <p:nvPr/>
        </p:nvSpPr>
        <p:spPr>
          <a:xfrm>
            <a:off x="894735" y="1356852"/>
            <a:ext cx="2674375" cy="1200329"/>
          </a:xfrm>
          <a:prstGeom prst="rect">
            <a:avLst/>
          </a:prstGeom>
          <a:noFill/>
        </p:spPr>
        <p:txBody>
          <a:bodyPr wrap="square">
            <a:spAutoFit/>
          </a:bodyPr>
          <a:lstStyle/>
          <a:p>
            <a:pPr algn="ctr"/>
            <a:r>
              <a:rPr lang="en-US" b="1" dirty="0">
                <a:solidFill>
                  <a:srgbClr val="FF0000"/>
                </a:solidFill>
              </a:rPr>
              <a:t>Gender Distribution</a:t>
            </a:r>
          </a:p>
          <a:p>
            <a:pPr>
              <a:buFont typeface="Arial" panose="020B0604020202020204" pitchFamily="34" charset="0"/>
              <a:buChar char="•"/>
            </a:pPr>
            <a:r>
              <a:rPr lang="en-US" b="1" dirty="0"/>
              <a:t>Female</a:t>
            </a:r>
            <a:r>
              <a:rPr lang="en-US" dirty="0"/>
              <a:t>: 82</a:t>
            </a:r>
          </a:p>
          <a:p>
            <a:pPr>
              <a:buFont typeface="Arial" panose="020B0604020202020204" pitchFamily="34" charset="0"/>
              <a:buChar char="•"/>
            </a:pPr>
            <a:r>
              <a:rPr lang="en-US" b="1" dirty="0"/>
              <a:t>Male</a:t>
            </a:r>
            <a:r>
              <a:rPr lang="en-US" dirty="0"/>
              <a:t>: 58</a:t>
            </a:r>
          </a:p>
          <a:p>
            <a:pPr>
              <a:buFont typeface="Arial" panose="020B0604020202020204" pitchFamily="34" charset="0"/>
              <a:buChar char="•"/>
            </a:pPr>
            <a:r>
              <a:rPr lang="en-US" b="1" dirty="0"/>
              <a:t>Unspecified/NULL</a:t>
            </a:r>
            <a:r>
              <a:rPr lang="en-US" dirty="0"/>
              <a:t>: 6</a:t>
            </a:r>
          </a:p>
        </p:txBody>
      </p:sp>
      <p:sp>
        <p:nvSpPr>
          <p:cNvPr id="7" name="TextBox 6">
            <a:extLst>
              <a:ext uri="{FF2B5EF4-FFF2-40B4-BE49-F238E27FC236}">
                <a16:creationId xmlns:a16="http://schemas.microsoft.com/office/drawing/2014/main" id="{59C81F2B-6FFF-02DD-FF19-8E80CD9040B3}"/>
              </a:ext>
            </a:extLst>
          </p:cNvPr>
          <p:cNvSpPr txBox="1"/>
          <p:nvPr/>
        </p:nvSpPr>
        <p:spPr>
          <a:xfrm>
            <a:off x="3441290" y="1356852"/>
            <a:ext cx="5761704" cy="3693319"/>
          </a:xfrm>
          <a:prstGeom prst="rect">
            <a:avLst/>
          </a:prstGeom>
          <a:noFill/>
        </p:spPr>
        <p:txBody>
          <a:bodyPr wrap="square">
            <a:spAutoFit/>
          </a:bodyPr>
          <a:lstStyle/>
          <a:p>
            <a:pPr algn="ctr"/>
            <a:r>
              <a:rPr lang="en-US" b="1" dirty="0">
                <a:solidFill>
                  <a:srgbClr val="FF0000"/>
                </a:solidFill>
              </a:rPr>
              <a:t>Job Roles</a:t>
            </a:r>
          </a:p>
          <a:p>
            <a:pPr>
              <a:buFont typeface="Arial" panose="020B0604020202020204" pitchFamily="34" charset="0"/>
              <a:buChar char="•"/>
            </a:pPr>
            <a:r>
              <a:rPr lang="en-US" b="1" dirty="0"/>
              <a:t>Accounting</a:t>
            </a:r>
            <a:r>
              <a:rPr lang="en-US" dirty="0"/>
              <a:t>: 23 (6 Male, 17 Female)</a:t>
            </a:r>
          </a:p>
          <a:p>
            <a:pPr>
              <a:buFont typeface="Arial" panose="020B0604020202020204" pitchFamily="34" charset="0"/>
              <a:buChar char="•"/>
            </a:pPr>
            <a:r>
              <a:rPr lang="en-US" b="1" dirty="0"/>
              <a:t>Business Development</a:t>
            </a:r>
            <a:r>
              <a:rPr lang="en-US" dirty="0"/>
              <a:t>: 21 (12 Male, 9 Female)</a:t>
            </a:r>
          </a:p>
          <a:p>
            <a:pPr>
              <a:buFont typeface="Arial" panose="020B0604020202020204" pitchFamily="34" charset="0"/>
              <a:buChar char="•"/>
            </a:pPr>
            <a:r>
              <a:rPr lang="en-US" b="1" dirty="0"/>
              <a:t>Engineering</a:t>
            </a:r>
            <a:r>
              <a:rPr lang="en-US" dirty="0"/>
              <a:t>: 20 (15 Male, 5 Female)</a:t>
            </a:r>
          </a:p>
          <a:p>
            <a:pPr>
              <a:buFont typeface="Arial" panose="020B0604020202020204" pitchFamily="34" charset="0"/>
              <a:buChar char="•"/>
            </a:pPr>
            <a:r>
              <a:rPr lang="en-US" b="1" dirty="0"/>
              <a:t>Human Resources</a:t>
            </a:r>
            <a:r>
              <a:rPr lang="en-US" dirty="0"/>
              <a:t>: 15 (7 Male, 8 Female)</a:t>
            </a:r>
          </a:p>
          <a:p>
            <a:pPr>
              <a:buFont typeface="Arial" panose="020B0604020202020204" pitchFamily="34" charset="0"/>
              <a:buChar char="•"/>
            </a:pPr>
            <a:r>
              <a:rPr lang="en-US" b="1" dirty="0"/>
              <a:t>Legal</a:t>
            </a:r>
            <a:r>
              <a:rPr lang="en-US" dirty="0"/>
              <a:t>: 15 (10 Male, 5 Female)</a:t>
            </a:r>
          </a:p>
          <a:p>
            <a:pPr>
              <a:buFont typeface="Arial" panose="020B0604020202020204" pitchFamily="34" charset="0"/>
              <a:buChar char="•"/>
            </a:pPr>
            <a:r>
              <a:rPr lang="en-US" b="1" dirty="0"/>
              <a:t>Marketing</a:t>
            </a:r>
            <a:r>
              <a:rPr lang="en-US" dirty="0"/>
              <a:t>: 8 (5 Male, 3 Female)</a:t>
            </a:r>
          </a:p>
          <a:p>
            <a:pPr>
              <a:buFont typeface="Arial" panose="020B0604020202020204" pitchFamily="34" charset="0"/>
              <a:buChar char="•"/>
            </a:pPr>
            <a:r>
              <a:rPr lang="en-US" b="1" dirty="0"/>
              <a:t>Product Management</a:t>
            </a:r>
            <a:r>
              <a:rPr lang="en-US" dirty="0"/>
              <a:t>: 21 (13 Male, 8 Female)</a:t>
            </a:r>
          </a:p>
          <a:p>
            <a:pPr>
              <a:buFont typeface="Arial" panose="020B0604020202020204" pitchFamily="34" charset="0"/>
              <a:buChar char="•"/>
            </a:pPr>
            <a:r>
              <a:rPr lang="en-US" b="1" dirty="0"/>
              <a:t>Research and Development</a:t>
            </a:r>
            <a:r>
              <a:rPr lang="en-US" dirty="0"/>
              <a:t>: 21 (7 Male, 14 Female)</a:t>
            </a:r>
          </a:p>
          <a:p>
            <a:pPr>
              <a:buFont typeface="Arial" panose="020B0604020202020204" pitchFamily="34" charset="0"/>
              <a:buChar char="•"/>
            </a:pPr>
            <a:r>
              <a:rPr lang="en-US" b="1" dirty="0"/>
              <a:t>Sales</a:t>
            </a:r>
            <a:r>
              <a:rPr lang="en-US" dirty="0"/>
              <a:t>: 8 (5 Male, 3 Female)</a:t>
            </a:r>
          </a:p>
          <a:p>
            <a:pPr>
              <a:buFont typeface="Arial" panose="020B0604020202020204" pitchFamily="34" charset="0"/>
              <a:buChar char="•"/>
            </a:pPr>
            <a:r>
              <a:rPr lang="en-US" b="1" dirty="0"/>
              <a:t>Services</a:t>
            </a:r>
            <a:r>
              <a:rPr lang="en-US" dirty="0"/>
              <a:t>: 16 (10 Male, 6 Female)</a:t>
            </a:r>
          </a:p>
          <a:p>
            <a:pPr>
              <a:buFont typeface="Arial" panose="020B0604020202020204" pitchFamily="34" charset="0"/>
              <a:buChar char="•"/>
            </a:pPr>
            <a:r>
              <a:rPr lang="en-US" b="1" dirty="0"/>
              <a:t>Support</a:t>
            </a:r>
            <a:r>
              <a:rPr lang="en-US" dirty="0"/>
              <a:t>: 18 (9 Male, 9 Female)</a:t>
            </a:r>
          </a:p>
          <a:p>
            <a:pPr>
              <a:buFont typeface="Arial" panose="020B0604020202020204" pitchFamily="34" charset="0"/>
              <a:buChar char="•"/>
            </a:pPr>
            <a:r>
              <a:rPr lang="en-US" b="1" dirty="0"/>
              <a:t>Training</a:t>
            </a:r>
            <a:r>
              <a:rPr lang="en-US" dirty="0"/>
              <a:t>: 18 (8 Male, 10 Female)</a:t>
            </a:r>
          </a:p>
        </p:txBody>
      </p:sp>
      <p:sp>
        <p:nvSpPr>
          <p:cNvPr id="9" name="TextBox 8">
            <a:extLst>
              <a:ext uri="{FF2B5EF4-FFF2-40B4-BE49-F238E27FC236}">
                <a16:creationId xmlns:a16="http://schemas.microsoft.com/office/drawing/2014/main" id="{71F14F12-CE01-DCB9-8D30-A9663B978656}"/>
              </a:ext>
            </a:extLst>
          </p:cNvPr>
          <p:cNvSpPr txBox="1"/>
          <p:nvPr/>
        </p:nvSpPr>
        <p:spPr>
          <a:xfrm>
            <a:off x="1081548" y="2831294"/>
            <a:ext cx="2359742" cy="1200329"/>
          </a:xfrm>
          <a:prstGeom prst="rect">
            <a:avLst/>
          </a:prstGeom>
          <a:noFill/>
        </p:spPr>
        <p:txBody>
          <a:bodyPr wrap="square">
            <a:spAutoFit/>
          </a:bodyPr>
          <a:lstStyle/>
          <a:p>
            <a:pPr algn="ctr"/>
            <a:r>
              <a:rPr lang="en-US" b="1" dirty="0">
                <a:solidFill>
                  <a:srgbClr val="FF0000"/>
                </a:solidFill>
              </a:rPr>
              <a:t>Contract Types</a:t>
            </a:r>
          </a:p>
          <a:p>
            <a:pPr>
              <a:buFont typeface="Arial" panose="020B0604020202020204" pitchFamily="34" charset="0"/>
              <a:buChar char="•"/>
            </a:pPr>
            <a:r>
              <a:rPr lang="en-US" b="1" dirty="0"/>
              <a:t>Permanent</a:t>
            </a:r>
            <a:r>
              <a:rPr lang="en-US" dirty="0"/>
              <a:t>: 125</a:t>
            </a:r>
          </a:p>
          <a:p>
            <a:pPr>
              <a:buFont typeface="Arial" panose="020B0604020202020204" pitchFamily="34" charset="0"/>
              <a:buChar char="•"/>
            </a:pPr>
            <a:r>
              <a:rPr lang="en-US" b="1" dirty="0"/>
              <a:t>Fixed Term</a:t>
            </a:r>
            <a:r>
              <a:rPr lang="en-US" dirty="0"/>
              <a:t>: 23</a:t>
            </a:r>
          </a:p>
          <a:p>
            <a:pPr>
              <a:buFont typeface="Arial" panose="020B0604020202020204" pitchFamily="34" charset="0"/>
              <a:buChar char="•"/>
            </a:pPr>
            <a:r>
              <a:rPr lang="en-US" b="1" dirty="0"/>
              <a:t>Temporary</a:t>
            </a:r>
            <a:r>
              <a:rPr lang="en-US" dirty="0"/>
              <a:t>: 18</a:t>
            </a:r>
          </a:p>
        </p:txBody>
      </p:sp>
    </p:spTree>
    <p:extLst>
      <p:ext uri="{BB962C8B-B14F-4D97-AF65-F5344CB8AC3E}">
        <p14:creationId xmlns:p14="http://schemas.microsoft.com/office/powerpoint/2010/main" val="3956916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6F709BF-D390-A4CA-4E5C-B3A493E91AF0}"/>
              </a:ext>
            </a:extLst>
          </p:cNvPr>
          <p:cNvSpPr txBox="1"/>
          <p:nvPr/>
        </p:nvSpPr>
        <p:spPr>
          <a:xfrm>
            <a:off x="639097" y="710069"/>
            <a:ext cx="6115664" cy="461665"/>
          </a:xfrm>
          <a:prstGeom prst="rect">
            <a:avLst/>
          </a:prstGeom>
          <a:noFill/>
        </p:spPr>
        <p:txBody>
          <a:bodyPr wrap="square">
            <a:spAutoFit/>
          </a:bodyPr>
          <a:lstStyle/>
          <a:p>
            <a:r>
              <a:rPr lang="en-IN" sz="2400" b="1" dirty="0"/>
              <a:t>Trends and Insights</a:t>
            </a:r>
          </a:p>
        </p:txBody>
      </p:sp>
      <p:sp>
        <p:nvSpPr>
          <p:cNvPr id="7" name="Rectangle 2">
            <a:extLst>
              <a:ext uri="{FF2B5EF4-FFF2-40B4-BE49-F238E27FC236}">
                <a16:creationId xmlns:a16="http://schemas.microsoft.com/office/drawing/2014/main" id="{CFEC084F-9D4C-3944-F99A-57208E5432A6}"/>
              </a:ext>
            </a:extLst>
          </p:cNvPr>
          <p:cNvSpPr>
            <a:spLocks noChangeArrowheads="1"/>
          </p:cNvSpPr>
          <p:nvPr/>
        </p:nvSpPr>
        <p:spPr bwMode="auto">
          <a:xfrm>
            <a:off x="875071" y="2592760"/>
            <a:ext cx="741352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Remote Work</a:t>
            </a:r>
            <a:r>
              <a:rPr kumimoji="0" lang="en-US" altLang="en-US" sz="1800" b="0" i="0" u="none" strike="noStrike" cap="none" normalizeH="0" baseline="0" dirty="0">
                <a:ln>
                  <a:noFill/>
                </a:ln>
                <a:solidFill>
                  <a:schemeClr val="tx1"/>
                </a:solidFill>
                <a:effectLst/>
                <a:latin typeface="Arial" panose="020B0604020202020204" pitchFamily="34" charset="0"/>
              </a:rPr>
              <a:t>: A significant number of employees work remotely (34), reflecting a trend towards flexible working arrangements.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High Representation in Hyderabad, India</a:t>
            </a:r>
            <a:r>
              <a:rPr kumimoji="0" lang="en-US" altLang="en-US" sz="1800" b="0" i="0" u="none" strike="noStrike" cap="none" normalizeH="0" baseline="0" dirty="0">
                <a:ln>
                  <a:noFill/>
                </a:ln>
                <a:solidFill>
                  <a:schemeClr val="tx1"/>
                </a:solidFill>
                <a:effectLst/>
                <a:latin typeface="Arial" panose="020B0604020202020204" pitchFamily="34" charset="0"/>
              </a:rPr>
              <a:t>: Hyderabad is a key location with a notable number of employees across various roles.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Gender Diversity</a:t>
            </a:r>
            <a:r>
              <a:rPr kumimoji="0" lang="en-US" altLang="en-US" sz="1800" b="0" i="0" u="none" strike="noStrike" cap="none" normalizeH="0" baseline="0" dirty="0">
                <a:ln>
                  <a:noFill/>
                </a:ln>
                <a:solidFill>
                  <a:schemeClr val="tx1"/>
                </a:solidFill>
                <a:effectLst/>
                <a:latin typeface="Arial" panose="020B0604020202020204" pitchFamily="34" charset="0"/>
              </a:rPr>
              <a:t>: There is a notable gender imbalance in some roles, with female employees heavily represented in roles like Human Resources and Support. </a:t>
            </a:r>
          </a:p>
        </p:txBody>
      </p:sp>
      <p:pic>
        <p:nvPicPr>
          <p:cNvPr id="9" name="Picture 8">
            <a:extLst>
              <a:ext uri="{FF2B5EF4-FFF2-40B4-BE49-F238E27FC236}">
                <a16:creationId xmlns:a16="http://schemas.microsoft.com/office/drawing/2014/main" id="{7D1319DD-2FB5-83DF-929B-E14C66C4E5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9259" y="1784791"/>
            <a:ext cx="3117669" cy="3160836"/>
          </a:xfrm>
          <a:prstGeom prst="rect">
            <a:avLst/>
          </a:prstGeom>
        </p:spPr>
      </p:pic>
    </p:spTree>
    <p:extLst>
      <p:ext uri="{BB962C8B-B14F-4D97-AF65-F5344CB8AC3E}">
        <p14:creationId xmlns:p14="http://schemas.microsoft.com/office/powerpoint/2010/main" val="2124160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2B94DD-C1CB-08B6-76F2-5501C1C17593}"/>
              </a:ext>
            </a:extLst>
          </p:cNvPr>
          <p:cNvSpPr txBox="1"/>
          <p:nvPr/>
        </p:nvSpPr>
        <p:spPr>
          <a:xfrm>
            <a:off x="599768" y="690404"/>
            <a:ext cx="6115664" cy="461665"/>
          </a:xfrm>
          <a:prstGeom prst="rect">
            <a:avLst/>
          </a:prstGeom>
          <a:noFill/>
        </p:spPr>
        <p:txBody>
          <a:bodyPr wrap="square">
            <a:spAutoFit/>
          </a:bodyPr>
          <a:lstStyle/>
          <a:p>
            <a:r>
              <a:rPr lang="en-US" sz="2400" b="1" i="0" u="none" strike="noStrike" dirty="0">
                <a:solidFill>
                  <a:srgbClr val="000000"/>
                </a:solidFill>
                <a:effectLst/>
                <a:latin typeface="Trebuchet MS" panose="020B0603020202020204" pitchFamily="34" charset="0"/>
              </a:rPr>
              <a:t>WHO ARE THE END USERS?</a:t>
            </a:r>
            <a:r>
              <a:rPr lang="en-US" sz="2400" b="0" i="0" dirty="0">
                <a:solidFill>
                  <a:srgbClr val="000000"/>
                </a:solidFill>
                <a:effectLst/>
                <a:latin typeface="Trebuchet MS" panose="020B0603020202020204" pitchFamily="34" charset="0"/>
              </a:rPr>
              <a:t>​</a:t>
            </a:r>
            <a:endParaRPr lang="en-IN" sz="2400" dirty="0"/>
          </a:p>
        </p:txBody>
      </p:sp>
      <p:sp>
        <p:nvSpPr>
          <p:cNvPr id="6" name="TextBox 5">
            <a:extLst>
              <a:ext uri="{FF2B5EF4-FFF2-40B4-BE49-F238E27FC236}">
                <a16:creationId xmlns:a16="http://schemas.microsoft.com/office/drawing/2014/main" id="{975E902A-1109-0263-7F63-CFFD19AB3475}"/>
              </a:ext>
            </a:extLst>
          </p:cNvPr>
          <p:cNvSpPr txBox="1"/>
          <p:nvPr/>
        </p:nvSpPr>
        <p:spPr>
          <a:xfrm>
            <a:off x="1012724" y="1307800"/>
            <a:ext cx="5810864" cy="424731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Human Resources Management</a:t>
            </a:r>
            <a:r>
              <a:rPr kumimoji="0" lang="en-US" altLang="en-US" sz="1800" b="0" i="0" u="none" strike="noStrike" cap="none" normalizeH="0" baseline="0" dirty="0">
                <a:ln>
                  <a:noFill/>
                </a:ln>
                <a:solidFill>
                  <a:schemeClr val="tx1"/>
                </a:solidFill>
                <a:effectLst/>
                <a:latin typeface="Arial" panose="020B0604020202020204" pitchFamily="34" charset="0"/>
              </a:rPr>
              <a:t>: For tracking employee details, managing payroll, and understanding staffing needs.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Financial Planning</a:t>
            </a:r>
            <a:r>
              <a:rPr kumimoji="0" lang="en-US" altLang="en-US" sz="1800" b="0" i="0" u="none" strike="noStrike" cap="none" normalizeH="0" baseline="0" dirty="0">
                <a:ln>
                  <a:noFill/>
                </a:ln>
                <a:solidFill>
                  <a:schemeClr val="tx1"/>
                </a:solidFill>
                <a:effectLst/>
                <a:latin typeface="Arial" panose="020B0604020202020204" pitchFamily="34" charset="0"/>
              </a:rPr>
              <a:t>: For budgeting purposes related to salaries and employment costs.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Workforce Analytics</a:t>
            </a:r>
            <a:r>
              <a:rPr kumimoji="0" lang="en-US" altLang="en-US" sz="1800" b="0" i="0" u="none" strike="noStrike" cap="none" normalizeH="0" baseline="0" dirty="0">
                <a:ln>
                  <a:noFill/>
                </a:ln>
                <a:solidFill>
                  <a:schemeClr val="tx1"/>
                </a:solidFill>
                <a:effectLst/>
                <a:latin typeface="Arial" panose="020B0604020202020204" pitchFamily="34" charset="0"/>
              </a:rPr>
              <a:t>: Analyzing distribution of employees across departments, locations, and employment types. It can help in understanding the diversity of the workforce and the distribution of roles.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Performance and Retention Analysis</a:t>
            </a:r>
            <a:r>
              <a:rPr kumimoji="0" lang="en-US" altLang="en-US" sz="1800" b="0" i="0" u="none" strike="noStrike" cap="none" normalizeH="0" baseline="0" dirty="0">
                <a:ln>
                  <a:noFill/>
                </a:ln>
                <a:solidFill>
                  <a:schemeClr val="tx1"/>
                </a:solidFill>
                <a:effectLst/>
                <a:latin typeface="Arial" panose="020B0604020202020204" pitchFamily="34" charset="0"/>
              </a:rPr>
              <a:t>: Assessing employment types and start dates could help in evaluating employee retention and performance trends.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Compliance and Reporting</a:t>
            </a:r>
            <a:r>
              <a:rPr kumimoji="0" lang="en-US" altLang="en-US" sz="1800" b="0" i="0" u="none" strike="noStrike" cap="none" normalizeH="0" baseline="0" dirty="0">
                <a:ln>
                  <a:noFill/>
                </a:ln>
                <a:solidFill>
                  <a:schemeClr val="tx1"/>
                </a:solidFill>
                <a:effectLst/>
                <a:latin typeface="Arial" panose="020B0604020202020204" pitchFamily="34" charset="0"/>
              </a:rPr>
              <a:t>: Ensuring compliance with labor laws and regulations regarding employment types, locations, and salaries. </a:t>
            </a:r>
          </a:p>
        </p:txBody>
      </p:sp>
    </p:spTree>
    <p:extLst>
      <p:ext uri="{BB962C8B-B14F-4D97-AF65-F5344CB8AC3E}">
        <p14:creationId xmlns:p14="http://schemas.microsoft.com/office/powerpoint/2010/main" val="2253159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37E95D-73C8-388B-88B1-86955E6EC7B9}"/>
              </a:ext>
            </a:extLst>
          </p:cNvPr>
          <p:cNvSpPr txBox="1"/>
          <p:nvPr/>
        </p:nvSpPr>
        <p:spPr>
          <a:xfrm>
            <a:off x="737419" y="727587"/>
            <a:ext cx="8416413" cy="461665"/>
          </a:xfrm>
          <a:prstGeom prst="rect">
            <a:avLst/>
          </a:prstGeom>
          <a:noFill/>
        </p:spPr>
        <p:txBody>
          <a:bodyPr wrap="square">
            <a:spAutoFit/>
          </a:bodyPr>
          <a:lstStyle/>
          <a:p>
            <a:r>
              <a:rPr lang="en-US" sz="2400" b="1" dirty="0"/>
              <a:t>Our Solution and Its Value Proposition</a:t>
            </a:r>
            <a:endParaRPr lang="en-IN" sz="2400" b="1" dirty="0"/>
          </a:p>
        </p:txBody>
      </p:sp>
      <p:sp>
        <p:nvSpPr>
          <p:cNvPr id="5" name="TextBox 4">
            <a:extLst>
              <a:ext uri="{FF2B5EF4-FFF2-40B4-BE49-F238E27FC236}">
                <a16:creationId xmlns:a16="http://schemas.microsoft.com/office/drawing/2014/main" id="{26C059F2-093D-18BE-87B2-5D54735CD8D2}"/>
              </a:ext>
            </a:extLst>
          </p:cNvPr>
          <p:cNvSpPr txBox="1"/>
          <p:nvPr/>
        </p:nvSpPr>
        <p:spPr>
          <a:xfrm>
            <a:off x="1248697" y="2415796"/>
            <a:ext cx="7905135" cy="1938992"/>
          </a:xfrm>
          <a:prstGeom prst="rect">
            <a:avLst/>
          </a:prstGeom>
          <a:noFill/>
        </p:spPr>
        <p:txBody>
          <a:bodyPr wrap="square">
            <a:spAutoFit/>
          </a:bodyPr>
          <a:lstStyle/>
          <a:p>
            <a:pPr marL="342900" indent="-342900">
              <a:buFont typeface="Arial" panose="020B0604020202020204" pitchFamily="34" charset="0"/>
              <a:buChar char="•"/>
            </a:pPr>
            <a:r>
              <a:rPr lang="en-US" sz="2000" dirty="0"/>
              <a:t>By leveraging advanced analytics, customized engagement strategies, AI-driven recruitment tools, compliance management systems, and strategic compensation management, we provide a comprehensive solution to enhance workforce management and align it with organizational goals.</a:t>
            </a:r>
          </a:p>
          <a:p>
            <a:pPr marL="342900" indent="-342900">
              <a:buFont typeface="Arial" panose="020B0604020202020204" pitchFamily="34" charset="0"/>
              <a:buChar char="•"/>
            </a:pPr>
            <a:r>
              <a:rPr lang="en-US" sz="2000" dirty="0"/>
              <a:t>Feel free to adjust this proposition based on specific needs or additional details you may want to include.</a:t>
            </a:r>
          </a:p>
        </p:txBody>
      </p:sp>
    </p:spTree>
    <p:extLst>
      <p:ext uri="{BB962C8B-B14F-4D97-AF65-F5344CB8AC3E}">
        <p14:creationId xmlns:p14="http://schemas.microsoft.com/office/powerpoint/2010/main" val="3639431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C25FCB-245D-2226-8254-6B8CD5484BD2}"/>
              </a:ext>
            </a:extLst>
          </p:cNvPr>
          <p:cNvSpPr txBox="1"/>
          <p:nvPr/>
        </p:nvSpPr>
        <p:spPr>
          <a:xfrm>
            <a:off x="707923" y="766916"/>
            <a:ext cx="8445909" cy="523220"/>
          </a:xfrm>
          <a:prstGeom prst="rect">
            <a:avLst/>
          </a:prstGeom>
          <a:noFill/>
        </p:spPr>
        <p:txBody>
          <a:bodyPr wrap="square">
            <a:spAutoFit/>
          </a:bodyPr>
          <a:lstStyle/>
          <a:p>
            <a:r>
              <a:rPr lang="en-US" sz="2800" b="1" dirty="0"/>
              <a:t>Potential Actions Based on Data Analysis:</a:t>
            </a:r>
            <a:endParaRPr lang="en-IN" sz="2800" b="1" dirty="0"/>
          </a:p>
        </p:txBody>
      </p:sp>
      <p:sp>
        <p:nvSpPr>
          <p:cNvPr id="4" name="Rectangle 1">
            <a:extLst>
              <a:ext uri="{FF2B5EF4-FFF2-40B4-BE49-F238E27FC236}">
                <a16:creationId xmlns:a16="http://schemas.microsoft.com/office/drawing/2014/main" id="{0D6F7EBF-FF48-DBF7-A7F4-E5A3D3952BE5}"/>
              </a:ext>
            </a:extLst>
          </p:cNvPr>
          <p:cNvSpPr>
            <a:spLocks noChangeArrowheads="1"/>
          </p:cNvSpPr>
          <p:nvPr/>
        </p:nvSpPr>
        <p:spPr bwMode="auto">
          <a:xfrm>
            <a:off x="786581" y="2347062"/>
            <a:ext cx="10097729"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Review Unspecified Roles</a:t>
            </a:r>
            <a:r>
              <a:rPr kumimoji="0" lang="en-US" altLang="en-US" sz="1800" b="0" i="0" u="none" strike="noStrike" cap="none" normalizeH="0" baseline="0">
                <a:ln>
                  <a:noFill/>
                </a:ln>
                <a:solidFill>
                  <a:schemeClr val="tx1"/>
                </a:solidFill>
                <a:effectLst/>
                <a:latin typeface="Arial" panose="020B0604020202020204" pitchFamily="34" charset="0"/>
              </a:rPr>
              <a:t>: Clarify job roles for the 6 employees marked as NULL.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Address Salary Gaps</a:t>
            </a:r>
            <a:r>
              <a:rPr kumimoji="0" lang="en-US" altLang="en-US" sz="1800" b="0" i="0" u="none" strike="noStrike" cap="none" normalizeH="0" baseline="0">
                <a:ln>
                  <a:noFill/>
                </a:ln>
                <a:solidFill>
                  <a:schemeClr val="tx1"/>
                </a:solidFill>
                <a:effectLst/>
                <a:latin typeface="Arial" panose="020B0604020202020204" pitchFamily="34" charset="0"/>
              </a:rPr>
              <a:t>: Ensure that salary data is complete and address any discrepancies or missing entries.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Focus on Employment Type</a:t>
            </a:r>
            <a:r>
              <a:rPr kumimoji="0" lang="en-US" altLang="en-US" sz="1800" b="0" i="0" u="none" strike="noStrike" cap="none" normalizeH="0" baseline="0">
                <a:ln>
                  <a:noFill/>
                </a:ln>
                <a:solidFill>
                  <a:schemeClr val="tx1"/>
                </a:solidFill>
                <a:effectLst/>
                <a:latin typeface="Arial" panose="020B0604020202020204" pitchFamily="34" charset="0"/>
              </a:rPr>
              <a:t>: Evaluate the need for Fixed Term and Temporary roles and their impact on overall staffing and budget.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Geographic Strategy</a:t>
            </a:r>
            <a:r>
              <a:rPr kumimoji="0" lang="en-US" altLang="en-US" sz="1800" b="0" i="0" u="none" strike="noStrike" cap="none" normalizeH="0" baseline="0">
                <a:ln>
                  <a:noFill/>
                </a:ln>
                <a:solidFill>
                  <a:schemeClr val="tx1"/>
                </a:solidFill>
                <a:effectLst/>
                <a:latin typeface="Arial" panose="020B0604020202020204" pitchFamily="34" charset="0"/>
              </a:rPr>
              <a:t>: Consider the implications of having a high number of remote and international employees on company policies and support. </a:t>
            </a:r>
          </a:p>
        </p:txBody>
      </p:sp>
    </p:spTree>
    <p:extLst>
      <p:ext uri="{BB962C8B-B14F-4D97-AF65-F5344CB8AC3E}">
        <p14:creationId xmlns:p14="http://schemas.microsoft.com/office/powerpoint/2010/main" val="8900204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63</TotalTime>
  <Words>748</Words>
  <Application>Microsoft Office PowerPoint</Application>
  <PresentationFormat>Widescreen</PresentationFormat>
  <Paragraphs>66</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Algerian</vt:lpstr>
      <vt:lpstr>Arial</vt:lpstr>
      <vt:lpstr>Garamond</vt:lpstr>
      <vt:lpstr>Segoe UI</vt:lpstr>
      <vt:lpstr>Times New Roman</vt:lpstr>
      <vt:lpstr>Trebuchet MS</vt:lpstr>
      <vt:lpstr>Wingdings</vt:lpstr>
      <vt:lpstr>Organic</vt:lpstr>
      <vt:lpstr>Salary Analysis using Excel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aboobacker shithick</dc:creator>
  <cp:lastModifiedBy>aboobacker shithick</cp:lastModifiedBy>
  <cp:revision>10</cp:revision>
  <dcterms:created xsi:type="dcterms:W3CDTF">2024-09-06T04:02:32Z</dcterms:created>
  <dcterms:modified xsi:type="dcterms:W3CDTF">2024-09-06T05:05:51Z</dcterms:modified>
</cp:coreProperties>
</file>