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9/20/2025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9/20/2025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9/20/2025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5C690-D5AD-ACF9-AED7-69E02F1194C8}"/>
              </a:ext>
            </a:extLst>
          </p:cNvPr>
          <p:cNvSpPr>
            <a:spLocks noGrp="1"/>
          </p:cNvSpPr>
          <p:nvPr>
            <p:ph type="ctrTitle"/>
          </p:nvPr>
        </p:nvSpPr>
        <p:spPr>
          <a:xfrm>
            <a:off x="780932" y="887423"/>
            <a:ext cx="9637407" cy="2073730"/>
          </a:xfrm>
        </p:spPr>
        <p:txBody>
          <a:bodyPr/>
          <a:lstStyle/>
          <a:p>
            <a:r>
              <a:rPr lang="en-US" dirty="0"/>
              <a:t>𝑰𝑵𝑻𝑹𝑶𝑫𝑼𝑪𝑻𝑰𝑶𝑵 𝒕𝒐 𝑯𝑻𝑴𝑳 𝑪𝑺𝑺 𝑱𝑨𝑽𝑨𝑺𝑪𝑹𝑰𝑷𝑻</a:t>
            </a:r>
          </a:p>
        </p:txBody>
      </p:sp>
      <p:sp>
        <p:nvSpPr>
          <p:cNvPr id="3" name="Subtitle 2">
            <a:extLst>
              <a:ext uri="{FF2B5EF4-FFF2-40B4-BE49-F238E27FC236}">
                <a16:creationId xmlns:a16="http://schemas.microsoft.com/office/drawing/2014/main" id="{45AFC66E-E6B3-C76F-31B9-FD875F8FC2BA}"/>
              </a:ext>
            </a:extLst>
          </p:cNvPr>
          <p:cNvSpPr>
            <a:spLocks noGrp="1"/>
          </p:cNvSpPr>
          <p:nvPr>
            <p:ph type="subTitle" idx="1"/>
          </p:nvPr>
        </p:nvSpPr>
        <p:spPr>
          <a:xfrm>
            <a:off x="7152623" y="3428999"/>
            <a:ext cx="4419365" cy="2541577"/>
          </a:xfrm>
        </p:spPr>
        <p:txBody>
          <a:bodyPr/>
          <a:lstStyle/>
          <a:p>
            <a:r>
              <a:rPr lang="en-US" dirty="0"/>
              <a:t>   𝑺𝒖𝒃𝒎𝒊𝒕𝒕𝒆𝒅 𝒃𝒚:</a:t>
            </a:r>
          </a:p>
          <a:p>
            <a:r>
              <a:rPr lang="en-US" dirty="0"/>
              <a:t>          𝑲.𝒌𝒆𝒆𝒓𝒕𝒉𝒊𝒌𝒂</a:t>
            </a:r>
          </a:p>
          <a:p>
            <a:r>
              <a:rPr lang="en-US" dirty="0"/>
              <a:t>          24524𝑼18043</a:t>
            </a:r>
          </a:p>
          <a:p>
            <a:r>
              <a:rPr lang="en-US" dirty="0"/>
              <a:t>          𝑲𝒂𝒓𝒂𝒏 𝒂𝒓𝒕𝒔 𝒂𝒏𝒅 𝒔𝒄𝒊𝒆𝒏𝒄𝒆 𝒄𝒐𝒍𝒍𝒂𝒈𝒆</a:t>
            </a:r>
          </a:p>
          <a:p>
            <a:r>
              <a:rPr lang="en-US" dirty="0"/>
              <a:t>          𝑻𝒉𝒊𝒓𝒖𝒗𝒂𝒏𝒏𝒂 𝒎𝒂𝒍𝒂𝒊</a:t>
            </a:r>
          </a:p>
        </p:txBody>
      </p:sp>
    </p:spTree>
    <p:extLst>
      <p:ext uri="{BB962C8B-B14F-4D97-AF65-F5344CB8AC3E}">
        <p14:creationId xmlns:p14="http://schemas.microsoft.com/office/powerpoint/2010/main" val="2247539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0E9EA-3B1F-6193-8B38-003C9D4392B4}"/>
              </a:ext>
            </a:extLst>
          </p:cNvPr>
          <p:cNvSpPr>
            <a:spLocks noGrp="1"/>
          </p:cNvSpPr>
          <p:nvPr>
            <p:ph type="title"/>
          </p:nvPr>
        </p:nvSpPr>
        <p:spPr/>
        <p:txBody>
          <a:bodyPr/>
          <a:lstStyle/>
          <a:p>
            <a:r>
              <a:rPr lang="en-US" dirty="0"/>
              <a:t>𝘽𝘼𝙎𝙄𝘾 𝙅𝘼𝙑𝘼𝙎𝘾𝙍𝙄𝙋𝙏 𝘾𝙊𝙉𝘾𝙀𝙋𝙏:</a:t>
            </a:r>
          </a:p>
        </p:txBody>
      </p:sp>
      <p:sp>
        <p:nvSpPr>
          <p:cNvPr id="3" name="Content Placeholder 2">
            <a:extLst>
              <a:ext uri="{FF2B5EF4-FFF2-40B4-BE49-F238E27FC236}">
                <a16:creationId xmlns:a16="http://schemas.microsoft.com/office/drawing/2014/main" id="{062A93AB-769B-7392-1AC1-04CFD44AC5C1}"/>
              </a:ext>
            </a:extLst>
          </p:cNvPr>
          <p:cNvSpPr>
            <a:spLocks noGrp="1"/>
          </p:cNvSpPr>
          <p:nvPr>
            <p:ph idx="1"/>
          </p:nvPr>
        </p:nvSpPr>
        <p:spPr>
          <a:xfrm>
            <a:off x="3217403" y="2550254"/>
            <a:ext cx="6916959" cy="3801128"/>
          </a:xfrm>
        </p:spPr>
        <p:txBody>
          <a:bodyPr/>
          <a:lstStyle/>
          <a:p>
            <a:r>
              <a:rPr lang="en-US" b="1" dirty="0"/>
              <a:t>Variables: Declaring and assigning values using, let, and const.
Data Types: Common types like numbers, strings, and objects.
Operators: Arithmetic, assignment, comparison, and logical operators.
Control Flow: Conditional statements (if/else, switch) and loops (for, while).
Functions: Defining and calling reusable blocks of code.</a:t>
            </a:r>
          </a:p>
        </p:txBody>
      </p:sp>
    </p:spTree>
    <p:extLst>
      <p:ext uri="{BB962C8B-B14F-4D97-AF65-F5344CB8AC3E}">
        <p14:creationId xmlns:p14="http://schemas.microsoft.com/office/powerpoint/2010/main" val="2790910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9F23B-4F9E-166D-04EA-47F1A43BB1E6}"/>
              </a:ext>
            </a:extLst>
          </p:cNvPr>
          <p:cNvSpPr>
            <a:spLocks noGrp="1"/>
          </p:cNvSpPr>
          <p:nvPr>
            <p:ph type="title"/>
          </p:nvPr>
        </p:nvSpPr>
        <p:spPr/>
        <p:txBody>
          <a:bodyPr/>
          <a:lstStyle/>
          <a:p>
            <a:r>
              <a:rPr lang="en-US" dirty="0"/>
              <a:t>𝙅𝘼𝙑𝘼𝙎𝘾𝙍𝙄𝙋𝙏 𝙁𝙀𝘼𝙏𝙐𝙍𝙀𝙎:</a:t>
            </a:r>
          </a:p>
        </p:txBody>
      </p:sp>
      <p:sp>
        <p:nvSpPr>
          <p:cNvPr id="3" name="Content Placeholder 2">
            <a:extLst>
              <a:ext uri="{FF2B5EF4-FFF2-40B4-BE49-F238E27FC236}">
                <a16:creationId xmlns:a16="http://schemas.microsoft.com/office/drawing/2014/main" id="{5D635B3A-2845-4882-E553-F8775919C5C0}"/>
              </a:ext>
            </a:extLst>
          </p:cNvPr>
          <p:cNvSpPr>
            <a:spLocks noGrp="1"/>
          </p:cNvSpPr>
          <p:nvPr>
            <p:ph idx="1"/>
          </p:nvPr>
        </p:nvSpPr>
        <p:spPr>
          <a:xfrm>
            <a:off x="4437113" y="2963990"/>
            <a:ext cx="6442686" cy="3301212"/>
          </a:xfrm>
        </p:spPr>
        <p:txBody>
          <a:bodyPr>
            <a:normAutofit lnSpcReduction="10000"/>
          </a:bodyPr>
          <a:lstStyle/>
          <a:p>
            <a:r>
              <a:rPr lang="en-US" b="1" dirty="0"/>
              <a:t>JavaScript is a highly popular and widely-used programming language for web development. It has a variety of features that make it powerful and flexible. </a:t>
            </a:r>
          </a:p>
          <a:p>
            <a:r>
              <a:rPr lang="en-US" b="1" dirty="0"/>
              <a:t>Some of the utilization of JavaScript in both frontend as well as backend development.  </a:t>
            </a:r>
          </a:p>
          <a:p>
            <a:r>
              <a:rPr lang="en-US" b="1" dirty="0"/>
              <a:t>Let’s highlight some of the key features of JavaScript features include being dynamic.</a:t>
            </a:r>
          </a:p>
          <a:p>
            <a:r>
              <a:rPr lang="en-US" b="1" dirty="0"/>
              <a:t>Also, JavaScript can be executed in the browser without any interpreter or compiler setup.</a:t>
            </a:r>
          </a:p>
        </p:txBody>
      </p:sp>
    </p:spTree>
    <p:extLst>
      <p:ext uri="{BB962C8B-B14F-4D97-AF65-F5344CB8AC3E}">
        <p14:creationId xmlns:p14="http://schemas.microsoft.com/office/powerpoint/2010/main" val="3929378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073C7-ED5C-DBA3-5177-5ECE40A5EBB6}"/>
              </a:ext>
            </a:extLst>
          </p:cNvPr>
          <p:cNvSpPr>
            <a:spLocks noGrp="1"/>
          </p:cNvSpPr>
          <p:nvPr>
            <p:ph type="title"/>
          </p:nvPr>
        </p:nvSpPr>
        <p:spPr/>
        <p:txBody>
          <a:bodyPr/>
          <a:lstStyle/>
          <a:p>
            <a:r>
              <a:rPr lang="en-US" dirty="0"/>
              <a:t>𝙎𝙄𝙈𝙋𝙇𝙀 𝙋𝙍𝙊𝙂𝙍𝘼𝙈;</a:t>
            </a:r>
          </a:p>
        </p:txBody>
      </p:sp>
      <p:sp>
        <p:nvSpPr>
          <p:cNvPr id="3" name="Content Placeholder 2">
            <a:extLst>
              <a:ext uri="{FF2B5EF4-FFF2-40B4-BE49-F238E27FC236}">
                <a16:creationId xmlns:a16="http://schemas.microsoft.com/office/drawing/2014/main" id="{64076EFF-CD93-14D0-B669-EA7C146AE77F}"/>
              </a:ext>
            </a:extLst>
          </p:cNvPr>
          <p:cNvSpPr>
            <a:spLocks noGrp="1"/>
          </p:cNvSpPr>
          <p:nvPr>
            <p:ph idx="1"/>
          </p:nvPr>
        </p:nvSpPr>
        <p:spPr>
          <a:xfrm>
            <a:off x="2750417" y="2910745"/>
            <a:ext cx="6691165" cy="3318960"/>
          </a:xfrm>
        </p:spPr>
        <p:txBody>
          <a:bodyPr>
            <a:normAutofit fontScale="92500" lnSpcReduction="20000"/>
          </a:bodyPr>
          <a:lstStyle/>
          <a:p>
            <a:r>
              <a:rPr lang="en-US" b="1" i="0" dirty="0">
                <a:solidFill>
                  <a:srgbClr val="001D35"/>
                </a:solidFill>
                <a:effectLst/>
                <a:latin typeface="Courier New" panose="02070309020205020404" pitchFamily="49" charset="0"/>
              </a:rPr>
              <a:t>&lt;!DOCTYPE html&gt;</a:t>
            </a:r>
            <a:br>
              <a:rPr lang="en-US" b="1" dirty="0"/>
            </a:br>
            <a:r>
              <a:rPr lang="en-US" b="1" i="0" dirty="0">
                <a:solidFill>
                  <a:srgbClr val="001D35"/>
                </a:solidFill>
                <a:effectLst/>
                <a:latin typeface="Courier New" panose="02070309020205020404" pitchFamily="49" charset="0"/>
              </a:rPr>
              <a:t>&lt;</a:t>
            </a:r>
            <a:r>
              <a:rPr lang="en-US" b="1" i="0" dirty="0">
                <a:solidFill>
                  <a:srgbClr val="9334E6"/>
                </a:solidFill>
                <a:effectLst/>
                <a:latin typeface="Courier New" panose="02070309020205020404" pitchFamily="49" charset="0"/>
              </a:rPr>
              <a:t>html</a:t>
            </a:r>
            <a:r>
              <a:rPr lang="en-US" b="1" i="0" dirty="0">
                <a:solidFill>
                  <a:srgbClr val="001D35"/>
                </a:solidFill>
                <a:effectLst/>
                <a:latin typeface="Courier New" panose="02070309020205020404" pitchFamily="49" charset="0"/>
              </a:rPr>
              <a:t>&gt;</a:t>
            </a:r>
            <a:br>
              <a:rPr lang="en-US" b="1" dirty="0"/>
            </a:br>
            <a:r>
              <a:rPr lang="en-US" b="1" i="0" dirty="0">
                <a:solidFill>
                  <a:srgbClr val="001D35"/>
                </a:solidFill>
                <a:effectLst/>
                <a:latin typeface="Courier New" panose="02070309020205020404" pitchFamily="49" charset="0"/>
              </a:rPr>
              <a:t>&lt;</a:t>
            </a:r>
            <a:r>
              <a:rPr lang="en-US" b="1" i="0" dirty="0">
                <a:solidFill>
                  <a:srgbClr val="9334E6"/>
                </a:solidFill>
                <a:effectLst/>
                <a:latin typeface="Courier New" panose="02070309020205020404" pitchFamily="49" charset="0"/>
              </a:rPr>
              <a:t>head</a:t>
            </a:r>
            <a:r>
              <a:rPr lang="en-US" b="1" i="0" dirty="0">
                <a:solidFill>
                  <a:srgbClr val="001D35"/>
                </a:solidFill>
                <a:effectLst/>
                <a:latin typeface="Courier New" panose="02070309020205020404" pitchFamily="49" charset="0"/>
              </a:rPr>
              <a:t>&gt;</a:t>
            </a:r>
            <a:br>
              <a:rPr lang="en-US" b="1" dirty="0"/>
            </a:br>
            <a:r>
              <a:rPr lang="en-US" b="1" i="0" dirty="0">
                <a:solidFill>
                  <a:srgbClr val="001D35"/>
                </a:solidFill>
                <a:effectLst/>
                <a:latin typeface="Courier New" panose="02070309020205020404" pitchFamily="49" charset="0"/>
              </a:rPr>
              <a:t>&lt;</a:t>
            </a:r>
            <a:r>
              <a:rPr lang="en-US" b="1" i="0" dirty="0">
                <a:solidFill>
                  <a:srgbClr val="9334E6"/>
                </a:solidFill>
                <a:effectLst/>
                <a:latin typeface="Courier New" panose="02070309020205020404" pitchFamily="49" charset="0"/>
              </a:rPr>
              <a:t>title</a:t>
            </a:r>
            <a:r>
              <a:rPr lang="en-US" b="1" i="0" dirty="0">
                <a:solidFill>
                  <a:srgbClr val="001D35"/>
                </a:solidFill>
                <a:effectLst/>
                <a:latin typeface="Courier New" panose="02070309020205020404" pitchFamily="49" charset="0"/>
              </a:rPr>
              <a:t>&gt;Hello World&lt;/</a:t>
            </a:r>
            <a:r>
              <a:rPr lang="en-US" b="1" i="0" dirty="0">
                <a:solidFill>
                  <a:srgbClr val="9334E6"/>
                </a:solidFill>
                <a:effectLst/>
                <a:latin typeface="Courier New" panose="02070309020205020404" pitchFamily="49" charset="0"/>
              </a:rPr>
              <a:t>title</a:t>
            </a:r>
            <a:r>
              <a:rPr lang="en-US" b="1" i="0" dirty="0">
                <a:solidFill>
                  <a:srgbClr val="001D35"/>
                </a:solidFill>
                <a:effectLst/>
                <a:latin typeface="Courier New" panose="02070309020205020404" pitchFamily="49" charset="0"/>
              </a:rPr>
              <a:t>&gt;</a:t>
            </a:r>
            <a:br>
              <a:rPr lang="en-US" b="1" dirty="0"/>
            </a:br>
            <a:r>
              <a:rPr lang="en-US" b="1" i="0" dirty="0">
                <a:solidFill>
                  <a:srgbClr val="001D35"/>
                </a:solidFill>
                <a:effectLst/>
                <a:latin typeface="Courier New" panose="02070309020205020404" pitchFamily="49" charset="0"/>
              </a:rPr>
              <a:t>&lt;/</a:t>
            </a:r>
            <a:r>
              <a:rPr lang="en-US" b="1" i="0" dirty="0">
                <a:solidFill>
                  <a:srgbClr val="9334E6"/>
                </a:solidFill>
                <a:effectLst/>
                <a:latin typeface="Courier New" panose="02070309020205020404" pitchFamily="49" charset="0"/>
              </a:rPr>
              <a:t>head</a:t>
            </a:r>
            <a:r>
              <a:rPr lang="en-US" b="1" i="0" dirty="0">
                <a:solidFill>
                  <a:srgbClr val="001D35"/>
                </a:solidFill>
                <a:effectLst/>
                <a:latin typeface="Courier New" panose="02070309020205020404" pitchFamily="49" charset="0"/>
              </a:rPr>
              <a:t>&gt;</a:t>
            </a:r>
            <a:br>
              <a:rPr lang="en-US" b="1" dirty="0"/>
            </a:br>
            <a:r>
              <a:rPr lang="en-US" b="1" i="0" dirty="0">
                <a:solidFill>
                  <a:srgbClr val="001D35"/>
                </a:solidFill>
                <a:effectLst/>
                <a:latin typeface="Courier New" panose="02070309020205020404" pitchFamily="49" charset="0"/>
              </a:rPr>
              <a:t>&lt;</a:t>
            </a:r>
            <a:r>
              <a:rPr lang="en-US" b="1" i="0" dirty="0">
                <a:solidFill>
                  <a:srgbClr val="9334E6"/>
                </a:solidFill>
                <a:effectLst/>
                <a:latin typeface="Courier New" panose="02070309020205020404" pitchFamily="49" charset="0"/>
              </a:rPr>
              <a:t>body</a:t>
            </a:r>
            <a:r>
              <a:rPr lang="en-US" b="1" i="0" dirty="0">
                <a:solidFill>
                  <a:srgbClr val="001D35"/>
                </a:solidFill>
                <a:effectLst/>
                <a:latin typeface="Courier New" panose="02070309020205020404" pitchFamily="49" charset="0"/>
              </a:rPr>
              <a:t>&gt;</a:t>
            </a:r>
            <a:br>
              <a:rPr lang="en-US" b="1" dirty="0"/>
            </a:br>
            <a:r>
              <a:rPr lang="en-US" b="1" i="0" dirty="0">
                <a:solidFill>
                  <a:srgbClr val="001D35"/>
                </a:solidFill>
                <a:effectLst/>
                <a:latin typeface="Courier New" panose="02070309020205020404" pitchFamily="49" charset="0"/>
              </a:rPr>
              <a:t>&lt;</a:t>
            </a:r>
            <a:r>
              <a:rPr lang="en-US" b="1" i="0" dirty="0">
                <a:solidFill>
                  <a:srgbClr val="9334E6"/>
                </a:solidFill>
                <a:effectLst/>
                <a:latin typeface="Courier New" panose="02070309020205020404" pitchFamily="49" charset="0"/>
              </a:rPr>
              <a:t>script</a:t>
            </a:r>
            <a:r>
              <a:rPr lang="en-US" b="1" i="0" dirty="0">
                <a:solidFill>
                  <a:srgbClr val="001D35"/>
                </a:solidFill>
                <a:effectLst/>
                <a:latin typeface="Courier New" panose="02070309020205020404" pitchFamily="49" charset="0"/>
              </a:rPr>
              <a:t>&gt;</a:t>
            </a:r>
            <a:br>
              <a:rPr lang="en-US" b="1" dirty="0"/>
            </a:br>
            <a:r>
              <a:rPr lang="en-US" b="1" i="0" dirty="0">
                <a:solidFill>
                  <a:srgbClr val="001D35"/>
                </a:solidFill>
                <a:effectLst/>
                <a:latin typeface="Courier New" panose="02070309020205020404" pitchFamily="49" charset="0"/>
              </a:rPr>
              <a:t>console. Log(</a:t>
            </a:r>
            <a:r>
              <a:rPr lang="en-US" b="1" i="0" dirty="0">
                <a:solidFill>
                  <a:srgbClr val="188038"/>
                </a:solidFill>
                <a:effectLst/>
                <a:latin typeface="Courier New" panose="02070309020205020404" pitchFamily="49" charset="0"/>
              </a:rPr>
              <a:t>"Hello, World!"</a:t>
            </a:r>
            <a:r>
              <a:rPr lang="en-US" b="1" i="0" dirty="0">
                <a:solidFill>
                  <a:srgbClr val="001D35"/>
                </a:solidFill>
                <a:effectLst/>
                <a:latin typeface="Courier New" panose="02070309020205020404" pitchFamily="49" charset="0"/>
              </a:rPr>
              <a:t>); // Prints to the browser's console</a:t>
            </a:r>
            <a:br>
              <a:rPr lang="en-US" b="1" dirty="0"/>
            </a:br>
            <a:r>
              <a:rPr lang="en-US" b="1" i="0" dirty="0">
                <a:solidFill>
                  <a:srgbClr val="001D35"/>
                </a:solidFill>
                <a:effectLst/>
                <a:latin typeface="Courier New" panose="02070309020205020404" pitchFamily="49" charset="0"/>
              </a:rPr>
              <a:t>alert(</a:t>
            </a:r>
            <a:r>
              <a:rPr lang="en-US" b="1" i="0" dirty="0">
                <a:solidFill>
                  <a:srgbClr val="188038"/>
                </a:solidFill>
                <a:effectLst/>
                <a:latin typeface="Courier New" panose="02070309020205020404" pitchFamily="49" charset="0"/>
              </a:rPr>
              <a:t>"Hello, World!"</a:t>
            </a:r>
            <a:r>
              <a:rPr lang="en-US" b="1" i="0" dirty="0">
                <a:solidFill>
                  <a:srgbClr val="001D35"/>
                </a:solidFill>
                <a:effectLst/>
                <a:latin typeface="Courier New" panose="02070309020205020404" pitchFamily="49" charset="0"/>
              </a:rPr>
              <a:t>); // Displays a pop-up alert</a:t>
            </a:r>
            <a:br>
              <a:rPr lang="en-US" b="1" dirty="0"/>
            </a:br>
            <a:r>
              <a:rPr lang="en-US" b="1" i="0" dirty="0">
                <a:solidFill>
                  <a:srgbClr val="001D35"/>
                </a:solidFill>
                <a:effectLst/>
                <a:latin typeface="Courier New" panose="02070309020205020404" pitchFamily="49" charset="0"/>
              </a:rPr>
              <a:t>&lt;/</a:t>
            </a:r>
            <a:r>
              <a:rPr lang="en-US" b="1" i="0" dirty="0">
                <a:solidFill>
                  <a:srgbClr val="9334E6"/>
                </a:solidFill>
                <a:effectLst/>
                <a:latin typeface="Courier New" panose="02070309020205020404" pitchFamily="49" charset="0"/>
              </a:rPr>
              <a:t>script</a:t>
            </a:r>
            <a:r>
              <a:rPr lang="en-US" b="1" i="0" dirty="0">
                <a:solidFill>
                  <a:srgbClr val="001D35"/>
                </a:solidFill>
                <a:effectLst/>
                <a:latin typeface="Courier New" panose="02070309020205020404" pitchFamily="49" charset="0"/>
              </a:rPr>
              <a:t>&gt;</a:t>
            </a:r>
            <a:br>
              <a:rPr lang="en-US" b="1" dirty="0"/>
            </a:br>
            <a:r>
              <a:rPr lang="en-US" b="1" i="0" dirty="0">
                <a:solidFill>
                  <a:srgbClr val="001D35"/>
                </a:solidFill>
                <a:effectLst/>
                <a:latin typeface="Courier New" panose="02070309020205020404" pitchFamily="49" charset="0"/>
              </a:rPr>
              <a:t>&lt;/</a:t>
            </a:r>
            <a:r>
              <a:rPr lang="en-US" b="1" i="0" dirty="0">
                <a:solidFill>
                  <a:srgbClr val="9334E6"/>
                </a:solidFill>
                <a:effectLst/>
                <a:latin typeface="Courier New" panose="02070309020205020404" pitchFamily="49" charset="0"/>
              </a:rPr>
              <a:t>body</a:t>
            </a:r>
            <a:r>
              <a:rPr lang="en-US" b="1" i="0" dirty="0">
                <a:solidFill>
                  <a:srgbClr val="001D35"/>
                </a:solidFill>
                <a:effectLst/>
                <a:latin typeface="Courier New" panose="02070309020205020404" pitchFamily="49" charset="0"/>
              </a:rPr>
              <a:t>&gt;</a:t>
            </a:r>
            <a:br>
              <a:rPr lang="en-US" b="1" dirty="0"/>
            </a:br>
            <a:r>
              <a:rPr lang="en-US" b="1" i="0" dirty="0">
                <a:solidFill>
                  <a:srgbClr val="001D35"/>
                </a:solidFill>
                <a:effectLst/>
                <a:latin typeface="Courier New" panose="02070309020205020404" pitchFamily="49" charset="0"/>
              </a:rPr>
              <a:t>&lt;/</a:t>
            </a:r>
            <a:r>
              <a:rPr lang="en-US" b="1" i="0" dirty="0">
                <a:solidFill>
                  <a:srgbClr val="9334E6"/>
                </a:solidFill>
                <a:effectLst/>
                <a:latin typeface="Courier New" panose="02070309020205020404" pitchFamily="49" charset="0"/>
              </a:rPr>
              <a:t>html</a:t>
            </a:r>
            <a:r>
              <a:rPr lang="en-US" b="1" i="0" dirty="0">
                <a:solidFill>
                  <a:srgbClr val="001D35"/>
                </a:solidFill>
                <a:effectLst/>
                <a:latin typeface="Courier New" panose="02070309020205020404" pitchFamily="49" charset="0"/>
              </a:rPr>
              <a:t>&gt;</a:t>
            </a:r>
            <a:endParaRPr lang="en-US" b="1" dirty="0"/>
          </a:p>
        </p:txBody>
      </p:sp>
    </p:spTree>
    <p:extLst>
      <p:ext uri="{BB962C8B-B14F-4D97-AF65-F5344CB8AC3E}">
        <p14:creationId xmlns:p14="http://schemas.microsoft.com/office/powerpoint/2010/main" val="149833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66FE9-3CDE-0DC3-1DC9-4A5BEB702E79}"/>
              </a:ext>
            </a:extLst>
          </p:cNvPr>
          <p:cNvSpPr>
            <a:spLocks noGrp="1"/>
          </p:cNvSpPr>
          <p:nvPr>
            <p:ph type="title"/>
          </p:nvPr>
        </p:nvSpPr>
        <p:spPr/>
        <p:txBody>
          <a:bodyPr/>
          <a:lstStyle/>
          <a:p>
            <a:r>
              <a:rPr lang="en-US" dirty="0"/>
              <a:t>𝘾𝙊𝙈𝙋𝘼𝙍𝙄𝙎𝙊𝙉 𝙤𝙛 (𝙃𝙏𝙈𝙇 𝘾𝙎𝙎 𝙅𝘼𝙑𝘼𝙎𝘾𝙍𝙄𝙋𝙏)</a:t>
            </a:r>
          </a:p>
        </p:txBody>
      </p:sp>
      <p:sp>
        <p:nvSpPr>
          <p:cNvPr id="3" name="Content Placeholder 2">
            <a:extLst>
              <a:ext uri="{FF2B5EF4-FFF2-40B4-BE49-F238E27FC236}">
                <a16:creationId xmlns:a16="http://schemas.microsoft.com/office/drawing/2014/main" id="{886FFFA5-ACFF-57B0-4FAD-B9C5E81322E2}"/>
              </a:ext>
            </a:extLst>
          </p:cNvPr>
          <p:cNvSpPr>
            <a:spLocks noGrp="1"/>
          </p:cNvSpPr>
          <p:nvPr>
            <p:ph idx="1"/>
          </p:nvPr>
        </p:nvSpPr>
        <p:spPr>
          <a:xfrm>
            <a:off x="3389953" y="2603500"/>
            <a:ext cx="6590660" cy="3416300"/>
          </a:xfrm>
        </p:spPr>
        <p:txBody>
          <a:bodyPr/>
          <a:lstStyle/>
          <a:p>
            <a:r>
              <a:rPr lang="en-US" b="1" dirty="0"/>
              <a:t>HTML is the skeleton: It provides the raw content and organization.
CSS is the skin and appearance: It makes the content visually appealing and well-arranged.
JavaScript is the brain and muscles: It brings the webpage to life with interactivity and functionality.</a:t>
            </a:r>
          </a:p>
          <a:p>
            <a:r>
              <a:rPr lang="en-US" b="1" dirty="0"/>
              <a:t>HTML provides the content and structure, CSS styles that content, and JavaScript adds the interactive functionality, working together to create a complete and dynamic web experience.</a:t>
            </a:r>
          </a:p>
        </p:txBody>
      </p:sp>
    </p:spTree>
    <p:extLst>
      <p:ext uri="{BB962C8B-B14F-4D97-AF65-F5344CB8AC3E}">
        <p14:creationId xmlns:p14="http://schemas.microsoft.com/office/powerpoint/2010/main" val="1851965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A1082-7480-E664-6C3D-4F5C7A16FEE8}"/>
              </a:ext>
            </a:extLst>
          </p:cNvPr>
          <p:cNvSpPr>
            <a:spLocks noGrp="1"/>
          </p:cNvSpPr>
          <p:nvPr>
            <p:ph type="title"/>
          </p:nvPr>
        </p:nvSpPr>
        <p:spPr/>
        <p:txBody>
          <a:bodyPr/>
          <a:lstStyle/>
          <a:p>
            <a:r>
              <a:rPr lang="en-US" dirty="0"/>
              <a:t>𝙍𝙀𝘼𝙇-𝙏𝙄𝙈𝙀 𝘼𝙋𝙋𝙇𝙄𝘾𝘼𝙏𝙄𝙊𝙉:</a:t>
            </a:r>
          </a:p>
        </p:txBody>
      </p:sp>
      <p:sp>
        <p:nvSpPr>
          <p:cNvPr id="11" name="Content Placeholder 2">
            <a:extLst>
              <a:ext uri="{FF2B5EF4-FFF2-40B4-BE49-F238E27FC236}">
                <a16:creationId xmlns:a16="http://schemas.microsoft.com/office/drawing/2014/main" id="{EE9DC309-7B44-5E03-FDB8-0A0CD075E85E}"/>
              </a:ext>
            </a:extLst>
          </p:cNvPr>
          <p:cNvSpPr txBox="1">
            <a:spLocks noGrp="1"/>
          </p:cNvSpPr>
          <p:nvPr>
            <p:ph idx="1"/>
          </p:nvPr>
        </p:nvSpPr>
        <p:spPr>
          <a:xfrm>
            <a:off x="3141662" y="3070225"/>
            <a:ext cx="7187933" cy="294957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b="1" dirty="0">
                <a:solidFill>
                  <a:srgbClr val="001D35"/>
                </a:solidFill>
                <a:latin typeface="Google Sans"/>
              </a:rPr>
              <a:t>Communication: </a:t>
            </a:r>
            <a:r>
              <a:rPr lang="en-US" dirty="0">
                <a:solidFill>
                  <a:srgbClr val="001D35"/>
                </a:solidFill>
                <a:latin typeface="Google Sans"/>
              </a:rPr>
              <a:t>Instant messaging apps (WhatsApp, Slack)   </a:t>
            </a:r>
          </a:p>
          <a:p>
            <a:r>
              <a:rPr lang="en-US" b="1" dirty="0">
                <a:solidFill>
                  <a:srgbClr val="001D35"/>
                </a:solidFill>
                <a:latin typeface="Google Sans"/>
              </a:rPr>
              <a:t>Finance:</a:t>
            </a:r>
            <a:r>
              <a:rPr lang="en-US" dirty="0">
                <a:solidFill>
                  <a:srgbClr val="001D35"/>
                </a:solidFill>
                <a:latin typeface="Google Sans"/>
              </a:rPr>
              <a:t> </a:t>
            </a:r>
            <a:r>
              <a:rPr lang="en-US" b="1" dirty="0">
                <a:solidFill>
                  <a:srgbClr val="001D35"/>
                </a:solidFill>
                <a:latin typeface="Google Sans"/>
              </a:rPr>
              <a:t>  </a:t>
            </a:r>
            <a:r>
              <a:rPr lang="en-US" i="1" dirty="0">
                <a:solidFill>
                  <a:srgbClr val="001D35"/>
                </a:solidFill>
                <a:latin typeface="Google Sans"/>
              </a:rPr>
              <a:t>monitoring stock and managing risk in real-time trading  platform                        </a:t>
            </a:r>
          </a:p>
          <a:p>
            <a:r>
              <a:rPr lang="en-US" b="1" dirty="0">
                <a:solidFill>
                  <a:srgbClr val="001D35"/>
                </a:solidFill>
                <a:latin typeface="Google Sans"/>
              </a:rPr>
              <a:t>Healthcare</a:t>
            </a:r>
            <a:r>
              <a:rPr lang="en-US" dirty="0">
                <a:solidFill>
                  <a:srgbClr val="001D35"/>
                </a:solidFill>
                <a:latin typeface="Google Sans"/>
              </a:rPr>
              <a:t>: </a:t>
            </a:r>
            <a:r>
              <a:rPr lang="en-US" i="1" dirty="0">
                <a:solidFill>
                  <a:srgbClr val="001D35"/>
                </a:solidFill>
                <a:latin typeface="Google Sans"/>
              </a:rPr>
              <a:t>Systems that monitor patient vital signs and provide critical alerts instantly. </a:t>
            </a:r>
          </a:p>
          <a:p>
            <a:r>
              <a:rPr lang="en-US" b="1" i="1" dirty="0">
                <a:solidFill>
                  <a:srgbClr val="001D35"/>
                </a:solidFill>
                <a:latin typeface="Google Sans"/>
              </a:rPr>
              <a:t>Manufacturing</a:t>
            </a:r>
            <a:r>
              <a:rPr lang="en-US" i="1" dirty="0">
                <a:solidFill>
                  <a:srgbClr val="001D35"/>
                </a:solidFill>
                <a:latin typeface="Google Sans"/>
              </a:rPr>
              <a:t>: Applications that monitor and control industrial processes in real-time for greater efficiency. </a:t>
            </a:r>
          </a:p>
        </p:txBody>
      </p:sp>
      <p:sp>
        <p:nvSpPr>
          <p:cNvPr id="15" name="Content Placeholder 14">
            <a:extLst>
              <a:ext uri="{FF2B5EF4-FFF2-40B4-BE49-F238E27FC236}">
                <a16:creationId xmlns:a16="http://schemas.microsoft.com/office/drawing/2014/main" id="{04236FD4-FC9D-3023-E958-DE210BFFD808}"/>
              </a:ext>
            </a:extLst>
          </p:cNvPr>
          <p:cNvSpPr>
            <a:spLocks noGrp="1"/>
          </p:cNvSpPr>
          <p:nvPr>
            <p:ph idx="1"/>
          </p:nvPr>
        </p:nvSpPr>
        <p:spPr>
          <a:xfrm>
            <a:off x="1473122" y="2715512"/>
            <a:ext cx="9282438" cy="3304288"/>
          </a:xfrm>
        </p:spPr>
        <p:txBody>
          <a:bodyPr/>
          <a:lstStyle/>
          <a:p>
            <a:pPr marL="0" indent="0">
              <a:buNone/>
            </a:pPr>
            <a:r>
              <a:rPr lang="en-US" b="1" dirty="0"/>
              <a:t>             𝔼𝕩𝕒𝕞𝕡𝕝𝕖:</a:t>
            </a:r>
          </a:p>
        </p:txBody>
      </p:sp>
    </p:spTree>
    <p:extLst>
      <p:ext uri="{BB962C8B-B14F-4D97-AF65-F5344CB8AC3E}">
        <p14:creationId xmlns:p14="http://schemas.microsoft.com/office/powerpoint/2010/main" val="2172190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3A258-BC16-71EC-39DB-E1BD4C488590}"/>
              </a:ext>
            </a:extLst>
          </p:cNvPr>
          <p:cNvSpPr>
            <a:spLocks noGrp="1"/>
          </p:cNvSpPr>
          <p:nvPr>
            <p:ph type="title"/>
          </p:nvPr>
        </p:nvSpPr>
        <p:spPr/>
        <p:txBody>
          <a:bodyPr/>
          <a:lstStyle/>
          <a:p>
            <a:r>
              <a:rPr lang="en-US" dirty="0"/>
              <a:t>𝘾𝙤𝙣𝙘𝙡𝙪𝙨𝙞𝙤𝙣:</a:t>
            </a:r>
          </a:p>
        </p:txBody>
      </p:sp>
      <p:sp>
        <p:nvSpPr>
          <p:cNvPr id="3" name="Content Placeholder 2">
            <a:extLst>
              <a:ext uri="{FF2B5EF4-FFF2-40B4-BE49-F238E27FC236}">
                <a16:creationId xmlns:a16="http://schemas.microsoft.com/office/drawing/2014/main" id="{2574A6C5-9192-C492-CAF0-BE8ADBC89FA5}"/>
              </a:ext>
            </a:extLst>
          </p:cNvPr>
          <p:cNvSpPr>
            <a:spLocks noGrp="1"/>
          </p:cNvSpPr>
          <p:nvPr>
            <p:ph idx="1"/>
          </p:nvPr>
        </p:nvSpPr>
        <p:spPr>
          <a:xfrm>
            <a:off x="3383112" y="2988840"/>
            <a:ext cx="6910987" cy="2601922"/>
          </a:xfrm>
        </p:spPr>
        <p:txBody>
          <a:bodyPr/>
          <a:lstStyle/>
          <a:p>
            <a:r>
              <a:rPr lang="en-US" i="1" dirty="0"/>
              <a:t> </a:t>
            </a:r>
            <a:r>
              <a:rPr lang="en-US" b="1" i="1" dirty="0"/>
              <a:t>These three technologies work in concert to create the rich, interactive web experiences users encounter daily. HTML provides the content, CSS styles its appearance, and JavaScript brings it to life with dynamic behavior. Mastering this combination is essential for anyone involved in front-end web development.</a:t>
            </a:r>
          </a:p>
        </p:txBody>
      </p:sp>
    </p:spTree>
    <p:extLst>
      <p:ext uri="{BB962C8B-B14F-4D97-AF65-F5344CB8AC3E}">
        <p14:creationId xmlns:p14="http://schemas.microsoft.com/office/powerpoint/2010/main" val="883342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57858-F1B4-BF0A-7B63-F71372F86DC9}"/>
              </a:ext>
            </a:extLst>
          </p:cNvPr>
          <p:cNvSpPr>
            <a:spLocks noGrp="1"/>
          </p:cNvSpPr>
          <p:nvPr>
            <p:ph type="title"/>
          </p:nvPr>
        </p:nvSpPr>
        <p:spPr/>
        <p:txBody>
          <a:bodyPr/>
          <a:lstStyle/>
          <a:p>
            <a:r>
              <a:rPr lang="en-US" dirty="0"/>
              <a:t>𝙄𝙉𝙏𝙍𝙊𝘿𝙐𝘾𝙏𝙄𝙊𝙉</a:t>
            </a:r>
          </a:p>
        </p:txBody>
      </p:sp>
      <p:sp>
        <p:nvSpPr>
          <p:cNvPr id="17" name="TextBox 16">
            <a:extLst>
              <a:ext uri="{FF2B5EF4-FFF2-40B4-BE49-F238E27FC236}">
                <a16:creationId xmlns:a16="http://schemas.microsoft.com/office/drawing/2014/main" id="{22F0E834-C8F8-717A-0848-87BB0A091A25}"/>
              </a:ext>
            </a:extLst>
          </p:cNvPr>
          <p:cNvSpPr txBox="1"/>
          <p:nvPr/>
        </p:nvSpPr>
        <p:spPr>
          <a:xfrm>
            <a:off x="5182191" y="2502176"/>
            <a:ext cx="1828800" cy="1828800"/>
          </a:xfrm>
          <a:prstGeom prst="rect">
            <a:avLst/>
          </a:prstGeom>
          <a:noFill/>
        </p:spPr>
        <p:txBody>
          <a:bodyPr wrap="square" rtlCol="0">
            <a:spAutoFit/>
          </a:bodyPr>
          <a:lstStyle/>
          <a:p>
            <a:pPr algn="l"/>
            <a:endParaRPr lang="en-US" dirty="0"/>
          </a:p>
        </p:txBody>
      </p:sp>
      <p:sp>
        <p:nvSpPr>
          <p:cNvPr id="19" name="Content Placeholder 2">
            <a:extLst>
              <a:ext uri="{FF2B5EF4-FFF2-40B4-BE49-F238E27FC236}">
                <a16:creationId xmlns:a16="http://schemas.microsoft.com/office/drawing/2014/main" id="{B29C47F0-773F-B292-9AF9-3BFAFE05B67E}"/>
              </a:ext>
            </a:extLst>
          </p:cNvPr>
          <p:cNvSpPr txBox="1">
            <a:spLocks noGrp="1"/>
          </p:cNvSpPr>
          <p:nvPr>
            <p:ph idx="1"/>
          </p:nvPr>
        </p:nvSpPr>
        <p:spPr>
          <a:xfrm>
            <a:off x="5413275" y="3141662"/>
            <a:ext cx="5821492" cy="232485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b="1" i="1" dirty="0">
                <a:solidFill>
                  <a:srgbClr val="273239"/>
                </a:solidFill>
                <a:latin typeface="Nunito" panose="02000000000000000000" pitchFamily="2" charset="0"/>
              </a:rPr>
              <a:t>HTML stands for 𝐇𝐲𝐩𝐞𝐫 𝐓𝐞𝐱𝐭 𝐌𝐚𝐫𝐤𝐮𝐩 𝐋𝐚𝐧𝐠𝐮𝐚𝐠𝐞, 𝐰𝐡𝐢𝐜𝐡 𝐢𝐬  𝐭𝐡𝐞core language used 𝐭𝐨 𝐬𝐭𝐫𝐮𝐜𝐭𝐮𝐫𝐞 𝐜𝐨𝐧𝐭𝐞𝐧𝐭 on the web. 𝐈𝐭 𝐨𝐫𝐠𝐚𝐧𝐢𝐳𝐞𝐬,𝐭𝐞𝐱𝐭,𝐢𝐦𝐚𝐠𝐞𝐬, links, 𝐚𝐧𝐝 𝐦𝐞𝐝𝐢𝐚 𝐮𝐬𝐢𝐧𝐠 𝐓𝐚𝐠𝐬 and 𝐞𝐥𝐞𝐦𝐞𝐧𝐭𝐬 that 𝐛𝐫𝐨𝐰𝐬𝐞𝐫𝐬 𝐂𝐚𝐧 𝐢𝐧𝐭𝐞𝐫𝐩𝐫𝐞𝐭. 𝐀𝐬 𝐨𝐟 2025, 𝐨𝐯𝐞𝐫 95% 𝐨𝐟 𝐰𝐞𝐛𝐬𝐢𝐭𝐞𝐬 𝐫𝐞𝐥𝐲 𝐨𝐧 HTML 𝐚𝐥𝐨𝐧𝐠𝐬𝐢𝐝𝐞 𝐂𝐬𝐬 and 𝐉𝐚𝐯𝐚𝐒𝐜𝐫𝐢𝐩𝐭.</a:t>
            </a:r>
            <a:endParaRPr lang="en-US" b="1" i="1" dirty="0"/>
          </a:p>
        </p:txBody>
      </p:sp>
      <p:pic>
        <p:nvPicPr>
          <p:cNvPr id="5" name="Picture 4">
            <a:extLst>
              <a:ext uri="{FF2B5EF4-FFF2-40B4-BE49-F238E27FC236}">
                <a16:creationId xmlns:a16="http://schemas.microsoft.com/office/drawing/2014/main" id="{2EAD5836-7D81-D4DA-9602-AC0CF698A282}"/>
              </a:ext>
            </a:extLst>
          </p:cNvPr>
          <p:cNvPicPr>
            <a:picLocks noChangeAspect="1"/>
          </p:cNvPicPr>
          <p:nvPr/>
        </p:nvPicPr>
        <p:blipFill>
          <a:blip r:embed="rId2"/>
          <a:stretch>
            <a:fillRect/>
          </a:stretch>
        </p:blipFill>
        <p:spPr>
          <a:xfrm>
            <a:off x="252690" y="2502175"/>
            <a:ext cx="4503893" cy="3382157"/>
          </a:xfrm>
          <a:prstGeom prst="rect">
            <a:avLst/>
          </a:prstGeom>
        </p:spPr>
      </p:pic>
    </p:spTree>
    <p:extLst>
      <p:ext uri="{BB962C8B-B14F-4D97-AF65-F5344CB8AC3E}">
        <p14:creationId xmlns:p14="http://schemas.microsoft.com/office/powerpoint/2010/main" val="3388535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CEF6D-CDF9-B55C-1DAC-B111179EDCAB}"/>
              </a:ext>
            </a:extLst>
          </p:cNvPr>
          <p:cNvSpPr>
            <a:spLocks noGrp="1"/>
          </p:cNvSpPr>
          <p:nvPr>
            <p:ph type="title"/>
          </p:nvPr>
        </p:nvSpPr>
        <p:spPr/>
        <p:txBody>
          <a:bodyPr/>
          <a:lstStyle/>
          <a:p>
            <a:r>
              <a:rPr lang="en-US" dirty="0"/>
              <a:t>𝙊𝙑𝙀𝙍𝙑𝙄𝙀𝙒 𝙊𝙁 𝙒𝙀𝘽 𝘿𝙀𝙑𝙀𝙇𝙊𝙋𝙈𝙀𝙉𝙏</a:t>
            </a:r>
          </a:p>
        </p:txBody>
      </p:sp>
      <p:sp>
        <p:nvSpPr>
          <p:cNvPr id="5" name="Content Placeholder 2">
            <a:extLst>
              <a:ext uri="{FF2B5EF4-FFF2-40B4-BE49-F238E27FC236}">
                <a16:creationId xmlns:a16="http://schemas.microsoft.com/office/drawing/2014/main" id="{C2665B83-D150-6A1E-CECD-2B8511068217}"/>
              </a:ext>
            </a:extLst>
          </p:cNvPr>
          <p:cNvSpPr txBox="1">
            <a:spLocks noGrp="1"/>
          </p:cNvSpPr>
          <p:nvPr>
            <p:ph idx="1"/>
          </p:nvPr>
        </p:nvSpPr>
        <p:spPr>
          <a:xfrm>
            <a:off x="3895193" y="3026832"/>
            <a:ext cx="6797656" cy="28575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b="1" dirty="0"/>
              <a:t>Web development encompasses the process of building and maintaining websites and web applications accessible over the internet or an intranet. This focuses on the user-facing part of a website, including everything a user sees and interacts with in their browser.</a:t>
            </a:r>
          </a:p>
        </p:txBody>
      </p:sp>
    </p:spTree>
    <p:extLst>
      <p:ext uri="{BB962C8B-B14F-4D97-AF65-F5344CB8AC3E}">
        <p14:creationId xmlns:p14="http://schemas.microsoft.com/office/powerpoint/2010/main" val="2547498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A109C-B0AB-12A3-D43D-C6F1DF4BABE6}"/>
              </a:ext>
            </a:extLst>
          </p:cNvPr>
          <p:cNvSpPr>
            <a:spLocks noGrp="1"/>
          </p:cNvSpPr>
          <p:nvPr>
            <p:ph type="title"/>
          </p:nvPr>
        </p:nvSpPr>
        <p:spPr/>
        <p:txBody>
          <a:bodyPr/>
          <a:lstStyle/>
          <a:p>
            <a:r>
              <a:rPr lang="en-US" dirty="0"/>
              <a:t> 𝙃𝙏𝙈𝙇 (𝙝𝙮𝙥𝙚𝙧 𝙩𝙚𝙭𝙩 𝙢𝙖𝙠𝙚𝙪𝙥 𝙡𝙖𝙣𝙜𝙪𝙖𝙜𝙚)</a:t>
            </a:r>
          </a:p>
        </p:txBody>
      </p:sp>
      <p:sp>
        <p:nvSpPr>
          <p:cNvPr id="9" name="Content Placeholder 2">
            <a:extLst>
              <a:ext uri="{FF2B5EF4-FFF2-40B4-BE49-F238E27FC236}">
                <a16:creationId xmlns:a16="http://schemas.microsoft.com/office/drawing/2014/main" id="{F9E1FCB5-1CED-FD00-C8B4-EFA3B3E4AEAA}"/>
              </a:ext>
            </a:extLst>
          </p:cNvPr>
          <p:cNvSpPr txBox="1">
            <a:spLocks noGrp="1"/>
          </p:cNvSpPr>
          <p:nvPr>
            <p:ph idx="1"/>
          </p:nvPr>
        </p:nvSpPr>
        <p:spPr>
          <a:xfrm>
            <a:off x="4968875" y="3052733"/>
            <a:ext cx="5644696" cy="296706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b="1" dirty="0"/>
              <a:t>&lt;! DOCTYPE html&gt; &lt;html&gt; &lt;body&gt; &lt;h1&gt;My First Heading&lt;/h1&gt; &lt;p&gt;My first paragraph.&lt;/ p&gt; &lt;/body&gt; &lt;/html&gt; Try it Yourself »
&lt;h1&gt;This is heading 1&lt;/h1&gt; &lt;h2&gt;This is heading 2&lt;/h2&gt; &lt;h3&gt;This is heading 3&lt;/h3&gt; Try it Yourself »
&lt;p&gt;This is a paragraph.&lt;/ p&gt; &lt;p&gt;This is another paragraph.&lt;/ p&gt; Try it Yourself »</a:t>
            </a:r>
          </a:p>
        </p:txBody>
      </p:sp>
    </p:spTree>
    <p:extLst>
      <p:ext uri="{BB962C8B-B14F-4D97-AF65-F5344CB8AC3E}">
        <p14:creationId xmlns:p14="http://schemas.microsoft.com/office/powerpoint/2010/main" val="2577085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37876-1DF3-825D-E35B-FF9E504723E1}"/>
              </a:ext>
            </a:extLst>
          </p:cNvPr>
          <p:cNvSpPr>
            <a:spLocks noGrp="1"/>
          </p:cNvSpPr>
          <p:nvPr>
            <p:ph type="title"/>
          </p:nvPr>
        </p:nvSpPr>
        <p:spPr/>
        <p:txBody>
          <a:bodyPr/>
          <a:lstStyle/>
          <a:p>
            <a:r>
              <a:rPr lang="en-US" dirty="0"/>
              <a:t>𝙃𝙏𝙈𝙇 𝘽𝘼𝙎𝙄𝘾 𝙏𝘼𝙂𝙎&amp; 𝙎𝙏𝙍𝙐𝘾𝙏𝙐𝙍𝙀</a:t>
            </a:r>
          </a:p>
        </p:txBody>
      </p:sp>
      <p:sp>
        <p:nvSpPr>
          <p:cNvPr id="3" name="Content Placeholder 2">
            <a:extLst>
              <a:ext uri="{FF2B5EF4-FFF2-40B4-BE49-F238E27FC236}">
                <a16:creationId xmlns:a16="http://schemas.microsoft.com/office/drawing/2014/main" id="{19B65184-49A5-9F41-96E3-5BE050CF76A3}"/>
              </a:ext>
            </a:extLst>
          </p:cNvPr>
          <p:cNvSpPr>
            <a:spLocks noGrp="1"/>
          </p:cNvSpPr>
          <p:nvPr>
            <p:ph idx="1"/>
          </p:nvPr>
        </p:nvSpPr>
        <p:spPr>
          <a:xfrm>
            <a:off x="5679503" y="2875248"/>
            <a:ext cx="5963477" cy="3602935"/>
          </a:xfrm>
        </p:spPr>
        <p:txBody>
          <a:bodyPr>
            <a:normAutofit/>
          </a:bodyPr>
          <a:lstStyle/>
          <a:p>
            <a:r>
              <a:rPr lang="en-US" b="1" dirty="0"/>
              <a:t>&lt;!DOCTYPE html&gt;</a:t>
            </a:r>
            <a:br>
              <a:rPr lang="en-US" b="1" dirty="0"/>
            </a:br>
            <a:r>
              <a:rPr lang="en-US" b="1" dirty="0"/>
              <a:t>&lt;html&gt;</a:t>
            </a:r>
            <a:br>
              <a:rPr lang="en-US" b="1" dirty="0"/>
            </a:br>
            <a:r>
              <a:rPr lang="en-US" b="1" dirty="0"/>
              <a:t>&lt;head&gt;</a:t>
            </a:r>
            <a:br>
              <a:rPr lang="en-US" b="1" dirty="0"/>
            </a:br>
            <a:r>
              <a:rPr lang="en-US" b="1" dirty="0"/>
              <a:t>&lt;title&gt;Page Title&lt;/title&gt;</a:t>
            </a:r>
            <a:br>
              <a:rPr lang="en-US" b="1" dirty="0"/>
            </a:br>
            <a:r>
              <a:rPr lang="en-US" b="1" dirty="0"/>
              <a:t>&lt;/head&gt;</a:t>
            </a:r>
            <a:br>
              <a:rPr lang="en-US" b="1" dirty="0"/>
            </a:br>
            <a:r>
              <a:rPr lang="en-US" b="1" dirty="0"/>
              <a:t>&lt;body&gt;</a:t>
            </a:r>
            <a:br>
              <a:rPr lang="en-US" b="1" dirty="0"/>
            </a:br>
            <a:br>
              <a:rPr lang="en-US" b="1" dirty="0"/>
            </a:br>
            <a:r>
              <a:rPr lang="en-US" b="1" dirty="0"/>
              <a:t>&lt;h1&gt;My First Heading&lt;/h1&gt;</a:t>
            </a:r>
            <a:br>
              <a:rPr lang="en-US" b="1" dirty="0"/>
            </a:br>
            <a:r>
              <a:rPr lang="en-US" b="1" dirty="0"/>
              <a:t>&lt;p&gt;My first paragraph.&lt;/p&gt;</a:t>
            </a:r>
            <a:br>
              <a:rPr lang="en-US" b="1" dirty="0"/>
            </a:br>
            <a:br>
              <a:rPr lang="en-US" b="1" dirty="0"/>
            </a:br>
            <a:r>
              <a:rPr lang="en-US" b="1" dirty="0"/>
              <a:t>&lt;/body&gt;</a:t>
            </a:r>
            <a:br>
              <a:rPr lang="en-US" b="1" dirty="0"/>
            </a:br>
            <a:r>
              <a:rPr lang="en-US" b="1" dirty="0"/>
              <a:t>&lt;/html&gt;</a:t>
            </a:r>
          </a:p>
        </p:txBody>
      </p:sp>
    </p:spTree>
    <p:extLst>
      <p:ext uri="{BB962C8B-B14F-4D97-AF65-F5344CB8AC3E}">
        <p14:creationId xmlns:p14="http://schemas.microsoft.com/office/powerpoint/2010/main" val="1134894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70B25-006F-1B73-971B-ADF985BCC5D3}"/>
              </a:ext>
            </a:extLst>
          </p:cNvPr>
          <p:cNvSpPr>
            <a:spLocks noGrp="1"/>
          </p:cNvSpPr>
          <p:nvPr>
            <p:ph type="title"/>
          </p:nvPr>
        </p:nvSpPr>
        <p:spPr/>
        <p:txBody>
          <a:bodyPr/>
          <a:lstStyle/>
          <a:p>
            <a:r>
              <a:rPr lang="en-US" dirty="0"/>
              <a:t>𝘾𝙎𝙎 (𝙘𝙖𝙨𝙘𝙖𝙙𝙞𝙣𝙜 𝙨𝙩𝙮𝙡𝙚 𝙨𝙝𝙚𝙚𝙩)</a:t>
            </a:r>
          </a:p>
        </p:txBody>
      </p:sp>
      <p:sp>
        <p:nvSpPr>
          <p:cNvPr id="3" name="Content Placeholder 2">
            <a:extLst>
              <a:ext uri="{FF2B5EF4-FFF2-40B4-BE49-F238E27FC236}">
                <a16:creationId xmlns:a16="http://schemas.microsoft.com/office/drawing/2014/main" id="{EA4E21D9-C5AD-40C3-7379-92F4E2D27BC8}"/>
              </a:ext>
            </a:extLst>
          </p:cNvPr>
          <p:cNvSpPr>
            <a:spLocks noGrp="1"/>
          </p:cNvSpPr>
          <p:nvPr>
            <p:ph idx="1"/>
          </p:nvPr>
        </p:nvSpPr>
        <p:spPr>
          <a:xfrm>
            <a:off x="5608508" y="2892998"/>
            <a:ext cx="5998975" cy="3194719"/>
          </a:xfrm>
        </p:spPr>
        <p:txBody>
          <a:bodyPr/>
          <a:lstStyle/>
          <a:p>
            <a:pPr marL="0" indent="0">
              <a:buNone/>
            </a:pPr>
            <a:r>
              <a:rPr lang="en-US" dirty="0"/>
              <a:t>𝐓𝐲𝐩𝐞𝐬 𝐨𝐟 𝐂𝐒𝐒
         </a:t>
            </a:r>
            <a:r>
              <a:rPr lang="en-US" b="1" dirty="0"/>
              <a:t>     CSS can be Implemented Three different ways:
       •Inline CSS</a:t>
            </a:r>
          </a:p>
          <a:p>
            <a:pPr marL="0" indent="0">
              <a:buNone/>
            </a:pPr>
            <a:r>
              <a:rPr lang="en-US" b="1" dirty="0"/>
              <a:t>       •Internal or Embedded CSS</a:t>
            </a:r>
          </a:p>
          <a:p>
            <a:pPr marL="0" indent="0">
              <a:buNone/>
            </a:pPr>
            <a:r>
              <a:rPr lang="en-US" b="1" dirty="0"/>
              <a:t>       •External CSS</a:t>
            </a:r>
          </a:p>
          <a:p>
            <a:pPr marL="0" indent="0">
              <a:buNone/>
            </a:pPr>
            <a:r>
              <a:rPr lang="en-US" b="1" dirty="0"/>
              <a:t>       
       </a:t>
            </a:r>
          </a:p>
        </p:txBody>
      </p:sp>
      <p:pic>
        <p:nvPicPr>
          <p:cNvPr id="6" name="Picture 5">
            <a:extLst>
              <a:ext uri="{FF2B5EF4-FFF2-40B4-BE49-F238E27FC236}">
                <a16:creationId xmlns:a16="http://schemas.microsoft.com/office/drawing/2014/main" id="{A6914DA1-0BE4-A981-8434-7EF2760D45C3}"/>
              </a:ext>
            </a:extLst>
          </p:cNvPr>
          <p:cNvPicPr>
            <a:picLocks noChangeAspect="1"/>
          </p:cNvPicPr>
          <p:nvPr/>
        </p:nvPicPr>
        <p:blipFill>
          <a:blip r:embed="rId2"/>
          <a:stretch>
            <a:fillRect/>
          </a:stretch>
        </p:blipFill>
        <p:spPr>
          <a:xfrm>
            <a:off x="282793" y="2396040"/>
            <a:ext cx="4775514" cy="3488292"/>
          </a:xfrm>
          <a:prstGeom prst="rect">
            <a:avLst/>
          </a:prstGeom>
        </p:spPr>
      </p:pic>
    </p:spTree>
    <p:extLst>
      <p:ext uri="{BB962C8B-B14F-4D97-AF65-F5344CB8AC3E}">
        <p14:creationId xmlns:p14="http://schemas.microsoft.com/office/powerpoint/2010/main" val="2207136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B6707-50BE-A49A-B11F-D048B98EF5FE}"/>
              </a:ext>
            </a:extLst>
          </p:cNvPr>
          <p:cNvSpPr>
            <a:spLocks noGrp="1"/>
          </p:cNvSpPr>
          <p:nvPr>
            <p:ph type="title"/>
          </p:nvPr>
        </p:nvSpPr>
        <p:spPr>
          <a:xfrm>
            <a:off x="1154955" y="973667"/>
            <a:ext cx="7914502" cy="960914"/>
          </a:xfrm>
        </p:spPr>
        <p:txBody>
          <a:bodyPr/>
          <a:lstStyle/>
          <a:p>
            <a:r>
              <a:rPr lang="en-US" dirty="0"/>
              <a:t>𝘾𝙎𝙎 (𝙘𝙤𝙙𝙞𝙣𝙜);</a:t>
            </a:r>
          </a:p>
        </p:txBody>
      </p:sp>
      <p:sp>
        <p:nvSpPr>
          <p:cNvPr id="3" name="Content Placeholder 2">
            <a:extLst>
              <a:ext uri="{FF2B5EF4-FFF2-40B4-BE49-F238E27FC236}">
                <a16:creationId xmlns:a16="http://schemas.microsoft.com/office/drawing/2014/main" id="{18239AC4-4B75-223F-7AE6-0E1D02168BFE}"/>
              </a:ext>
            </a:extLst>
          </p:cNvPr>
          <p:cNvSpPr>
            <a:spLocks noGrp="1"/>
          </p:cNvSpPr>
          <p:nvPr>
            <p:ph idx="1"/>
          </p:nvPr>
        </p:nvSpPr>
        <p:spPr>
          <a:xfrm>
            <a:off x="4233004" y="2789859"/>
            <a:ext cx="5683363" cy="3416300"/>
          </a:xfrm>
        </p:spPr>
        <p:txBody>
          <a:bodyPr>
            <a:normAutofit fontScale="85000" lnSpcReduction="20000"/>
          </a:bodyPr>
          <a:lstStyle/>
          <a:p>
            <a:pPr marL="0" indent="0">
              <a:buNone/>
            </a:pPr>
            <a:r>
              <a:rPr lang="en-US" b="1" dirty="0"/>
              <a:t>   Body {</a:t>
            </a:r>
            <a:br>
              <a:rPr lang="en-US" b="1" dirty="0"/>
            </a:br>
            <a:r>
              <a:rPr lang="en-US" b="1" dirty="0"/>
              <a:t>   font-family: Arial, sans-serif;</a:t>
            </a:r>
            <a:br>
              <a:rPr lang="en-US" b="1" dirty="0"/>
            </a:br>
            <a:r>
              <a:rPr lang="en-US" b="1" dirty="0"/>
              <a:t>   background-color: #f0f0f0;</a:t>
            </a:r>
            <a:br>
              <a:rPr lang="en-US" b="1" dirty="0"/>
            </a:br>
            <a:r>
              <a:rPr lang="en-US" b="1" dirty="0"/>
              <a:t>   }</a:t>
            </a:r>
            <a:br>
              <a:rPr lang="en-US" b="1" dirty="0"/>
            </a:br>
            <a:br>
              <a:rPr lang="en-US" b="1" dirty="0"/>
            </a:br>
            <a:r>
              <a:rPr lang="en-US" b="1" dirty="0"/>
              <a:t>   h1 {</a:t>
            </a:r>
            <a:br>
              <a:rPr lang="en-US" b="1" dirty="0"/>
            </a:br>
            <a:r>
              <a:rPr lang="en-US" b="1" dirty="0"/>
              <a:t>   color: #333;</a:t>
            </a:r>
            <a:br>
              <a:rPr lang="en-US" b="1" dirty="0"/>
            </a:br>
            <a:r>
              <a:rPr lang="en-US" b="1" dirty="0"/>
              <a:t>   text-align: center;</a:t>
            </a:r>
            <a:br>
              <a:rPr lang="en-US" b="1" dirty="0"/>
            </a:br>
            <a:r>
              <a:rPr lang="en-US" b="1" dirty="0"/>
              <a:t>   }</a:t>
            </a:r>
            <a:br>
              <a:rPr lang="en-US" b="1" dirty="0"/>
            </a:br>
            <a:br>
              <a:rPr lang="en-US" b="1" dirty="0"/>
            </a:br>
            <a:r>
              <a:rPr lang="en-US" b="1" dirty="0"/>
              <a:t>   .button {</a:t>
            </a:r>
            <a:br>
              <a:rPr lang="en-US" b="1" dirty="0"/>
            </a:br>
            <a:r>
              <a:rPr lang="en-US" b="1" dirty="0"/>
              <a:t>   background-color: #007bff;</a:t>
            </a:r>
            <a:br>
              <a:rPr lang="en-US" b="1" dirty="0"/>
            </a:br>
            <a:r>
              <a:rPr lang="en-US" b="1" dirty="0"/>
              <a:t>   color: white;</a:t>
            </a:r>
            <a:br>
              <a:rPr lang="en-US" b="1" dirty="0"/>
            </a:br>
            <a:r>
              <a:rPr lang="en-US" b="1" dirty="0"/>
              <a:t>   padding: 10px 20px; </a:t>
            </a:r>
            <a:br>
              <a:rPr lang="en-US" b="1" dirty="0"/>
            </a:br>
            <a:r>
              <a:rPr lang="en-US" b="1" dirty="0"/>
              <a:t>   border-radius: 5px;  
   }</a:t>
            </a:r>
          </a:p>
        </p:txBody>
      </p:sp>
      <p:sp>
        <p:nvSpPr>
          <p:cNvPr id="7" name="Content Placeholder 6">
            <a:extLst>
              <a:ext uri="{FF2B5EF4-FFF2-40B4-BE49-F238E27FC236}">
                <a16:creationId xmlns:a16="http://schemas.microsoft.com/office/drawing/2014/main" id="{C2FABFB0-D32C-4E69-C9C1-E0482F04EBC0}"/>
              </a:ext>
            </a:extLst>
          </p:cNvPr>
          <p:cNvSpPr>
            <a:spLocks noGrp="1"/>
          </p:cNvSpPr>
          <p:nvPr>
            <p:ph idx="1"/>
          </p:nvPr>
        </p:nvSpPr>
        <p:spPr>
          <a:xfrm>
            <a:off x="3212470" y="2310650"/>
            <a:ext cx="1579611" cy="555723"/>
          </a:xfrm>
        </p:spPr>
        <p:txBody>
          <a:bodyPr>
            <a:normAutofit/>
          </a:bodyPr>
          <a:lstStyle/>
          <a:p>
            <a:r>
              <a:rPr lang="en-US" dirty="0"/>
              <a:t>𝐄𝐱𝐚𝐦𝐩𝐥𝐞</a:t>
            </a:r>
            <a:r>
              <a:rPr lang="en-US" b="1" dirty="0"/>
              <a:t>:</a:t>
            </a:r>
            <a:endParaRPr lang="en-US" dirty="0"/>
          </a:p>
        </p:txBody>
      </p:sp>
    </p:spTree>
    <p:extLst>
      <p:ext uri="{BB962C8B-B14F-4D97-AF65-F5344CB8AC3E}">
        <p14:creationId xmlns:p14="http://schemas.microsoft.com/office/powerpoint/2010/main" val="34089855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050DE-712A-6D4A-A956-9AC434EF4752}"/>
              </a:ext>
            </a:extLst>
          </p:cNvPr>
          <p:cNvSpPr>
            <a:spLocks noGrp="1"/>
          </p:cNvSpPr>
          <p:nvPr>
            <p:ph type="title"/>
          </p:nvPr>
        </p:nvSpPr>
        <p:spPr/>
        <p:txBody>
          <a:bodyPr/>
          <a:lstStyle/>
          <a:p>
            <a:r>
              <a:rPr lang="en-US" dirty="0"/>
              <a:t>𝘾𝙎𝙎 𝙏𝙀𝙓𝙏 𝙎𝙏𝙔𝙇𝙀:</a:t>
            </a:r>
          </a:p>
        </p:txBody>
      </p:sp>
      <p:sp>
        <p:nvSpPr>
          <p:cNvPr id="3" name="Content Placeholder 2">
            <a:extLst>
              <a:ext uri="{FF2B5EF4-FFF2-40B4-BE49-F238E27FC236}">
                <a16:creationId xmlns:a16="http://schemas.microsoft.com/office/drawing/2014/main" id="{674FC069-0B7B-3606-618E-8489737863EC}"/>
              </a:ext>
            </a:extLst>
          </p:cNvPr>
          <p:cNvSpPr>
            <a:spLocks noGrp="1"/>
          </p:cNvSpPr>
          <p:nvPr>
            <p:ph idx="1"/>
          </p:nvPr>
        </p:nvSpPr>
        <p:spPr>
          <a:xfrm>
            <a:off x="3744922" y="2857499"/>
            <a:ext cx="7844814" cy="3286539"/>
          </a:xfrm>
        </p:spPr>
        <p:txBody>
          <a:bodyPr/>
          <a:lstStyle/>
          <a:p>
            <a:r>
              <a:rPr lang="en-US" b="1" i="1" dirty="0"/>
              <a:t>Unleash the power of typography with these stunning pure CSS text effects that turn ordinary words into visual masterpieces. From subtle shadows to mind-bending distortions, discover how CSS can make your headlines, quotes, and UI text pop — without images or JavaScript.
Perfect for: hero headlines that demand attention, interactive hover-activated captions, brand slogans with personality, portfolio project titles.</a:t>
            </a:r>
          </a:p>
        </p:txBody>
      </p:sp>
    </p:spTree>
    <p:extLst>
      <p:ext uri="{BB962C8B-B14F-4D97-AF65-F5344CB8AC3E}">
        <p14:creationId xmlns:p14="http://schemas.microsoft.com/office/powerpoint/2010/main" val="2277577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8786F-27F4-2365-5B49-5477D068D14B}"/>
              </a:ext>
            </a:extLst>
          </p:cNvPr>
          <p:cNvSpPr>
            <a:spLocks noGrp="1"/>
          </p:cNvSpPr>
          <p:nvPr>
            <p:ph type="title"/>
          </p:nvPr>
        </p:nvSpPr>
        <p:spPr/>
        <p:txBody>
          <a:bodyPr/>
          <a:lstStyle/>
          <a:p>
            <a:r>
              <a:rPr lang="en-US"/>
              <a:t>𝙄𝙉𝙏𝙍𝙊𝘿𝙐𝘾𝙏𝙄𝙊𝙉 𝙅𝘼𝙑𝘼𝙎𝘾𝙍𝙄𝙋𝙏</a:t>
            </a:r>
          </a:p>
        </p:txBody>
      </p:sp>
      <p:sp>
        <p:nvSpPr>
          <p:cNvPr id="3" name="Content Placeholder 2">
            <a:extLst>
              <a:ext uri="{FF2B5EF4-FFF2-40B4-BE49-F238E27FC236}">
                <a16:creationId xmlns:a16="http://schemas.microsoft.com/office/drawing/2014/main" id="{43F177AA-A38C-025F-9DBE-3029E515BCBD}"/>
              </a:ext>
            </a:extLst>
          </p:cNvPr>
          <p:cNvSpPr>
            <a:spLocks noGrp="1"/>
          </p:cNvSpPr>
          <p:nvPr>
            <p:ph idx="1"/>
          </p:nvPr>
        </p:nvSpPr>
        <p:spPr>
          <a:xfrm>
            <a:off x="6350140" y="3429000"/>
            <a:ext cx="5397243" cy="2559952"/>
          </a:xfrm>
        </p:spPr>
        <p:txBody>
          <a:bodyPr/>
          <a:lstStyle/>
          <a:p>
            <a:pPr marL="0" indent="0">
              <a:buNone/>
            </a:pPr>
            <a:r>
              <a:rPr lang="en-US" dirty="0"/>
              <a:t> </a:t>
            </a:r>
          </a:p>
          <a:p>
            <a:pPr marL="0" indent="0">
              <a:buNone/>
            </a:pPr>
            <a:r>
              <a:rPr lang="en-US" dirty="0"/>
              <a:t>𝐉𝐚𝐯𝐚𝐒𝐜𝐫𝐢𝐩𝐭</a:t>
            </a:r>
            <a:r>
              <a:rPr lang="en-US" b="1" dirty="0"/>
              <a:t> (JS) is a programming language mainly used to make web pages interactive While HTML defines structure and CSS defines style, JavaScript controls behavior It runs directly in the browser, so you don’t  extra software to start coding.</a:t>
            </a:r>
          </a:p>
        </p:txBody>
      </p:sp>
      <p:pic>
        <p:nvPicPr>
          <p:cNvPr id="8" name="Picture 7">
            <a:extLst>
              <a:ext uri="{FF2B5EF4-FFF2-40B4-BE49-F238E27FC236}">
                <a16:creationId xmlns:a16="http://schemas.microsoft.com/office/drawing/2014/main" id="{1B61963D-5D00-5030-3282-541D6B0B89F1}"/>
              </a:ext>
            </a:extLst>
          </p:cNvPr>
          <p:cNvPicPr>
            <a:picLocks noChangeAspect="1"/>
          </p:cNvPicPr>
          <p:nvPr/>
        </p:nvPicPr>
        <p:blipFill>
          <a:blip r:embed="rId2"/>
          <a:stretch>
            <a:fillRect/>
          </a:stretch>
        </p:blipFill>
        <p:spPr>
          <a:xfrm>
            <a:off x="104776" y="2522043"/>
            <a:ext cx="5737085" cy="3689914"/>
          </a:xfrm>
          <a:prstGeom prst="rect">
            <a:avLst/>
          </a:prstGeom>
        </p:spPr>
      </p:pic>
    </p:spTree>
    <p:extLst>
      <p:ext uri="{BB962C8B-B14F-4D97-AF65-F5344CB8AC3E}">
        <p14:creationId xmlns:p14="http://schemas.microsoft.com/office/powerpoint/2010/main" val="36665159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Ion Boardroom</vt:lpstr>
      <vt:lpstr>𝑰𝑵𝑻𝑹𝑶𝑫𝑼𝑪𝑻𝑰𝑶𝑵 𝒕𝒐 𝑯𝑻𝑴𝑳 𝑪𝑺𝑺 𝑱𝑨𝑽𝑨𝑺𝑪𝑹𝑰𝑷𝑻</vt:lpstr>
      <vt:lpstr>𝙄𝙉𝙏𝙍𝙊𝘿𝙐𝘾𝙏𝙄𝙊𝙉</vt:lpstr>
      <vt:lpstr>𝙊𝙑𝙀𝙍𝙑𝙄𝙀𝙒 𝙊𝙁 𝙒𝙀𝘽 𝘿𝙀𝙑𝙀𝙇𝙊𝙋𝙈𝙀𝙉𝙏</vt:lpstr>
      <vt:lpstr> 𝙃𝙏𝙈𝙇 (𝙝𝙮𝙥𝙚𝙧 𝙩𝙚𝙭𝙩 𝙢𝙖𝙠𝙚𝙪𝙥 𝙡𝙖𝙣𝙜𝙪𝙖𝙜𝙚)</vt:lpstr>
      <vt:lpstr>𝙃𝙏𝙈𝙇 𝘽𝘼𝙎𝙄𝘾 𝙏𝘼𝙂𝙎&amp; 𝙎𝙏𝙍𝙐𝘾𝙏𝙐𝙍𝙀</vt:lpstr>
      <vt:lpstr>𝘾𝙎𝙎 (𝙘𝙖𝙨𝙘𝙖𝙙𝙞𝙣𝙜 𝙨𝙩𝙮𝙡𝙚 𝙨𝙝𝙚𝙚𝙩)</vt:lpstr>
      <vt:lpstr>𝘾𝙎𝙎 (𝙘𝙤𝙙𝙞𝙣𝙜);</vt:lpstr>
      <vt:lpstr>𝘾𝙎𝙎 𝙏𝙀𝙓𝙏 𝙎𝙏𝙔𝙇𝙀:</vt:lpstr>
      <vt:lpstr>𝙄𝙉𝙏𝙍𝙊𝘿𝙐𝘾𝙏𝙄𝙊𝙉 𝙅𝘼𝙑𝘼𝙎𝘾𝙍𝙄𝙋𝙏</vt:lpstr>
      <vt:lpstr>𝘽𝘼𝙎𝙄𝘾 𝙅𝘼𝙑𝘼𝙎𝘾𝙍𝙄𝙋𝙏 𝘾𝙊𝙉𝘾𝙀𝙋𝙏:</vt:lpstr>
      <vt:lpstr>𝙅𝘼𝙑𝘼𝙎𝘾𝙍𝙄𝙋𝙏 𝙁𝙀𝘼𝙏𝙐𝙍𝙀𝙎:</vt:lpstr>
      <vt:lpstr>𝙎𝙄𝙈𝙋𝙇𝙀 𝙋𝙍𝙊𝙂𝙍𝘼𝙈;</vt:lpstr>
      <vt:lpstr>𝘾𝙊𝙈𝙋𝘼𝙍𝙄𝙎𝙊𝙉 𝙤𝙛 (𝙃𝙏𝙈𝙇 𝘾𝙎𝙎 𝙅𝘼𝙑𝘼𝙎𝘾𝙍𝙄𝙋𝙏)</vt:lpstr>
      <vt:lpstr>𝙍𝙀𝘼𝙇-𝙏𝙄𝙈𝙀 𝘼𝙋𝙋𝙇𝙄𝘾𝘼𝙏𝙄𝙊𝙉:</vt:lpstr>
      <vt:lpstr>𝘾𝙤𝙣𝙘𝙡𝙪𝙨𝙞𝙤𝙣: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𝑰𝑵𝑻𝑹𝑶𝑫𝑼𝑪𝑻𝑰𝑶𝑵 𝒕𝒐 𝑯𝑻𝑴𝑳 𝑪𝑺𝑺 𝑱𝑨𝑽𝑨𝑺𝑪𝑹𝑰𝑷𝑻</dc:title>
  <dc:creator>Keerthika K</dc:creator>
  <cp:lastModifiedBy>Keerthika K</cp:lastModifiedBy>
  <cp:revision>21</cp:revision>
  <dcterms:created xsi:type="dcterms:W3CDTF">2025-09-08T10:30:31Z</dcterms:created>
  <dcterms:modified xsi:type="dcterms:W3CDTF">2025-09-20T07:07:28Z</dcterms:modified>
</cp:coreProperties>
</file>