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615440"/>
          </a:xfrm>
          <a:prstGeom prst="rect"/>
          <a:noFill/>
        </p:spPr>
        <p:txBody>
          <a:bodyPr anchor="t" bIns="45720" lIns="91440" rIns="91440" rtlCol="0" tIns="45720" wrap="square">
            <a:spAutoFit/>
          </a:bodyPr>
          <a:p>
            <a:r>
              <a:rPr dirty="0" sz="2400" lang="en-US"/>
              <a:t>STUDENT NAME: </a:t>
            </a:r>
            <a:r>
              <a:rPr dirty="0" sz="2400" lang="en-US"/>
              <a:t>N</a:t>
            </a:r>
            <a:r>
              <a:rPr dirty="0" sz="2400" lang="en-US"/>
              <a:t>.</a:t>
            </a:r>
            <a:r>
              <a:rPr dirty="0" sz="2400" lang="en-US"/>
              <a:t>k</a:t>
            </a:r>
            <a:r>
              <a:rPr dirty="0" sz="2400" lang="en-US"/>
              <a:t>e</a:t>
            </a:r>
            <a:r>
              <a:rPr dirty="0" sz="2400" lang="en-US"/>
              <a:t>e</a:t>
            </a:r>
            <a:r>
              <a:rPr dirty="0" sz="2400" lang="en-US"/>
              <a:t>r</a:t>
            </a:r>
            <a:r>
              <a:rPr dirty="0" sz="2400" lang="en-US"/>
              <a:t>t</a:t>
            </a:r>
            <a:r>
              <a:rPr dirty="0" sz="2400" lang="en-US"/>
              <a:t>h</a:t>
            </a:r>
            <a:r>
              <a:rPr dirty="0" sz="2400" lang="en-US"/>
              <a:t>i</a:t>
            </a:r>
            <a:r>
              <a:rPr dirty="0" sz="2400" lang="en-US"/>
              <a:t>k</a:t>
            </a:r>
            <a:r>
              <a:rPr dirty="0" sz="2400" lang="en-US"/>
              <a:t>a</a:t>
            </a:r>
            <a:endParaRPr altLang="en-US" lang="zh-CN"/>
          </a:p>
          <a:p>
            <a:r>
              <a:rPr dirty="0" sz="2400" lang="en-US"/>
              <a:t>REGISTER NO AND NMID: </a:t>
            </a:r>
            <a:r>
              <a:rPr dirty="0" sz="2400" lang="en-US"/>
              <a:t>2</a:t>
            </a:r>
            <a:r>
              <a:rPr dirty="0" sz="2400" lang="en-US"/>
              <a:t>4</a:t>
            </a:r>
            <a:r>
              <a:rPr dirty="0" sz="2400" lang="en-US"/>
              <a:t>2</a:t>
            </a:r>
            <a:r>
              <a:rPr dirty="0" sz="2400" lang="en-US"/>
              <a:t>2</a:t>
            </a:r>
            <a:r>
              <a:rPr dirty="0" sz="2400" lang="en-US"/>
              <a:t>k</a:t>
            </a:r>
            <a:r>
              <a:rPr dirty="0" sz="2400" lang="en-US"/>
              <a:t>2</a:t>
            </a:r>
            <a:r>
              <a:rPr dirty="0" sz="2400" lang="en-US"/>
              <a:t>4</a:t>
            </a:r>
            <a:r>
              <a:rPr dirty="0" sz="2400" lang="en-US"/>
              <a:t>5</a:t>
            </a:r>
            <a:r>
              <a:rPr dirty="0" sz="2400" lang="en-US"/>
              <a:t>2</a:t>
            </a:r>
            <a:r>
              <a:rPr dirty="0" sz="2400" lang="en-US"/>
              <a:t> </a:t>
            </a:r>
            <a:r>
              <a:rPr dirty="0" sz="2400" lang="en-US"/>
              <a:t>a</a:t>
            </a:r>
            <a:r>
              <a:rPr dirty="0" sz="2400" lang="en-US"/>
              <a:t>n</a:t>
            </a:r>
            <a:r>
              <a:rPr dirty="0" sz="2400" lang="en-US"/>
              <a:t>d</a:t>
            </a:r>
            <a:r>
              <a:rPr dirty="0" sz="2400" lang="en-US"/>
              <a:t> </a:t>
            </a:r>
            <a:r>
              <a:rPr dirty="0" sz="2400" lang="en-US"/>
              <a:t>a</a:t>
            </a:r>
            <a:r>
              <a:rPr dirty="0" sz="2400" lang="en-US"/>
              <a:t>s</a:t>
            </a:r>
            <a:r>
              <a:rPr dirty="0" sz="2400" lang="en-US"/>
              <a:t>b</a:t>
            </a:r>
            <a:r>
              <a:rPr dirty="0" sz="2400" lang="en-US"/>
              <a:t>r</a:t>
            </a:r>
            <a:r>
              <a:rPr dirty="0" sz="2400" lang="en-US"/>
              <a:t>u</a:t>
            </a:r>
            <a:r>
              <a:rPr dirty="0" sz="2400" lang="en-US"/>
              <a:t>0</a:t>
            </a:r>
            <a:r>
              <a:rPr dirty="0" sz="2400" lang="en-US"/>
              <a:t>7</a:t>
            </a:r>
            <a:r>
              <a:rPr dirty="0" sz="2400" lang="en-US"/>
              <a:t>2</a:t>
            </a:r>
            <a:r>
              <a:rPr dirty="0" sz="2400" lang="en-US"/>
              <a:t>4</a:t>
            </a:r>
            <a:r>
              <a:rPr dirty="0" sz="2400" lang="en-US"/>
              <a:t>2</a:t>
            </a:r>
            <a:r>
              <a:rPr dirty="0" sz="2400" lang="en-US"/>
              <a:t>2</a:t>
            </a:r>
            <a:r>
              <a:rPr dirty="0" sz="2400" lang="en-US"/>
              <a:t>k</a:t>
            </a:r>
            <a:r>
              <a:rPr dirty="0" sz="2400" lang="en-US"/>
              <a:t>2</a:t>
            </a:r>
            <a:r>
              <a:rPr dirty="0" sz="2400" lang="en-US"/>
              <a:t>4</a:t>
            </a:r>
            <a:r>
              <a:rPr dirty="0" sz="2400" lang="en-US"/>
              <a:t>5</a:t>
            </a:r>
            <a:r>
              <a:rPr dirty="0" sz="2400" lang="en-US"/>
              <a:t>2</a:t>
            </a:r>
            <a:endParaRPr dirty="0" sz="2400" lang="en-US">
              <a:cs typeface="Calibri"/>
            </a:endParaRPr>
          </a:p>
          <a:p>
            <a:r>
              <a:rPr dirty="0" sz="2400" lang="en-US"/>
              <a:t>DEPARTMENT: </a:t>
            </a:r>
            <a:r>
              <a:rPr dirty="0" sz="2400" lang="en-US"/>
              <a:t>B</a:t>
            </a:r>
            <a:r>
              <a:rPr dirty="0" sz="2400" lang="en-US"/>
              <a:t>.</a:t>
            </a:r>
            <a:r>
              <a:rPr dirty="0" sz="2400" lang="en-US"/>
              <a:t>s</a:t>
            </a:r>
            <a:r>
              <a:rPr dirty="0" sz="2400" lang="en-US"/>
              <a:t>c</a:t>
            </a:r>
            <a:r>
              <a:rPr dirty="0" sz="2400" lang="en-US"/>
              <a:t> </a:t>
            </a:r>
            <a:r>
              <a:rPr dirty="0" sz="2400" lang="en-US"/>
              <a:t>c</a:t>
            </a:r>
            <a:r>
              <a:rPr dirty="0" sz="2400" lang="en-US"/>
              <a:t>o</a:t>
            </a:r>
            <a:r>
              <a:rPr dirty="0" sz="2400" lang="en-US"/>
              <a:t>m</a:t>
            </a:r>
            <a:r>
              <a:rPr dirty="0" sz="2400" lang="en-US"/>
              <a:t>p</a:t>
            </a:r>
            <a:r>
              <a:rPr dirty="0" sz="2400" lang="en-US"/>
              <a:t>u</a:t>
            </a:r>
            <a:r>
              <a:rPr dirty="0" sz="2400" lang="en-US"/>
              <a:t>ter </a:t>
            </a:r>
            <a:r>
              <a:rPr dirty="0" sz="2400" lang="en-US"/>
              <a:t>science </a:t>
            </a:r>
            <a:endParaRPr altLang="en-US" lang="zh-CN"/>
          </a:p>
          <a:p>
            <a:r>
              <a:rPr dirty="0" sz="2400" lang="en-US"/>
              <a:t>COLLEGE: COLLEGE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2" name="object 7"/>
          <p:cNvSpPr txBox="1">
            <a:spLocks noGrp="1"/>
          </p:cNvSpPr>
          <p:nvPr>
            <p:ph type="title"/>
          </p:nvPr>
        </p:nvSpPr>
        <p:spPr>
          <a:xfrm>
            <a:off x="739775" y="654938"/>
            <a:ext cx="8480425" cy="5372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3"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4" name="TextBox 8"/>
          <p:cNvSpPr txBox="1"/>
          <p:nvPr/>
        </p:nvSpPr>
        <p:spPr>
          <a:xfrm>
            <a:off x="2743200" y="2354703"/>
            <a:ext cx="8534018" cy="8026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07" name=""/>
          <p:cNvSpPr txBox="1"/>
          <p:nvPr/>
        </p:nvSpPr>
        <p:spPr>
          <a:xfrm>
            <a:off x="2743200" y="1695449"/>
            <a:ext cx="7377546" cy="4714240"/>
          </a:xfrm>
          <a:prstGeom prst="rect"/>
        </p:spPr>
        <p:txBody>
          <a:bodyPr rtlCol="0" wrap="square">
            <a:spAutoFit/>
          </a:bodyPr>
          <a:p>
            <a:r>
              <a:rPr sz="2800" lang="en-GB">
                <a:solidFill>
                  <a:srgbClr val="000000"/>
                </a:solidFill>
              </a:rPr>
              <a:t>The IoT in Healthcare Monitoring system successfully collects real-time patient health data such as heart rate, blood pressure, temperature, and glucose levels using sensors. The data is transmitted to the cloud and displayed on a user-friendly mobile or web application. During abnormal readings, instant alerts are generated and shared with doctors and caregivers, ensuring timely medical attention. The screenshots include sensor readings, alert messages, and the monitoring dashboard that shows live health status.
</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7"/>
          <p:cNvSpPr txBox="1">
            <a:spLocks noGrp="1"/>
          </p:cNvSpPr>
          <p:nvPr>
            <p:ph type="title"/>
          </p:nvPr>
        </p:nvSpPr>
        <p:spPr>
          <a:xfrm>
            <a:off x="755332" y="385444"/>
            <a:ext cx="4578668" cy="622935"/>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79"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08" name=""/>
          <p:cNvSpPr txBox="1"/>
          <p:nvPr/>
        </p:nvSpPr>
        <p:spPr>
          <a:xfrm>
            <a:off x="1666874" y="1695449"/>
            <a:ext cx="6658284" cy="4714239"/>
          </a:xfrm>
          <a:prstGeom prst="rect"/>
        </p:spPr>
        <p:txBody>
          <a:bodyPr rtlCol="0" wrap="square">
            <a:spAutoFit/>
          </a:bodyPr>
          <a:p>
            <a:r>
              <a:rPr sz="2800" lang="en-GB">
                <a:solidFill>
                  <a:srgbClr val="000000"/>
                </a:solidFill>
              </a:rPr>
              <a:t>The IoT in Healthcare Monitoring system provides an effective solution for continuous and real-time tracking of patients’ vital health parameters. By using IoT sensors, cloud platforms, and mobile applications, it enables remote healthcare, early detection of health risks, and quick emergency response. This project not only improves the quality of patient care but also reduces hospital visits, medical costs, and supports a smarter healthcare system for the future.
</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sz="6600" lang="en-US">
                <a:latin typeface="Times New Roman" panose="02020603050405020304" pitchFamily="18" charset="0"/>
                <a:cs typeface="Times New Roman" panose="02020603050405020304" pitchFamily="18" charset="0"/>
              </a:rPr>
              <a:t> </a:t>
            </a:r>
            <a:r>
              <a:rPr dirty="0" sz="6600" lang="en-US">
                <a:latin typeface="Times New Roman" panose="02020603050405020304" pitchFamily="18" charset="0"/>
                <a:cs typeface="Times New Roman" panose="02020603050405020304" pitchFamily="18" charset="0"/>
              </a:rPr>
              <a:t> </a:t>
            </a:r>
            <a:r>
              <a:rPr dirty="0" sz="6600" lang="en-US">
                <a:latin typeface="Times New Roman" panose="02020603050405020304" pitchFamily="18" charset="0"/>
                <a:cs typeface="Times New Roman" panose="02020603050405020304" pitchFamily="18" charset="0"/>
              </a:rPr>
              <a:t> </a:t>
            </a:r>
            <a:r>
              <a:rPr dirty="0" sz="6600" lang="en-US">
                <a:latin typeface="Times New Roman" panose="02020603050405020304" pitchFamily="18" charset="0"/>
                <a:cs typeface="Times New Roman" panose="02020603050405020304" pitchFamily="18" charset="0"/>
              </a:rPr>
              <a:t> </a:t>
            </a:r>
            <a:r>
              <a:rPr dirty="0" sz="6600" lang="en-US">
                <a:latin typeface="Times New Roman" panose="02020603050405020304" pitchFamily="18" charset="0"/>
                <a:cs typeface="Times New Roman" panose="02020603050405020304" pitchFamily="18" charset="0"/>
              </a:rPr>
              <a:t> </a:t>
            </a:r>
            <a:r>
              <a:rPr dirty="0" sz="6600" lang="en-US">
                <a:latin typeface="Times New Roman" panose="02020603050405020304" pitchFamily="18" charset="0"/>
                <a:cs typeface="Times New Roman" panose="02020603050405020304" pitchFamily="18" charset="0"/>
              </a:rPr>
              <a:t> </a:t>
            </a:r>
            <a:r>
              <a:rPr dirty="0" sz="6600" lang="en-US">
                <a:latin typeface="Times New Roman" panose="02020603050405020304" pitchFamily="18" charset="0"/>
                <a:cs typeface="Times New Roman" panose="02020603050405020304" pitchFamily="18" charset="0"/>
              </a:rPr>
              <a:t> </a:t>
            </a:r>
            <a:r>
              <a:rPr dirty="0" sz="4400" lang="en-US">
                <a:latin typeface="Times New Roman" panose="02020603050405020304" pitchFamily="18" charset="0"/>
                <a:cs typeface="Times New Roman" panose="02020603050405020304" pitchFamily="18" charset="0"/>
              </a:rPr>
              <a:t>I</a:t>
            </a:r>
            <a:r>
              <a:rPr dirty="0" sz="4400" lang="en-US">
                <a:latin typeface="Times New Roman" panose="02020603050405020304" pitchFamily="18" charset="0"/>
                <a:cs typeface="Times New Roman" panose="02020603050405020304" pitchFamily="18" charset="0"/>
              </a:rPr>
              <a:t>o</a:t>
            </a:r>
            <a:r>
              <a:rPr dirty="0" sz="4400" lang="en-US">
                <a:latin typeface="Times New Roman" panose="02020603050405020304" pitchFamily="18" charset="0"/>
                <a:cs typeface="Times New Roman" panose="02020603050405020304" pitchFamily="18" charset="0"/>
              </a:rPr>
              <a:t>t</a:t>
            </a:r>
            <a:r>
              <a:rPr dirty="0" sz="4400" lang="en-US">
                <a:latin typeface="Times New Roman" panose="02020603050405020304" pitchFamily="18" charset="0"/>
                <a:cs typeface="Times New Roman" panose="02020603050405020304" pitchFamily="18" charset="0"/>
              </a:rPr>
              <a:t> </a:t>
            </a:r>
            <a:r>
              <a:rPr dirty="0" sz="4400" lang="en-US">
                <a:latin typeface="Times New Roman" panose="02020603050405020304" pitchFamily="18" charset="0"/>
                <a:cs typeface="Times New Roman" panose="02020603050405020304" pitchFamily="18" charset="0"/>
              </a:rPr>
              <a:t>i</a:t>
            </a:r>
            <a:r>
              <a:rPr dirty="0" sz="4400" lang="en-US">
                <a:latin typeface="Times New Roman" panose="02020603050405020304" pitchFamily="18" charset="0"/>
                <a:cs typeface="Times New Roman" panose="02020603050405020304" pitchFamily="18" charset="0"/>
              </a:rPr>
              <a:t>n</a:t>
            </a:r>
            <a:r>
              <a:rPr dirty="0" sz="4400" lang="en-US">
                <a:latin typeface="Times New Roman" panose="02020603050405020304" pitchFamily="18" charset="0"/>
                <a:cs typeface="Times New Roman" panose="02020603050405020304" pitchFamily="18" charset="0"/>
              </a:rPr>
              <a:t> </a:t>
            </a:r>
            <a:r>
              <a:rPr dirty="0" sz="4400" lang="en-US">
                <a:latin typeface="Times New Roman" panose="02020603050405020304" pitchFamily="18" charset="0"/>
                <a:cs typeface="Times New Roman" panose="02020603050405020304" pitchFamily="18" charset="0"/>
              </a:rPr>
              <a:t>h</a:t>
            </a:r>
            <a:r>
              <a:rPr dirty="0" sz="4400" lang="en-US">
                <a:latin typeface="Times New Roman" panose="02020603050405020304" pitchFamily="18" charset="0"/>
                <a:cs typeface="Times New Roman" panose="02020603050405020304" pitchFamily="18" charset="0"/>
              </a:rPr>
              <a:t>e</a:t>
            </a:r>
            <a:r>
              <a:rPr dirty="0" sz="4400" lang="en-US">
                <a:latin typeface="Times New Roman" panose="02020603050405020304" pitchFamily="18" charset="0"/>
                <a:cs typeface="Times New Roman" panose="02020603050405020304" pitchFamily="18" charset="0"/>
              </a:rPr>
              <a:t>a</a:t>
            </a:r>
            <a:r>
              <a:rPr dirty="0" sz="4400" lang="en-US">
                <a:latin typeface="Times New Roman" panose="02020603050405020304" pitchFamily="18" charset="0"/>
                <a:cs typeface="Times New Roman" panose="02020603050405020304" pitchFamily="18" charset="0"/>
              </a:rPr>
              <a:t>l</a:t>
            </a:r>
            <a:r>
              <a:rPr dirty="0" sz="4400" lang="en-US">
                <a:latin typeface="Times New Roman" panose="02020603050405020304" pitchFamily="18" charset="0"/>
                <a:cs typeface="Times New Roman" panose="02020603050405020304" pitchFamily="18" charset="0"/>
              </a:rPr>
              <a:t>t</a:t>
            </a:r>
            <a:r>
              <a:rPr dirty="0" sz="4400" lang="en-US">
                <a:latin typeface="Times New Roman" panose="02020603050405020304" pitchFamily="18" charset="0"/>
                <a:cs typeface="Times New Roman" panose="02020603050405020304" pitchFamily="18" charset="0"/>
              </a:rPr>
              <a:t>h</a:t>
            </a:r>
            <a:r>
              <a:rPr dirty="0" sz="4400" lang="en-US">
                <a:latin typeface="Times New Roman" panose="02020603050405020304" pitchFamily="18" charset="0"/>
                <a:cs typeface="Times New Roman" panose="02020603050405020304" pitchFamily="18" charset="0"/>
              </a:rPr>
              <a:t>care </a:t>
            </a:r>
            <a:r>
              <a:rPr dirty="0" sz="4400" lang="en-US">
                <a:latin typeface="Times New Roman" panose="02020603050405020304" pitchFamily="18" charset="0"/>
                <a:cs typeface="Times New Roman" panose="02020603050405020304" pitchFamily="18" charset="0"/>
              </a:rPr>
              <a:t>m</a:t>
            </a:r>
            <a:r>
              <a:rPr dirty="0" sz="4400" lang="en-US">
                <a:latin typeface="Times New Roman" panose="02020603050405020304" pitchFamily="18" charset="0"/>
                <a:cs typeface="Times New Roman" panose="02020603050405020304" pitchFamily="18" charset="0"/>
              </a:rPr>
              <a:t>o</a:t>
            </a:r>
            <a:r>
              <a:rPr dirty="0" sz="4400" lang="en-US">
                <a:latin typeface="Times New Roman" panose="02020603050405020304" pitchFamily="18" charset="0"/>
                <a:cs typeface="Times New Roman" panose="02020603050405020304" pitchFamily="18" charset="0"/>
              </a:rPr>
              <a:t>n</a:t>
            </a:r>
            <a:r>
              <a:rPr dirty="0" sz="4400" lang="en-US">
                <a:latin typeface="Times New Roman" panose="02020603050405020304" pitchFamily="18" charset="0"/>
                <a:cs typeface="Times New Roman" panose="02020603050405020304" pitchFamily="18" charset="0"/>
              </a:rPr>
              <a:t>i</a:t>
            </a:r>
            <a:r>
              <a:rPr dirty="0" sz="4400" lang="en-US">
                <a:latin typeface="Times New Roman" panose="02020603050405020304" pitchFamily="18" charset="0"/>
                <a:cs typeface="Times New Roman" panose="02020603050405020304" pitchFamily="18" charset="0"/>
              </a:rPr>
              <a:t>t</a:t>
            </a:r>
            <a:r>
              <a:rPr dirty="0" sz="4400" lang="en-US">
                <a:latin typeface="Times New Roman" panose="02020603050405020304" pitchFamily="18" charset="0"/>
                <a:cs typeface="Times New Roman" panose="02020603050405020304" pitchFamily="18" charset="0"/>
              </a:rPr>
              <a:t>o</a:t>
            </a:r>
            <a:r>
              <a:rPr dirty="0" sz="4400" lang="en-US">
                <a:latin typeface="Times New Roman" panose="02020603050405020304" pitchFamily="18" charset="0"/>
                <a:cs typeface="Times New Roman" panose="02020603050405020304" pitchFamily="18" charset="0"/>
              </a:rPr>
              <a:t>r</a:t>
            </a:r>
            <a:r>
              <a:rPr dirty="0" sz="4400" lang="en-US">
                <a:latin typeface="Times New Roman" panose="02020603050405020304" pitchFamily="18" charset="0"/>
                <a:cs typeface="Times New Roman" panose="02020603050405020304" pitchFamily="18" charset="0"/>
              </a:rPr>
              <a:t>i</a:t>
            </a:r>
            <a:r>
              <a:rPr dirty="0" sz="4400" lang="en-US">
                <a:latin typeface="Times New Roman" panose="02020603050405020304" pitchFamily="18" charset="0"/>
                <a:cs typeface="Times New Roman" panose="02020603050405020304" pitchFamily="18" charset="0"/>
              </a:rPr>
              <a:t>n</a:t>
            </a:r>
            <a:r>
              <a:rPr dirty="0" sz="4400" lang="en-US">
                <a:latin typeface="Times New Roman" panose="02020603050405020304" pitchFamily="18" charset="0"/>
                <a:cs typeface="Times New Roman" panose="02020603050405020304" pitchFamily="18" charset="0"/>
              </a:rPr>
              <a:t>g</a:t>
            </a:r>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372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3257665"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0030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1099117" y="453826"/>
            <a:ext cx="6285614" cy="5372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1" name=""/>
          <p:cNvSpPr txBox="1"/>
          <p:nvPr/>
        </p:nvSpPr>
        <p:spPr>
          <a:xfrm>
            <a:off x="271144" y="991036"/>
            <a:ext cx="7420292" cy="5781040"/>
          </a:xfrm>
          <a:prstGeom prst="rect"/>
        </p:spPr>
        <p:txBody>
          <a:bodyPr rtlCol="0" wrap="square">
            <a:spAutoFit/>
          </a:bodyPr>
          <a:p>
            <a:r>
              <a:rPr sz="2800" lang="en-GB">
                <a:solidFill>
                  <a:srgbClr val="000000"/>
                </a:solidFill>
              </a:rPr>
              <a:t>Traditional healthcare monitoring relies on periodic checkups, which often delay the detection of critical health issues, especially for patients with chronic diseases like heart problems, diabetes, and hypertension. Manual tracking of health data is time-consuming, error-prone, and cannot provide real-time updates to doctors. This leads to delayed diagnosis, increased hospitalization, and higher medical costs. Therefore, there is a need for an IoT-based healthcare monitoring system that can continuously collect and transmit real-time patient data, provide timely alerts during emergencies, and support faster medical intervention to improve patient outcomes.
</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739775" y="829627"/>
            <a:ext cx="5263515" cy="5372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02" name=""/>
          <p:cNvSpPr txBox="1"/>
          <p:nvPr/>
        </p:nvSpPr>
        <p:spPr>
          <a:xfrm>
            <a:off x="83127" y="1495741"/>
            <a:ext cx="7308273" cy="5781040"/>
          </a:xfrm>
          <a:prstGeom prst="rect"/>
        </p:spPr>
        <p:txBody>
          <a:bodyPr rtlCol="0" wrap="square">
            <a:spAutoFit/>
          </a:bodyPr>
          <a:p>
            <a:r>
              <a:rPr sz="2800" lang="en-GB">
                <a:solidFill>
                  <a:srgbClr val="000000"/>
                </a:solidFill>
              </a:rPr>
              <a:t>The IoT in Healthcare Monitoring project aims to develop a smart system that continuously tracks patients’ vital health parameters such as heart rate, blood pressure, temperature, and glucose levels using IoT-enabled sensors. These sensors collect real-time data and securely transmit it to cloud platforms or healthcare providers for analysis. In case of abnormal readings, the system generates instant alerts to doctors and family members, enabling quick medical response. This solution not only reduces the risk of delayed diagnosis but also supports remote healthcare, lowers hospitalization costs, and improves the overall quality of patient care.
</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102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3" name=""/>
          <p:cNvSpPr txBox="1"/>
          <p:nvPr/>
        </p:nvSpPr>
        <p:spPr>
          <a:xfrm>
            <a:off x="424864" y="1983421"/>
            <a:ext cx="7974454" cy="4003040"/>
          </a:xfrm>
          <a:prstGeom prst="rect"/>
        </p:spPr>
        <p:txBody>
          <a:bodyPr rtlCol="0" wrap="square">
            <a:spAutoFit/>
          </a:bodyPr>
          <a:p>
            <a:r>
              <a:rPr sz="2800" lang="en-GB">
                <a:solidFill>
                  <a:srgbClr val="000000"/>
                </a:solidFill>
              </a:rPr>
              <a:t>1. Patients – To monitor their health status in real-time.
2. Doctors/Healthcare Providers – To analyze data and give timely treatment.
3. Family Members/Caregivers – To get instant alerts during emergencies.
</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6"/>
          <p:cNvSpPr txBox="1">
            <a:spLocks noGrp="1"/>
          </p:cNvSpPr>
          <p:nvPr>
            <p:ph type="title"/>
          </p:nvPr>
        </p:nvSpPr>
        <p:spPr>
          <a:xfrm>
            <a:off x="558165" y="857885"/>
            <a:ext cx="9763125" cy="4578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2"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4" name=""/>
          <p:cNvSpPr txBox="1"/>
          <p:nvPr/>
        </p:nvSpPr>
        <p:spPr>
          <a:xfrm>
            <a:off x="2965050" y="1476374"/>
            <a:ext cx="8424724" cy="4358641"/>
          </a:xfrm>
          <a:prstGeom prst="rect"/>
        </p:spPr>
        <p:txBody>
          <a:bodyPr rtlCol="0" wrap="square">
            <a:spAutoFit/>
          </a:bodyPr>
          <a:p>
            <a:r>
              <a:rPr sz="2800" lang="en-GB">
                <a:solidFill>
                  <a:srgbClr val="000000"/>
                </a:solidFill>
              </a:rPr>
              <a:t>Sensors – Heart rate, temperature, glucose, BP sensors
Microcontrollers – Arduino, Raspberry Pi
Communication – Wi-Fi, Bluetooth, MQTT
Cloud Platforms – AWS, Google Cloud, ThingsBoard
Applications – Mobile/Web apps for monitoring
Data Analytics – For abnormality detection and alerts
</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4"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5" name="object 8"/>
          <p:cNvSpPr txBox="1"/>
          <p:nvPr/>
        </p:nvSpPr>
        <p:spPr>
          <a:xfrm>
            <a:off x="739775" y="291147"/>
            <a:ext cx="8794750" cy="508636"/>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5" name=""/>
          <p:cNvSpPr txBox="1"/>
          <p:nvPr/>
        </p:nvSpPr>
        <p:spPr>
          <a:xfrm>
            <a:off x="1197264" y="1111090"/>
            <a:ext cx="7879773" cy="4714239"/>
          </a:xfrm>
          <a:prstGeom prst="rect"/>
        </p:spPr>
        <p:txBody>
          <a:bodyPr rtlCol="0" wrap="square">
            <a:spAutoFit/>
          </a:bodyPr>
          <a:p>
            <a:r>
              <a:rPr sz="2800" lang="en-GB">
                <a:solidFill>
                  <a:srgbClr val="000000"/>
                </a:solidFill>
              </a:rPr>
              <a:t>Title Page – Project name &amp; details
Abstract &amp; Problem Statement
Objectives &amp; Project Overview
Tools, Techniques &amp; System Design (with diagrams)
End Users, Benefits &amp; Applications
Conclusion, References &amp; Acknowledgement
</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a:xfrm>
            <a:off x="755332" y="385444"/>
            <a:ext cx="10681335" cy="609601"/>
          </a:xfrm>
        </p:spPr>
        <p:txBody>
          <a:bodyPr/>
          <a:p>
            <a:r>
              <a:rPr dirty="0" lang="en-IN"/>
              <a:t>FEATURES AND FUNCTIONALITY</a:t>
            </a:r>
          </a:p>
        </p:txBody>
      </p:sp>
      <p:sp>
        <p:nvSpPr>
          <p:cNvPr id="1048706" name=""/>
          <p:cNvSpPr txBox="1"/>
          <p:nvPr/>
        </p:nvSpPr>
        <p:spPr>
          <a:xfrm>
            <a:off x="2313660" y="1757046"/>
            <a:ext cx="7564681" cy="4003041"/>
          </a:xfrm>
          <a:prstGeom prst="rect"/>
        </p:spPr>
        <p:txBody>
          <a:bodyPr rtlCol="0" wrap="square">
            <a:spAutoFit/>
          </a:bodyPr>
          <a:p>
            <a:r>
              <a:rPr sz="2800" lang="en-GB">
                <a:solidFill>
                  <a:srgbClr val="000000"/>
                </a:solidFill>
              </a:rPr>
              <a:t>1. Real-time Health Monitoring – Continuously tracks vital signs like heart rate, BP, temperature, and glucose.
2. Emergency Alerts – Sends instant notifications to doctors and family during abnormal conditions.
3. Remote Access – Allows doctors to check patient data anytime through mobile or web apps.</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2024-03-29T04:07:22Z</dcterms:created>
  <dcterms:modified xsi:type="dcterms:W3CDTF">2025-09-11T08:23:32Z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832f8b3d08a241089cb0ebffbb22b197</vt:lpwstr>
  </property>
</Properties>
</file>