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2" r:id="rId25"/>
  </p:sldMasterIdLst>
  <p:sldIdLst>
    <p:sldId id="259" r:id="rId26"/>
    <p:sldId id="260" r:id="rId27"/>
    <p:sldId id="257" r:id="rId28"/>
    <p:sldId id="276" r:id="rId29"/>
    <p:sldId id="261" r:id="rId30"/>
    <p:sldId id="272" r:id="rId31"/>
    <p:sldId id="273" r:id="rId32"/>
    <p:sldId id="269" r:id="rId33"/>
    <p:sldId id="265" r:id="rId34"/>
    <p:sldId id="274" r:id="rId35"/>
    <p:sldId id="270" r:id="rId36"/>
    <p:sldId id="266" r:id="rId37"/>
    <p:sldId id="267" r:id="rId38"/>
    <p:sldId id="26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89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8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59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667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573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343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58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ED02AE-B9A4-47BD-AF8E-97E16144138B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06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0FD78B-DB02-4362-BCDC-98A55456977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59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1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3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6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  <p:sldLayoutId id="2147484424" r:id="rId12"/>
    <p:sldLayoutId id="2147484425" r:id="rId13"/>
    <p:sldLayoutId id="2147484426" r:id="rId14"/>
    <p:sldLayoutId id="2147484427" r:id="rId15"/>
    <p:sldLayoutId id="2147484428" r:id="rId16"/>
    <p:sldLayoutId id="21474844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mlr.org/proceedings/papers/v9/dekel10a/dekel10a.pdf" TargetMode="External"/><Relationship Id="rId13" Type="http://schemas.openxmlformats.org/officeDocument/2006/relationships/hyperlink" Target="https://www.youtube.com/watch?v=nNDqbUhtIRg" TargetMode="External"/><Relationship Id="rId3" Type="http://schemas.openxmlformats.org/officeDocument/2006/relationships/hyperlink" Target="http://www.jatit.org/volumes/Vol84No3/13Vol84No3.pdf" TargetMode="External"/><Relationship Id="rId7" Type="http://schemas.openxmlformats.org/officeDocument/2006/relationships/hyperlink" Target="http://jmlr.csail.mit.edu/proceedings/papers/v28/bi13.pdf" TargetMode="External"/><Relationship Id="rId12" Type="http://schemas.openxmlformats.org/officeDocument/2006/relationships/hyperlink" Target="http://scikit-learn.org/stable/auto_examples/plot_multilabel.html" TargetMode="External"/><Relationship Id="rId2" Type="http://schemas.openxmlformats.org/officeDocument/2006/relationships/hyperlink" Target="https://en.wikipedia.org/wiki/F1_s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facebook-recruiting-iii-keyword-extraction" TargetMode="External"/><Relationship Id="rId11" Type="http://schemas.openxmlformats.org/officeDocument/2006/relationships/hyperlink" Target="http://people.oregonstate.edu/~sorowerm/pdf/Qual-Multilabel-Shahed-CompleteVersion.pdf" TargetMode="External"/><Relationship Id="rId5" Type="http://schemas.openxmlformats.org/officeDocument/2006/relationships/hyperlink" Target="http://meka.sourceforge.net/" TargetMode="External"/><Relationship Id="rId10" Type="http://schemas.openxmlformats.org/officeDocument/2006/relationships/hyperlink" Target="http://www.clei.org/cleiej/papers/v14i1p4.pdf" TargetMode="External"/><Relationship Id="rId4" Type="http://schemas.openxmlformats.org/officeDocument/2006/relationships/hyperlink" Target="http://mulan.sourceforge.net/" TargetMode="External"/><Relationship Id="rId9" Type="http://schemas.openxmlformats.org/officeDocument/2006/relationships/hyperlink" Target="http://lpis.csd.auth.gr/publications/tsoumakas-ijdwm.pdf" TargetMode="External"/><Relationship Id="rId14" Type="http://schemas.openxmlformats.org/officeDocument/2006/relationships/hyperlink" Target="http://stanford.edu/~meric/files/cs229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40031"/>
            <a:ext cx="8380931" cy="298070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Multi-label Classification of Stack Overflow Questions using OneVsRest Classification Paradigm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endParaRPr lang="en-US" sz="4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298868"/>
            <a:ext cx="9045949" cy="1339932"/>
          </a:xfrm>
        </p:spPr>
        <p:txBody>
          <a:bodyPr>
            <a:noAutofit/>
          </a:bodyPr>
          <a:lstStyle/>
          <a:p>
            <a:pPr algn="r"/>
            <a:endParaRPr lang="en-US" u="sng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Pramod Kumar gudipati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Keerthi Korivi</a:t>
            </a:r>
            <a:endParaRPr lang="en-US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labguest\Downloads\10000-datas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18" y="2790700"/>
            <a:ext cx="4581525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305798" y="2375065"/>
            <a:ext cx="56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Precision-Recall Curve for 10000 using </a:t>
            </a:r>
            <a:r>
              <a:rPr lang="en-US" smtClean="0">
                <a:latin typeface="Georgia" charset="0"/>
                <a:ea typeface="Georgia" charset="0"/>
                <a:cs typeface="Georgia" charset="0"/>
              </a:rPr>
              <a:t>SGD classifier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89" y="2790700"/>
            <a:ext cx="493915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973777" y="2268187"/>
            <a:ext cx="355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ROC curve for javascript label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7889" y="997527"/>
            <a:ext cx="795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Results Contd..</a:t>
            </a:r>
            <a:endParaRPr lang="en-US" sz="36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labguest\Downloads\Screen Shot 2016-05-06 at 12.39.23 A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34" y="2945081"/>
            <a:ext cx="6046828" cy="36091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9404" y="2280062"/>
            <a:ext cx="1001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Measure of variation in F1 score with incremental count of 10000 for questions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9091" y="1079733"/>
            <a:ext cx="4975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Results Contd..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Future work</a:t>
            </a:r>
            <a:endParaRPr lang="en-US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60350" cy="3441040"/>
          </a:xfrm>
        </p:spPr>
        <p:txBody>
          <a:bodyPr/>
          <a:lstStyle/>
          <a:p>
            <a:pPr lvl="0" algn="just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Ensuring similar counts of questions for each label in the training data can improve the overall accuracy of the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classifier 	</a:t>
            </a:r>
            <a:endParaRPr lang="en-US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Analyzing the effect of using n-grams on overall accuracy of classifier</a:t>
            </a:r>
          </a:p>
          <a:p>
            <a:pPr lvl="0" algn="just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Considering, Title as a baseline approach and verifying the accuracy by augmenting body text with the title text as an incremental approach.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Considering a programming dataset, focusing on keywords in code fragments can improve tag prediction accuracy </a:t>
            </a:r>
          </a:p>
        </p:txBody>
      </p:sp>
    </p:spTree>
    <p:extLst>
      <p:ext uri="{BB962C8B-B14F-4D97-AF65-F5344CB8AC3E}">
        <p14:creationId xmlns:p14="http://schemas.microsoft.com/office/powerpoint/2010/main" val="15032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References</a:t>
            </a:r>
            <a:endParaRPr lang="en-US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96935"/>
            <a:ext cx="10007851" cy="4536374"/>
          </a:xfrm>
        </p:spPr>
        <p:txBody>
          <a:bodyPr>
            <a:no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2"/>
              </a:rPr>
              <a:t>https://en.wikipedia.org/wiki/F1_score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3"/>
              </a:rPr>
              <a:t>http://www.jatit.org/volumes/Vol84No3/13Vol84No3.pdf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4"/>
              </a:rPr>
              <a:t>http://mulan.sourceforge.net/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5"/>
              </a:rPr>
              <a:t>http://meka.sourceforge.net/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6"/>
              </a:rPr>
              <a:t>https://www.kaggle.com/c/facebook-recruiting-iii-keyword-extraction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7"/>
              </a:rPr>
              <a:t>http://jmlr.csail.mit.edu/proceedings/papers/v28/bi13.pdf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8"/>
              </a:rPr>
              <a:t>http://www.jmlr.org/proceedings/papers/v9/dekel10a/dekel10a.pdf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9"/>
              </a:rPr>
              <a:t>http://lpis.csd.auth.gr/publications/tsoumakas-ijdwm.pdf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10"/>
              </a:rPr>
              <a:t>http://www.clei.org/cleiej/papers/v14i1p4.pdf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11"/>
              </a:rPr>
              <a:t>http://people.oregonstate.edu/~sorowerm/pdf/Qual-Multilabel-Shahed-CompleteVersion.pdf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12"/>
              </a:rPr>
              <a:t>http://scikit-learn.org/stable/auto_examples/plot_multilabel.html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13"/>
              </a:rPr>
              <a:t>https://www.youtube.com/watch?v=nNDqbUhtIRg</a:t>
            </a:r>
            <a:endParaRPr lang="en-US" sz="1400" dirty="0" smtClean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400" u="sng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  <a:hlinkClick r:id="rId14"/>
              </a:rPr>
              <a:t>http://stanford.edu/~meric/files/cs229.pdf</a:t>
            </a:r>
            <a:r>
              <a:rPr lang="en-US" sz="1400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endParaRPr lang="en-US" sz="1400" dirty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803" y="3408218"/>
            <a:ext cx="8056810" cy="2611582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Thank You!!</a:t>
            </a:r>
            <a:endParaRPr lang="en-US" sz="8000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Outline</a:t>
            </a:r>
            <a:endParaRPr lang="en-US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3190"/>
            <a:ext cx="8825659" cy="42157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Dataset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Future Work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References</a:t>
            </a:r>
            <a:endParaRPr lang="en-US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155" y="2303813"/>
            <a:ext cx="10059900" cy="39782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Q&amp;A forums like Stack Overflow and Quora, tagging questions is an important aspect for a good user experience as it helps in easy retrieval of the information. Also, organizing these posts will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be a 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lot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easier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 However, manually tagging a post is a burden for users which degrades the overall user-experience</a:t>
            </a:r>
            <a:endParaRPr lang="en-US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e implemented a multi-label classification system that predicts tags to questions 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using OneVsRest paradigm to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enhance user experience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 						</a:t>
            </a:r>
            <a:endParaRPr lang="en-US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9155" y="960173"/>
            <a:ext cx="8369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Problem Statement</a:t>
            </a:r>
            <a:endParaRPr lang="en-US" sz="36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Background</a:t>
            </a:r>
            <a:endParaRPr lang="en-US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410692"/>
            <a:ext cx="10007852" cy="211380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Georgia" charset="0"/>
                <a:ea typeface="Georgia" charset="0"/>
                <a:cs typeface="Georgia" charset="0"/>
              </a:rPr>
              <a:t>Classification is the process of identifying a correct class label for a given input. Some examples of classification tasks are:</a:t>
            </a:r>
          </a:p>
          <a:p>
            <a:pPr lvl="1" algn="just"/>
            <a:r>
              <a:rPr lang="en-US" sz="1800" dirty="0">
                <a:latin typeface="Georgia" charset="0"/>
                <a:ea typeface="Georgia" charset="0"/>
                <a:cs typeface="Georgia" charset="0"/>
              </a:rPr>
              <a:t>Decided whether an email is spam or not is a binary classification, since it has only two possible outcomes i.e. either spam or not spam</a:t>
            </a:r>
          </a:p>
          <a:p>
            <a:pPr lvl="1" algn="just"/>
            <a:r>
              <a:rPr lang="en-US" sz="1800" dirty="0">
                <a:latin typeface="Georgia" charset="0"/>
                <a:ea typeface="Georgia" charset="0"/>
                <a:cs typeface="Georgia" charset="0"/>
              </a:rPr>
              <a:t>Deciding what topic a newspaper article belongs to is a multi-class classification, since it has more than two possible outcomes such as sports, education, health, politics etc</a:t>
            </a:r>
            <a:r>
              <a:rPr lang="en-US" sz="1800" dirty="0" smtClean="0">
                <a:latin typeface="Georgia" charset="0"/>
                <a:ea typeface="Georgia" charset="0"/>
                <a:cs typeface="Georgia" charset="0"/>
              </a:rPr>
              <a:t>.</a:t>
            </a:r>
            <a:endParaRPr lang="en-US" sz="1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3" y="4655127"/>
            <a:ext cx="9841599" cy="201880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Two major approaches of multi-label classification are:</a:t>
            </a:r>
          </a:p>
          <a:p>
            <a:pPr lvl="1"/>
            <a:r>
              <a:rPr lang="en-US" sz="1800" dirty="0" smtClean="0">
                <a:latin typeface="Georgia" charset="0"/>
                <a:ea typeface="Georgia" charset="0"/>
                <a:cs typeface="Georgia" charset="0"/>
              </a:rPr>
              <a:t>Problem Transformation - </a:t>
            </a:r>
            <a:r>
              <a:rPr lang="en-US" sz="1800" dirty="0">
                <a:latin typeface="Georgia" charset="0"/>
                <a:ea typeface="Georgia" charset="0"/>
                <a:cs typeface="Georgia" charset="0"/>
              </a:rPr>
              <a:t>transforms the multi-label classification problem into several single-label classification problems </a:t>
            </a:r>
            <a:endParaRPr lang="en-US" sz="1800" dirty="0" smtClean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1800" dirty="0" smtClean="0">
                <a:latin typeface="Georgia" charset="0"/>
                <a:ea typeface="Georgia" charset="0"/>
                <a:cs typeface="Georgia" charset="0"/>
              </a:rPr>
              <a:t>Adaptive Algorithms - uses </a:t>
            </a:r>
            <a:r>
              <a:rPr lang="en-US" sz="1800" dirty="0">
                <a:latin typeface="Georgia" charset="0"/>
                <a:ea typeface="Georgia" charset="0"/>
                <a:cs typeface="Georgia" charset="0"/>
              </a:rPr>
              <a:t>single-label classifiers like SVM, Random Forest, decision tree etc., to handle multi-label data </a:t>
            </a:r>
          </a:p>
        </p:txBody>
      </p:sp>
    </p:spTree>
    <p:extLst>
      <p:ext uri="{BB962C8B-B14F-4D97-AF65-F5344CB8AC3E}">
        <p14:creationId xmlns:p14="http://schemas.microsoft.com/office/powerpoint/2010/main" val="20502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Set</a:t>
            </a:r>
            <a:endParaRPr lang="en-US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98816"/>
            <a:ext cx="9889098" cy="3620984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Stack 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overflow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dataset 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provided for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one of the kaggle competitions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The dataset contains about 150000 records of which we have subsampled the dataset to 50000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records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Each record contains the following columns: id, title, body, tags. Each record can have multiple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tags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List of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most frequent tags 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considered: java, android, JavaScript, multithreading, mysql, swing, exception, eclipse, python, d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jango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, dictionary, matplotlib, numpy, scala and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functional-programming</a:t>
            </a:r>
            <a:endParaRPr lang="en-US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Methodology</a:t>
            </a:r>
            <a:endParaRPr lang="en-US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826327"/>
            <a:ext cx="4825158" cy="7243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Feature Extraction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Classification</a:t>
            </a:r>
            <a:endParaRPr lang="en-US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5" y="5688281"/>
            <a:ext cx="5021910" cy="43938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F1 Score</a:t>
            </a:r>
            <a:endParaRPr lang="en-US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4" y="2446317"/>
            <a:ext cx="621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Two important steps in our methodology are:</a:t>
            </a: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954" y="5223669"/>
            <a:ext cx="35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Evaluation Criteria</a:t>
            </a:r>
            <a:endParaRPr lang="en-US" dirty="0"/>
          </a:p>
        </p:txBody>
      </p:sp>
      <p:pic>
        <p:nvPicPr>
          <p:cNvPr id="7" name="Picture 6" descr="C: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43" y="3187928"/>
            <a:ext cx="6238724" cy="2115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4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410" y="2679679"/>
            <a:ext cx="9879593" cy="81166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term frequency–inverse document frequency(</a:t>
            </a:r>
            <a:r>
              <a:rPr lang="en-US" dirty="0" err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) generation for title text unigrams using StringToWord filter and </a:t>
            </a:r>
            <a:r>
              <a:rPr lang="en-US" dirty="0" err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 vectorizer for MEKA and Scikit-learn respectively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410" y="4025734"/>
            <a:ext cx="9739461" cy="235131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Scikit-learn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Stochastic Gradient Descent(SGD) </a:t>
            </a:r>
            <a:r>
              <a:rPr lang="en-US" sz="1800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classifier</a:t>
            </a:r>
          </a:p>
          <a:p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Mulan API using MEKA  GUI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interface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Stochastic Gradient Descent(SGD) </a:t>
            </a:r>
            <a:r>
              <a:rPr lang="en-US" sz="1800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classifier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Sequential Minimal Optimization(SMO) </a:t>
            </a:r>
            <a:r>
              <a:rPr lang="en-US" sz="1800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classifier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Naïve Bayes </a:t>
            </a:r>
            <a:r>
              <a:rPr lang="en-US" sz="1800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classifier</a:t>
            </a:r>
          </a:p>
          <a:p>
            <a:pPr lvl="1"/>
            <a:endParaRPr lang="en-US" sz="1800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0"/>
            <a:endParaRPr lang="en-US" dirty="0" smtClean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0"/>
            <a:endParaRPr lang="en-US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344" y="2238772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Feature Extraction step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954" y="3641579"/>
            <a:ext cx="578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Classification Step using OneVsRest approach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778" y="973668"/>
            <a:ext cx="8847589" cy="70696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Tools</a:t>
            </a:r>
            <a:endParaRPr lang="en-US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02" y="2315688"/>
            <a:ext cx="8494073" cy="4370120"/>
          </a:xfrm>
        </p:spPr>
        <p:txBody>
          <a:bodyPr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PyCharm is an integrated development environment used for programming in Python</a:t>
            </a:r>
          </a:p>
          <a:p>
            <a:pPr algn="just"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Numpy provides support for large, multi-dimensional arrays and matrices along with a large library of high-level mathematical functions</a:t>
            </a:r>
          </a:p>
          <a:p>
            <a:pPr algn="just"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Matplotlib is a plotting library for python and its numerical mathematics extension </a:t>
            </a: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Numpy</a:t>
            </a:r>
          </a:p>
          <a:p>
            <a:pPr algn="just"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Scikit-learn is a machine learning library for python and features various classification, regression and clustering algorithms</a:t>
            </a:r>
          </a:p>
          <a:p>
            <a:pPr algn="just"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MULAN is an open source java library for learning from multi-label datasets</a:t>
            </a:r>
          </a:p>
          <a:p>
            <a:pPr algn="just"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MEKA is an extension to WEKA and also a wrapper to the MULAN framework</a:t>
            </a:r>
          </a:p>
          <a:p>
            <a:pPr algn="just">
              <a:spcAft>
                <a:spcPts val="800"/>
              </a:spcAft>
            </a:pPr>
            <a:endParaRPr lang="en-US" dirty="0" smtClean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34" y="2315688"/>
            <a:ext cx="1754067" cy="448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33" y="2764146"/>
            <a:ext cx="1754067" cy="71251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10" y="4017053"/>
            <a:ext cx="2018303" cy="909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00" y="4997621"/>
            <a:ext cx="1906754" cy="785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32" y="6009849"/>
            <a:ext cx="1906753" cy="314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976" y="3758435"/>
            <a:ext cx="1828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  <a:endParaRPr lang="en-US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65" y="2867775"/>
            <a:ext cx="1765300" cy="185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65" y="2860267"/>
            <a:ext cx="1790700" cy="185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65" y="2860267"/>
            <a:ext cx="1663700" cy="18542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5218"/>
              </p:ext>
            </p:extLst>
          </p:nvPr>
        </p:nvGraphicFramePr>
        <p:xfrm>
          <a:off x="1248698" y="5693875"/>
          <a:ext cx="5937250" cy="750189"/>
        </p:xfrm>
        <a:graphic>
          <a:graphicData uri="http://schemas.openxmlformats.org/drawingml/2006/table">
            <a:tbl>
              <a:tblPr firstRow="1" firstCol="1" bandRow="1"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Classifier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 Precision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Recall 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      F1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Accuracy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SGD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  0.179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0.339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  0.758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70.4%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SMO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  0.18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0.338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  0.768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71.8%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Naïve Bayes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  0.133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0.212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  0.711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Georgia" charset="0"/>
                          <a:ea typeface="Times New Roman" charset="0"/>
                          <a:cs typeface="Times New Roman" charset="0"/>
                        </a:rPr>
                        <a:t>     61.8%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54954" y="2367784"/>
            <a:ext cx="5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List of most important features identified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066" y="5213267"/>
            <a:ext cx="713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Performance measures of different classifiers in MEKA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52" y="2823878"/>
            <a:ext cx="4976420" cy="10795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gray">
          <a:xfrm>
            <a:off x="6650182" y="2515121"/>
            <a:ext cx="5474196" cy="308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Performance measures of the most common labels</a:t>
            </a:r>
            <a:br>
              <a:rPr lang="en-US" sz="180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</a:br>
            <a:endParaRPr lang="en-US" sz="1800" dirty="0">
              <a:solidFill>
                <a:schemeClr val="tx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79942009-CB1D-442A-A99F-FA77E3410C89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13D79E8D-1A5E-47D0-B4F5-77888CE538F6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E928A9F2-5FDA-463A-AF1E-BDF9A6FFBFFC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60B136AC-E237-419C-B4AE-1F68AD893FD2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3F6AE9EC-B17C-44E6-905A-A98712BAAE31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90E3BA2E-08FE-4C69-B10E-055E43AB803A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106E0088-A392-4C1A-BECD-CF0B085E8405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0ADDC12B-E3B7-4B80-837E-63F3BE529056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8641C920-E783-4820-A9C5-4191F3235501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F151328A-DD40-4479-9BBF-4D5E5EA6A83B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DCA3E7DD-DB24-48A7-AFAD-F810830A110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63EA6AF3-313B-4874-AF96-DBB6467E98A3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7BA6E511-C5BD-4745-B525-9B82662FC3C4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21F9144F-8603-40B7-A990-246E02E4E1A1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037A4F48-7689-4D6F-8658-40B714319643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23592041-031C-4D43-9F41-0E1121DB0A56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93765653-4F57-4CCA-B669-40EF53D14636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9D6E5E01-EC4F-4A0A-ACA2-383822634D38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8AD1F5E5-AFC0-4B87-94EF-E8DFADB43E68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5E2B3815-FEB3-4224-A14E-9F0E426AC4CB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34C6898-B8B9-48A4-A62C-A01DB25402A1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99282BF1-5BEB-4C5A-BFCB-5D095FD34D0F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F422E9F6-1F49-4D3C-BC4F-8C0FB1BE2329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68803A65-C095-4BB6-84EB-43F4A4D6C256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1425</TotalTime>
  <Words>635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Georgia</vt:lpstr>
      <vt:lpstr>Times New Roman</vt:lpstr>
      <vt:lpstr>Wingdings 3</vt:lpstr>
      <vt:lpstr>Ion Boardroom</vt:lpstr>
      <vt:lpstr>Multi-label Classification of Stack Overflow Questions using OneVsRest Classification Paradigm </vt:lpstr>
      <vt:lpstr>Outline</vt:lpstr>
      <vt:lpstr>PowerPoint Presentation</vt:lpstr>
      <vt:lpstr>Background</vt:lpstr>
      <vt:lpstr>Data Set</vt:lpstr>
      <vt:lpstr>Methodology</vt:lpstr>
      <vt:lpstr>Implementation</vt:lpstr>
      <vt:lpstr>Tools</vt:lpstr>
      <vt:lpstr>Results</vt:lpstr>
      <vt:lpstr>PowerPoint Presentation</vt:lpstr>
      <vt:lpstr>PowerPoint Presentation</vt:lpstr>
      <vt:lpstr>Future work</vt:lpstr>
      <vt:lpstr>References</vt:lpstr>
      <vt:lpstr>PowerPoint Presentation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Multi-label Classification of Stack Overflow Questions using OneVsRest Classification Paradigm</dc:title>
  <dc:creator>Lab Guest</dc:creator>
  <cp:lastModifiedBy>keerthi korivi</cp:lastModifiedBy>
  <cp:revision>130</cp:revision>
  <dcterms:created xsi:type="dcterms:W3CDTF">2016-05-06T06:58:10Z</dcterms:created>
  <dcterms:modified xsi:type="dcterms:W3CDTF">2016-05-09T05:53:37Z</dcterms:modified>
</cp:coreProperties>
</file>